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handoutMasterIdLst>
    <p:handoutMasterId r:id="rId38"/>
  </p:handoutMasterIdLst>
  <p:sldIdLst>
    <p:sldId id="719" r:id="rId5"/>
    <p:sldId id="714" r:id="rId6"/>
    <p:sldId id="763" r:id="rId7"/>
    <p:sldId id="681" r:id="rId8"/>
    <p:sldId id="715" r:id="rId9"/>
    <p:sldId id="698" r:id="rId10"/>
    <p:sldId id="831" r:id="rId11"/>
    <p:sldId id="774" r:id="rId12"/>
    <p:sldId id="775" r:id="rId13"/>
    <p:sldId id="723" r:id="rId14"/>
    <p:sldId id="737" r:id="rId15"/>
    <p:sldId id="826" r:id="rId16"/>
    <p:sldId id="725" r:id="rId17"/>
    <p:sldId id="741" r:id="rId18"/>
    <p:sldId id="776" r:id="rId19"/>
    <p:sldId id="812" r:id="rId20"/>
    <p:sldId id="814" r:id="rId21"/>
    <p:sldId id="828" r:id="rId22"/>
    <p:sldId id="815" r:id="rId23"/>
    <p:sldId id="817" r:id="rId24"/>
    <p:sldId id="819" r:id="rId25"/>
    <p:sldId id="818" r:id="rId26"/>
    <p:sldId id="830" r:id="rId27"/>
    <p:sldId id="821" r:id="rId28"/>
    <p:sldId id="820" r:id="rId29"/>
    <p:sldId id="823" r:id="rId30"/>
    <p:sldId id="822" r:id="rId31"/>
    <p:sldId id="727" r:id="rId32"/>
    <p:sldId id="766" r:id="rId33"/>
    <p:sldId id="824" r:id="rId34"/>
    <p:sldId id="825" r:id="rId35"/>
    <p:sldId id="773" r:id="rId36"/>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13"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F6"/>
    <a:srgbClr val="EE3E81"/>
    <a:srgbClr val="3EA5DC"/>
    <a:srgbClr val="793D91"/>
    <a:srgbClr val="76C7EF"/>
    <a:srgbClr val="BE65A7"/>
    <a:srgbClr val="F16924"/>
    <a:srgbClr val="000D41"/>
    <a:srgbClr val="010101"/>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361DAE-CD99-80D8-DC86-739B1E616424}" v="2" dt="2024-06-05T08:20:20.381"/>
  </p1510:revLst>
</p1510:revInfo>
</file>

<file path=ppt/tableStyles.xml><?xml version="1.0" encoding="utf-8"?>
<a:tblStyleLst xmlns:a="http://schemas.openxmlformats.org/drawingml/2006/main" def="{5C22544A-7EE6-4342-B048-85BDC9FD1C3A}">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93447" autoAdjust="0"/>
  </p:normalViewPr>
  <p:slideViewPr>
    <p:cSldViewPr snapToGrid="0" snapToObjects="1">
      <p:cViewPr varScale="1">
        <p:scale>
          <a:sx n="100" d="100"/>
          <a:sy n="100" d="100"/>
        </p:scale>
        <p:origin x="204" y="72"/>
      </p:cViewPr>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B361DAE-CD99-80D8-DC86-739B1E616424}"/>
    <pc:docChg chg="modSld">
      <pc:chgData name="" userId="" providerId="" clId="Web-{8B361DAE-CD99-80D8-DC86-739B1E616424}" dt="2024-06-05T08:20:20.381" v="1" actId="20577"/>
      <pc:docMkLst>
        <pc:docMk/>
      </pc:docMkLst>
      <pc:sldChg chg="modSp">
        <pc:chgData name="" userId="" providerId="" clId="Web-{8B361DAE-CD99-80D8-DC86-739B1E616424}" dt="2024-06-05T08:20:20.381" v="1" actId="20577"/>
        <pc:sldMkLst>
          <pc:docMk/>
          <pc:sldMk cId="2326112368" sldId="719"/>
        </pc:sldMkLst>
        <pc:spChg chg="mod">
          <ac:chgData name="" userId="" providerId="" clId="Web-{8B361DAE-CD99-80D8-DC86-739B1E616424}" dt="2024-06-05T08:20:20.381" v="1" actId="20577"/>
          <ac:spMkLst>
            <pc:docMk/>
            <pc:sldMk cId="2326112368" sldId="719"/>
            <ac:spMk id="9" creationId="{DA56CE9A-6A31-B796-102C-6584724CCC74}"/>
          </ac:spMkLst>
        </pc:spChg>
      </pc:sldChg>
    </pc:docChg>
  </pc:docChgLst>
  <pc:docChgLst>
    <pc:chgData name="Laurence Cole" userId="dfcc77e2-1125-4a82-9040-6e41810ab603" providerId="ADAL" clId="{9B03EA4C-BC44-4B9B-B9CB-8D18354D32C4}"/>
    <pc:docChg chg="modSld">
      <pc:chgData name="Laurence Cole" userId="dfcc77e2-1125-4a82-9040-6e41810ab603" providerId="ADAL" clId="{9B03EA4C-BC44-4B9B-B9CB-8D18354D32C4}" dt="2024-06-05T11:00:43.200" v="4" actId="20577"/>
      <pc:docMkLst>
        <pc:docMk/>
      </pc:docMkLst>
      <pc:sldChg chg="modSp mod">
        <pc:chgData name="Laurence Cole" userId="dfcc77e2-1125-4a82-9040-6e41810ab603" providerId="ADAL" clId="{9B03EA4C-BC44-4B9B-B9CB-8D18354D32C4}" dt="2024-06-05T11:00:43.200" v="4" actId="20577"/>
        <pc:sldMkLst>
          <pc:docMk/>
          <pc:sldMk cId="2538782693" sldId="741"/>
        </pc:sldMkLst>
        <pc:spChg chg="mod">
          <ac:chgData name="Laurence Cole" userId="dfcc77e2-1125-4a82-9040-6e41810ab603" providerId="ADAL" clId="{9B03EA4C-BC44-4B9B-B9CB-8D18354D32C4}" dt="2024-06-05T11:00:43.200" v="4" actId="20577"/>
          <ac:spMkLst>
            <pc:docMk/>
            <pc:sldMk cId="2538782693" sldId="741"/>
            <ac:spMk id="6" creationId="{916FD004-AF48-CDD5-008E-B6E0AB605CDD}"/>
          </ac:spMkLst>
        </pc:spChg>
      </pc:sldChg>
      <pc:sldChg chg="modSp mod">
        <pc:chgData name="Laurence Cole" userId="dfcc77e2-1125-4a82-9040-6e41810ab603" providerId="ADAL" clId="{9B03EA4C-BC44-4B9B-B9CB-8D18354D32C4}" dt="2024-06-05T11:00:07.921" v="1" actId="20577"/>
        <pc:sldMkLst>
          <pc:docMk/>
          <pc:sldMk cId="423660206" sldId="824"/>
        </pc:sldMkLst>
        <pc:spChg chg="mod">
          <ac:chgData name="Laurence Cole" userId="dfcc77e2-1125-4a82-9040-6e41810ab603" providerId="ADAL" clId="{9B03EA4C-BC44-4B9B-B9CB-8D18354D32C4}" dt="2024-06-05T11:00:07.921" v="1" actId="20577"/>
          <ac:spMkLst>
            <pc:docMk/>
            <pc:sldMk cId="423660206" sldId="824"/>
            <ac:spMk id="7" creationId="{6BC907A5-B625-F8C5-CF08-E23B0E1066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6/13/2024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6/13/2024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Please use this „notes“ section to provide additional advice for the teacher.</a:t>
            </a:r>
          </a:p>
        </p:txBody>
      </p:sp>
    </p:spTree>
    <p:extLst>
      <p:ext uri="{BB962C8B-B14F-4D97-AF65-F5344CB8AC3E}">
        <p14:creationId xmlns:p14="http://schemas.microsoft.com/office/powerpoint/2010/main" val="2217370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4503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86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600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64994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4055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072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36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385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22755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Please use this „notes“ section to provide additional advice for the teacher.</a:t>
            </a:r>
          </a:p>
        </p:txBody>
      </p:sp>
    </p:spTree>
    <p:extLst>
      <p:ext uri="{BB962C8B-B14F-4D97-AF65-F5344CB8AC3E}">
        <p14:creationId xmlns:p14="http://schemas.microsoft.com/office/powerpoint/2010/main" val="22440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3548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6688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6657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09875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0166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79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491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624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791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CB68F5-C389-F355-5FFC-F9CB3349C96C}"/>
              </a:ext>
            </a:extLst>
          </p:cNvPr>
          <p:cNvSpPr/>
          <p:nvPr userDrawn="1"/>
        </p:nvSpPr>
        <p:spPr>
          <a:xfrm rot="16200000">
            <a:off x="4611080" y="-1868205"/>
            <a:ext cx="2969839"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E4A245-2DE9-587E-97F4-143F2F3EE4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989257" y="6095991"/>
            <a:ext cx="1698650" cy="38193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0EDFC9C-3B8E-78D9-62F7-556B6F4C60C0}"/>
              </a:ext>
            </a:extLst>
          </p:cNvPr>
          <p:cNvPicPr>
            <a:picLocks noChangeAspect="1"/>
          </p:cNvPicPr>
          <p:nvPr userDrawn="1"/>
        </p:nvPicPr>
        <p:blipFill>
          <a:blip r:embed="rId3"/>
          <a:stretch>
            <a:fillRect/>
          </a:stretch>
        </p:blipFill>
        <p:spPr>
          <a:xfrm>
            <a:off x="618331" y="639199"/>
            <a:ext cx="4205665" cy="1351821"/>
          </a:xfrm>
          <a:prstGeom prst="rect">
            <a:avLst/>
          </a:prstGeom>
        </p:spPr>
      </p:pic>
      <p:sp>
        <p:nvSpPr>
          <p:cNvPr id="4" name="Text Placeholder 32">
            <a:extLst>
              <a:ext uri="{FF2B5EF4-FFF2-40B4-BE49-F238E27FC236}">
                <a16:creationId xmlns:a16="http://schemas.microsoft.com/office/drawing/2014/main" id="{B112669A-CF12-7C87-4B05-0BCEE2BD1ED0}"/>
              </a:ext>
            </a:extLst>
          </p:cNvPr>
          <p:cNvSpPr>
            <a:spLocks noGrp="1"/>
          </p:cNvSpPr>
          <p:nvPr>
            <p:ph type="body" sz="quarter" idx="64" hasCustomPrompt="1"/>
          </p:nvPr>
        </p:nvSpPr>
        <p:spPr>
          <a:xfrm>
            <a:off x="519736" y="2590985"/>
            <a:ext cx="6121696"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YOUR GUIDE TO EXPERIENTIAL</a:t>
            </a:r>
          </a:p>
        </p:txBody>
      </p:sp>
      <p:sp>
        <p:nvSpPr>
          <p:cNvPr id="7" name="Text Placeholder 32">
            <a:extLst>
              <a:ext uri="{FF2B5EF4-FFF2-40B4-BE49-F238E27FC236}">
                <a16:creationId xmlns:a16="http://schemas.microsoft.com/office/drawing/2014/main" id="{4F54C20D-43F9-2843-ABC1-52F9C147D1FF}"/>
              </a:ext>
            </a:extLst>
          </p:cNvPr>
          <p:cNvSpPr>
            <a:spLocks noGrp="1"/>
          </p:cNvSpPr>
          <p:nvPr>
            <p:ph type="body" sz="quarter" idx="65" hasCustomPrompt="1"/>
          </p:nvPr>
        </p:nvSpPr>
        <p:spPr>
          <a:xfrm>
            <a:off x="519735" y="3373305"/>
            <a:ext cx="5705335"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ENTREPRENEURSHIP LABS</a:t>
            </a:r>
          </a:p>
        </p:txBody>
      </p:sp>
      <p:pic>
        <p:nvPicPr>
          <p:cNvPr id="3" name="Grafik 2">
            <a:extLst>
              <a:ext uri="{FF2B5EF4-FFF2-40B4-BE49-F238E27FC236}">
                <a16:creationId xmlns:a16="http://schemas.microsoft.com/office/drawing/2014/main" id="{FD0FD3C7-12C5-DD76-4A89-AF9813BB29F7}"/>
              </a:ext>
            </a:extLst>
          </p:cNvPr>
          <p:cNvPicPr>
            <a:picLocks noChangeAspect="1"/>
          </p:cNvPicPr>
          <p:nvPr userDrawn="1"/>
        </p:nvPicPr>
        <p:blipFill>
          <a:blip r:embed="rId4"/>
          <a:stretch>
            <a:fillRect/>
          </a:stretch>
        </p:blipFill>
        <p:spPr>
          <a:xfrm>
            <a:off x="9980602" y="6099689"/>
            <a:ext cx="1715960" cy="360000"/>
          </a:xfrm>
          <a:prstGeom prst="rect">
            <a:avLst/>
          </a:prstGeom>
        </p:spPr>
      </p:pic>
      <p:sp>
        <p:nvSpPr>
          <p:cNvPr id="2" name="Textfeld 1">
            <a:extLst>
              <a:ext uri="{FF2B5EF4-FFF2-40B4-BE49-F238E27FC236}">
                <a16:creationId xmlns:a16="http://schemas.microsoft.com/office/drawing/2014/main" id="{34523628-4AE4-F822-EFBC-F3861CFA2224}"/>
              </a:ext>
            </a:extLst>
          </p:cNvPr>
          <p:cNvSpPr txBox="1"/>
          <p:nvPr userDrawn="1"/>
        </p:nvSpPr>
        <p:spPr>
          <a:xfrm>
            <a:off x="495438" y="6079725"/>
            <a:ext cx="9362937" cy="430887"/>
          </a:xfrm>
          <a:prstGeom prst="rect">
            <a:avLst/>
          </a:prstGeom>
          <a:noFill/>
        </p:spPr>
        <p:txBody>
          <a:bodyPr wrap="square" rtlCol="0">
            <a:spAutoFit/>
          </a:bodyPr>
          <a:lstStyle/>
          <a:p>
            <a:r>
              <a:rPr lang="en-GB" sz="110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42EFB695-81D9-8012-9C3A-7D4F79272781}"/>
              </a:ext>
            </a:extLst>
          </p:cNvPr>
          <p:cNvSpPr>
            <a:spLocks noGrp="1"/>
          </p:cNvSpPr>
          <p:nvPr>
            <p:ph type="pic" sz="quarter" idx="21"/>
          </p:nvPr>
        </p:nvSpPr>
        <p:spPr>
          <a:xfrm>
            <a:off x="0" y="1"/>
            <a:ext cx="12192000" cy="3241781"/>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Text Placeholder 32">
            <a:extLst>
              <a:ext uri="{FF2B5EF4-FFF2-40B4-BE49-F238E27FC236}">
                <a16:creationId xmlns:a16="http://schemas.microsoft.com/office/drawing/2014/main" id="{152E5000-5425-17ED-5FF9-DD990C5FEFDE}"/>
              </a:ext>
            </a:extLst>
          </p:cNvPr>
          <p:cNvSpPr>
            <a:spLocks noGrp="1"/>
          </p:cNvSpPr>
          <p:nvPr>
            <p:ph type="body" sz="quarter" idx="66" hasCustomPrompt="1"/>
          </p:nvPr>
        </p:nvSpPr>
        <p:spPr>
          <a:xfrm>
            <a:off x="3248324" y="2743650"/>
            <a:ext cx="5695351"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HELPLING STUDENTS TACKLE</a:t>
            </a:r>
          </a:p>
        </p:txBody>
      </p:sp>
      <p:sp>
        <p:nvSpPr>
          <p:cNvPr id="9" name="Text Placeholder 32">
            <a:extLst>
              <a:ext uri="{FF2B5EF4-FFF2-40B4-BE49-F238E27FC236}">
                <a16:creationId xmlns:a16="http://schemas.microsoft.com/office/drawing/2014/main" id="{5B750407-34F5-26A6-8EAC-03A2EA828444}"/>
              </a:ext>
            </a:extLst>
          </p:cNvPr>
          <p:cNvSpPr>
            <a:spLocks noGrp="1"/>
          </p:cNvSpPr>
          <p:nvPr>
            <p:ph type="body" sz="quarter" idx="67" hasCustomPrompt="1"/>
          </p:nvPr>
        </p:nvSpPr>
        <p:spPr>
          <a:xfrm>
            <a:off x="2981037" y="3616218"/>
            <a:ext cx="6229924" cy="685350"/>
          </a:xfrm>
          <a:prstGeom prst="rect">
            <a:avLst/>
          </a:prstGeom>
          <a:solidFill>
            <a:srgbClr val="3EA5DC"/>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dirty="0"/>
              <a:t>INTERGENERATIONAL TENSION, </a:t>
            </a:r>
          </a:p>
        </p:txBody>
      </p:sp>
      <p:sp>
        <p:nvSpPr>
          <p:cNvPr id="10" name="Text Placeholder 32">
            <a:extLst>
              <a:ext uri="{FF2B5EF4-FFF2-40B4-BE49-F238E27FC236}">
                <a16:creationId xmlns:a16="http://schemas.microsoft.com/office/drawing/2014/main" id="{009103B8-D932-9523-F323-1E95836A47A3}"/>
              </a:ext>
            </a:extLst>
          </p:cNvPr>
          <p:cNvSpPr>
            <a:spLocks noGrp="1"/>
          </p:cNvSpPr>
          <p:nvPr>
            <p:ph type="body" sz="quarter" idx="68" hasCustomPrompt="1"/>
          </p:nvPr>
        </p:nvSpPr>
        <p:spPr>
          <a:xfrm>
            <a:off x="3775562" y="4488786"/>
            <a:ext cx="4640874"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WHILE ALSO MEETING</a:t>
            </a:r>
          </a:p>
        </p:txBody>
      </p:sp>
      <p:sp>
        <p:nvSpPr>
          <p:cNvPr id="11" name="Text Placeholder 32">
            <a:extLst>
              <a:ext uri="{FF2B5EF4-FFF2-40B4-BE49-F238E27FC236}">
                <a16:creationId xmlns:a16="http://schemas.microsoft.com/office/drawing/2014/main" id="{F902A7A8-435E-00E1-0348-C0F92EA93837}"/>
              </a:ext>
            </a:extLst>
          </p:cNvPr>
          <p:cNvSpPr>
            <a:spLocks noGrp="1"/>
          </p:cNvSpPr>
          <p:nvPr>
            <p:ph type="body" sz="quarter" idx="69" hasCustomPrompt="1"/>
          </p:nvPr>
        </p:nvSpPr>
        <p:spPr>
          <a:xfrm>
            <a:off x="3930606" y="5361354"/>
            <a:ext cx="4330786"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COMMUNITY NEEDS</a:t>
            </a:r>
          </a:p>
        </p:txBody>
      </p:sp>
    </p:spTree>
    <p:extLst>
      <p:ext uri="{BB962C8B-B14F-4D97-AF65-F5344CB8AC3E}">
        <p14:creationId xmlns:p14="http://schemas.microsoft.com/office/powerpoint/2010/main" val="95982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2">
    <p:spTree>
      <p:nvGrpSpPr>
        <p:cNvPr id="1" name=""/>
        <p:cNvGrpSpPr/>
        <p:nvPr/>
      </p:nvGrpSpPr>
      <p:grpSpPr>
        <a:xfrm>
          <a:off x="0" y="0"/>
          <a:ext cx="0" cy="0"/>
          <a:chOff x="0" y="0"/>
          <a:chExt cx="0" cy="0"/>
        </a:xfrm>
      </p:grpSpPr>
      <p:sp>
        <p:nvSpPr>
          <p:cNvPr id="261" name="Text Placeholder 32">
            <a:extLst>
              <a:ext uri="{FF2B5EF4-FFF2-40B4-BE49-F238E27FC236}">
                <a16:creationId xmlns:a16="http://schemas.microsoft.com/office/drawing/2014/main" id="{9EA89162-1F85-A92A-F4FC-9009A8C6BE80}"/>
              </a:ext>
            </a:extLst>
          </p:cNvPr>
          <p:cNvSpPr>
            <a:spLocks noGrp="1"/>
          </p:cNvSpPr>
          <p:nvPr>
            <p:ph type="body" sz="quarter" idx="61" hasCustomPrompt="1"/>
          </p:nvPr>
        </p:nvSpPr>
        <p:spPr>
          <a:xfrm>
            <a:off x="755426" y="869369"/>
            <a:ext cx="7091402"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TEXT</a:t>
            </a:r>
          </a:p>
        </p:txBody>
      </p:sp>
      <p:sp>
        <p:nvSpPr>
          <p:cNvPr id="262" name="Text Placeholder 32">
            <a:extLst>
              <a:ext uri="{FF2B5EF4-FFF2-40B4-BE49-F238E27FC236}">
                <a16:creationId xmlns:a16="http://schemas.microsoft.com/office/drawing/2014/main" id="{C02CC088-8F23-7F45-72D6-023D336201D1}"/>
              </a:ext>
            </a:extLst>
          </p:cNvPr>
          <p:cNvSpPr>
            <a:spLocks noGrp="1"/>
          </p:cNvSpPr>
          <p:nvPr>
            <p:ph type="body" sz="quarter" idx="62" hasCustomPrompt="1"/>
          </p:nvPr>
        </p:nvSpPr>
        <p:spPr>
          <a:xfrm>
            <a:off x="755424" y="1724666"/>
            <a:ext cx="6687367" cy="671785"/>
          </a:xfrm>
          <a:prstGeom prst="rect">
            <a:avLst/>
          </a:prstGeom>
          <a:solidFill>
            <a:srgbClr val="3EA5DC"/>
          </a:solidFill>
        </p:spPr>
        <p:txBody>
          <a:bodyPr anchor="ctr">
            <a:noAutofit/>
          </a:bodyPr>
          <a:lstStyle>
            <a:lvl1pPr marL="0" marR="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marL="0" marR="0" lvl="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a:pPr>
            <a:r>
              <a:rPr lang="en-US" dirty="0"/>
              <a:t>TEXT</a:t>
            </a:r>
          </a:p>
        </p:txBody>
      </p:sp>
      <p:sp>
        <p:nvSpPr>
          <p:cNvPr id="263" name="Text Placeholder 32">
            <a:extLst>
              <a:ext uri="{FF2B5EF4-FFF2-40B4-BE49-F238E27FC236}">
                <a16:creationId xmlns:a16="http://schemas.microsoft.com/office/drawing/2014/main" id="{C0EB2F99-227E-BD13-A9EB-3E8BE74403BD}"/>
              </a:ext>
            </a:extLst>
          </p:cNvPr>
          <p:cNvSpPr>
            <a:spLocks noGrp="1"/>
          </p:cNvSpPr>
          <p:nvPr>
            <p:ph type="body" sz="quarter" idx="63" hasCustomPrompt="1"/>
          </p:nvPr>
        </p:nvSpPr>
        <p:spPr>
          <a:xfrm>
            <a:off x="755424" y="2579963"/>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TEXT</a:t>
            </a:r>
          </a:p>
        </p:txBody>
      </p:sp>
      <p:sp>
        <p:nvSpPr>
          <p:cNvPr id="2" name="Text Placeholder 32">
            <a:extLst>
              <a:ext uri="{FF2B5EF4-FFF2-40B4-BE49-F238E27FC236}">
                <a16:creationId xmlns:a16="http://schemas.microsoft.com/office/drawing/2014/main" id="{6B3707FC-F98D-B151-2DA1-C108C677BC9A}"/>
              </a:ext>
            </a:extLst>
          </p:cNvPr>
          <p:cNvSpPr>
            <a:spLocks noGrp="1"/>
          </p:cNvSpPr>
          <p:nvPr>
            <p:ph type="body" sz="quarter" idx="64" hasCustomPrompt="1"/>
          </p:nvPr>
        </p:nvSpPr>
        <p:spPr>
          <a:xfrm>
            <a:off x="755424" y="3429000"/>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TEXT</a:t>
            </a:r>
          </a:p>
        </p:txBody>
      </p:sp>
    </p:spTree>
    <p:extLst>
      <p:ext uri="{BB962C8B-B14F-4D97-AF65-F5344CB8AC3E}">
        <p14:creationId xmlns:p14="http://schemas.microsoft.com/office/powerpoint/2010/main" val="167217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FAE201F-19CA-3846-8AD8-E1BF7774449F}"/>
              </a:ext>
            </a:extLst>
          </p:cNvPr>
          <p:cNvSpPr>
            <a:spLocks noGrp="1"/>
          </p:cNvSpPr>
          <p:nvPr>
            <p:ph type="pic" sz="quarter" idx="21"/>
          </p:nvPr>
        </p:nvSpPr>
        <p:spPr>
          <a:xfrm>
            <a:off x="0" y="2"/>
            <a:ext cx="12192000" cy="6857998"/>
          </a:xfrm>
          <a:custGeom>
            <a:avLst/>
            <a:gdLst>
              <a:gd name="connsiteX0" fmla="*/ 1304064 w 12192000"/>
              <a:gd name="connsiteY0" fmla="*/ 1382514 h 6857998"/>
              <a:gd name="connsiteX1" fmla="*/ 1304063 w 12192000"/>
              <a:gd name="connsiteY1" fmla="*/ 5475487 h 6857998"/>
              <a:gd name="connsiteX2" fmla="*/ 10887937 w 12192000"/>
              <a:gd name="connsiteY2" fmla="*/ 5475487 h 6857998"/>
              <a:gd name="connsiteX3" fmla="*/ 1088793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1304064" y="1382514"/>
                </a:moveTo>
                <a:lnTo>
                  <a:pt x="1304063" y="5475487"/>
                </a:lnTo>
                <a:lnTo>
                  <a:pt x="10887937" y="5475487"/>
                </a:lnTo>
                <a:lnTo>
                  <a:pt x="1088793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5" name="Text Placeholder 32">
            <a:extLst>
              <a:ext uri="{FF2B5EF4-FFF2-40B4-BE49-F238E27FC236}">
                <a16:creationId xmlns:a16="http://schemas.microsoft.com/office/drawing/2014/main" id="{EC487D12-9BBD-9894-C653-73C78D57CC52}"/>
              </a:ext>
            </a:extLst>
          </p:cNvPr>
          <p:cNvSpPr>
            <a:spLocks noGrp="1"/>
          </p:cNvSpPr>
          <p:nvPr>
            <p:ph type="body" sz="quarter" idx="30" hasCustomPrompt="1"/>
          </p:nvPr>
        </p:nvSpPr>
        <p:spPr>
          <a:xfrm>
            <a:off x="1304062" y="2111761"/>
            <a:ext cx="9583873" cy="842867"/>
          </a:xfrm>
          <a:noFill/>
        </p:spPr>
        <p:txBody>
          <a:bodyPr anchor="ctr">
            <a:noAutofit/>
          </a:bodyPr>
          <a:lstStyle>
            <a:lvl1pPr marL="231775" indent="0" algn="ctr">
              <a:lnSpc>
                <a:spcPts val="3100"/>
              </a:lnSpc>
              <a:spcBef>
                <a:spcPts val="0"/>
              </a:spcBef>
              <a:buNone/>
              <a:tabLst/>
              <a:defRPr sz="3000" b="1" i="0" spc="0">
                <a:solidFill>
                  <a:srgbClr val="793D9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D0A844BD-A11E-3140-B864-C371EEB8977E}"/>
              </a:ext>
            </a:extLst>
          </p:cNvPr>
          <p:cNvSpPr>
            <a:spLocks noGrp="1"/>
          </p:cNvSpPr>
          <p:nvPr>
            <p:ph type="body" sz="quarter" idx="48" hasCustomPrompt="1"/>
          </p:nvPr>
        </p:nvSpPr>
        <p:spPr>
          <a:xfrm>
            <a:off x="1304062" y="4063447"/>
            <a:ext cx="9583873" cy="842867"/>
          </a:xfrm>
        </p:spPr>
        <p:txBody>
          <a:bodyPr numCol="1" spcCol="288000" anchor="t">
            <a:noAutofit/>
          </a:bodyPr>
          <a:lstStyle>
            <a:lvl1pPr marL="0" indent="0" algn="ctr">
              <a:lnSpc>
                <a:spcPct val="100000"/>
              </a:lnSpc>
              <a:spcBef>
                <a:spcPts val="0"/>
              </a:spcBef>
              <a:buNone/>
              <a:defRPr sz="1774"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NAME</a:t>
            </a:r>
            <a:endParaRPr lang="en-US" dirty="0"/>
          </a:p>
        </p:txBody>
      </p:sp>
    </p:spTree>
    <p:extLst>
      <p:ext uri="{BB962C8B-B14F-4D97-AF65-F5344CB8AC3E}">
        <p14:creationId xmlns:p14="http://schemas.microsoft.com/office/powerpoint/2010/main" val="127014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tatement 0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19969A-205E-C892-734E-93D43F4FED59}"/>
              </a:ext>
            </a:extLst>
          </p:cNvPr>
          <p:cNvSpPr>
            <a:spLocks noGrp="1"/>
          </p:cNvSpPr>
          <p:nvPr>
            <p:ph type="pic" sz="quarter" idx="21"/>
          </p:nvPr>
        </p:nvSpPr>
        <p:spPr>
          <a:xfrm>
            <a:off x="0" y="0"/>
            <a:ext cx="12192000" cy="6857998"/>
          </a:xfrm>
          <a:custGeom>
            <a:avLst/>
            <a:gdLst>
              <a:gd name="connsiteX0" fmla="*/ 3565354 w 12192000"/>
              <a:gd name="connsiteY0" fmla="*/ 1382514 h 6857998"/>
              <a:gd name="connsiteX1" fmla="*/ 3565354 w 12192000"/>
              <a:gd name="connsiteY1" fmla="*/ 5475487 h 6857998"/>
              <a:gd name="connsiteX2" fmla="*/ 8626647 w 12192000"/>
              <a:gd name="connsiteY2" fmla="*/ 5475487 h 6857998"/>
              <a:gd name="connsiteX3" fmla="*/ 862664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3565354" y="1382514"/>
                </a:moveTo>
                <a:lnTo>
                  <a:pt x="3565354" y="5475487"/>
                </a:lnTo>
                <a:lnTo>
                  <a:pt x="8626647" y="5475487"/>
                </a:lnTo>
                <a:lnTo>
                  <a:pt x="862664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3112D2FC-5359-D8D5-CD9D-651A4D56B2E8}"/>
              </a:ext>
            </a:extLst>
          </p:cNvPr>
          <p:cNvSpPr/>
          <p:nvPr userDrawn="1"/>
        </p:nvSpPr>
        <p:spPr>
          <a:xfrm>
            <a:off x="3565354" y="1382513"/>
            <a:ext cx="5061293" cy="4092973"/>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93D91"/>
          </a:solidFill>
          <a:ln w="30808" cap="flat">
            <a:noFill/>
            <a:prstDash val="solid"/>
            <a:miter/>
          </a:ln>
        </p:spPr>
        <p:txBody>
          <a:bodyPr rtlCol="0" anchor="ctr"/>
          <a:lstStyle/>
          <a:p>
            <a:endParaRPr lang="en-US" sz="2069" dirty="0">
              <a:latin typeface="Calibri" panose="020F0502020204030204" pitchFamily="34" charset="0"/>
              <a:cs typeface="Calibri" panose="020F0502020204030204" pitchFamily="34" charset="0"/>
            </a:endParaRPr>
          </a:p>
        </p:txBody>
      </p:sp>
      <p:sp>
        <p:nvSpPr>
          <p:cNvPr id="14" name="Text Placeholder 32">
            <a:extLst>
              <a:ext uri="{FF2B5EF4-FFF2-40B4-BE49-F238E27FC236}">
                <a16:creationId xmlns:a16="http://schemas.microsoft.com/office/drawing/2014/main" id="{BC2A17FB-B479-FEEE-E62D-3CDB48F9231B}"/>
              </a:ext>
            </a:extLst>
          </p:cNvPr>
          <p:cNvSpPr>
            <a:spLocks noGrp="1"/>
          </p:cNvSpPr>
          <p:nvPr>
            <p:ph type="body" sz="quarter" idx="48" hasCustomPrompt="1"/>
          </p:nvPr>
        </p:nvSpPr>
        <p:spPr>
          <a:xfrm>
            <a:off x="3565354" y="4063447"/>
            <a:ext cx="5061293" cy="842867"/>
          </a:xfrm>
        </p:spPr>
        <p:txBody>
          <a:bodyPr numCol="1" spcCol="288000" anchor="t">
            <a:noAutofit/>
          </a:bodyPr>
          <a:lstStyle>
            <a:lvl1pPr marL="0" indent="0" algn="ctr">
              <a:lnSpc>
                <a:spcPct val="100000"/>
              </a:lnSpc>
              <a:spcBef>
                <a:spcPts val="0"/>
              </a:spcBef>
              <a:buNone/>
              <a:defRPr sz="177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NAME</a:t>
            </a:r>
            <a:endParaRPr lang="en-US" dirty="0"/>
          </a:p>
        </p:txBody>
      </p:sp>
      <p:sp>
        <p:nvSpPr>
          <p:cNvPr id="15" name="Text Placeholder 32">
            <a:extLst>
              <a:ext uri="{FF2B5EF4-FFF2-40B4-BE49-F238E27FC236}">
                <a16:creationId xmlns:a16="http://schemas.microsoft.com/office/drawing/2014/main" id="{D42768A2-4E9F-81E5-D12B-D4EECE951126}"/>
              </a:ext>
            </a:extLst>
          </p:cNvPr>
          <p:cNvSpPr>
            <a:spLocks noGrp="1"/>
          </p:cNvSpPr>
          <p:nvPr>
            <p:ph type="body" sz="quarter" idx="30" hasCustomPrompt="1"/>
          </p:nvPr>
        </p:nvSpPr>
        <p:spPr>
          <a:xfrm>
            <a:off x="3565354" y="2111761"/>
            <a:ext cx="5061293" cy="1317239"/>
          </a:xfrm>
          <a:noFill/>
        </p:spPr>
        <p:txBody>
          <a:bodyPr anchor="ctr">
            <a:noAutofit/>
          </a:bodyPr>
          <a:lstStyle>
            <a:lvl1pPr marL="231775" indent="0" algn="ctr">
              <a:lnSpc>
                <a:spcPts val="31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685506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Text Placeholder 32">
            <a:extLst>
              <a:ext uri="{FF2B5EF4-FFF2-40B4-BE49-F238E27FC236}">
                <a16:creationId xmlns:a16="http://schemas.microsoft.com/office/drawing/2014/main" id="{D5A7A45A-4DD5-F209-87AC-46910A37767D}"/>
              </a:ext>
            </a:extLst>
          </p:cNvPr>
          <p:cNvSpPr>
            <a:spLocks noGrp="1"/>
          </p:cNvSpPr>
          <p:nvPr>
            <p:ph type="body" sz="quarter" idx="66" hasCustomPrompt="1"/>
          </p:nvPr>
        </p:nvSpPr>
        <p:spPr>
          <a:xfrm>
            <a:off x="3248324" y="1637864"/>
            <a:ext cx="5695351"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HELPLING STUDENTS TACKLE</a:t>
            </a:r>
          </a:p>
        </p:txBody>
      </p:sp>
      <p:sp>
        <p:nvSpPr>
          <p:cNvPr id="11" name="Text Placeholder 32">
            <a:extLst>
              <a:ext uri="{FF2B5EF4-FFF2-40B4-BE49-F238E27FC236}">
                <a16:creationId xmlns:a16="http://schemas.microsoft.com/office/drawing/2014/main" id="{7AF565AC-F4B3-10D9-C09C-ED1206D606AA}"/>
              </a:ext>
            </a:extLst>
          </p:cNvPr>
          <p:cNvSpPr>
            <a:spLocks noGrp="1"/>
          </p:cNvSpPr>
          <p:nvPr>
            <p:ph type="body" sz="quarter" idx="67" hasCustomPrompt="1"/>
          </p:nvPr>
        </p:nvSpPr>
        <p:spPr>
          <a:xfrm>
            <a:off x="2981037" y="2510432"/>
            <a:ext cx="6229924" cy="685350"/>
          </a:xfrm>
          <a:prstGeom prst="rect">
            <a:avLst/>
          </a:prstGeom>
          <a:solidFill>
            <a:srgbClr val="EE3E81"/>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dirty="0"/>
              <a:t>INTERGENERATIONAL TENSION, </a:t>
            </a:r>
          </a:p>
        </p:txBody>
      </p:sp>
      <p:sp>
        <p:nvSpPr>
          <p:cNvPr id="12" name="Text Placeholder 32">
            <a:extLst>
              <a:ext uri="{FF2B5EF4-FFF2-40B4-BE49-F238E27FC236}">
                <a16:creationId xmlns:a16="http://schemas.microsoft.com/office/drawing/2014/main" id="{7AD14515-FEAD-3E9D-CC75-820DE0050F8D}"/>
              </a:ext>
            </a:extLst>
          </p:cNvPr>
          <p:cNvSpPr>
            <a:spLocks noGrp="1"/>
          </p:cNvSpPr>
          <p:nvPr>
            <p:ph type="body" sz="quarter" idx="68" hasCustomPrompt="1"/>
          </p:nvPr>
        </p:nvSpPr>
        <p:spPr>
          <a:xfrm>
            <a:off x="3775562" y="3383000"/>
            <a:ext cx="4640874"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WHILE ALSO MEETING</a:t>
            </a:r>
          </a:p>
        </p:txBody>
      </p:sp>
      <p:sp>
        <p:nvSpPr>
          <p:cNvPr id="13" name="Text Placeholder 32">
            <a:extLst>
              <a:ext uri="{FF2B5EF4-FFF2-40B4-BE49-F238E27FC236}">
                <a16:creationId xmlns:a16="http://schemas.microsoft.com/office/drawing/2014/main" id="{57C21A5B-8B64-E9C3-6F6C-689EBE990A79}"/>
              </a:ext>
            </a:extLst>
          </p:cNvPr>
          <p:cNvSpPr>
            <a:spLocks noGrp="1"/>
          </p:cNvSpPr>
          <p:nvPr>
            <p:ph type="body" sz="quarter" idx="69" hasCustomPrompt="1"/>
          </p:nvPr>
        </p:nvSpPr>
        <p:spPr>
          <a:xfrm>
            <a:off x="3930606" y="4255568"/>
            <a:ext cx="4330786"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COMMUNITY NEEDS</a:t>
            </a:r>
          </a:p>
        </p:txBody>
      </p:sp>
    </p:spTree>
    <p:extLst>
      <p:ext uri="{BB962C8B-B14F-4D97-AF65-F5344CB8AC3E}">
        <p14:creationId xmlns:p14="http://schemas.microsoft.com/office/powerpoint/2010/main" val="272868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CF1503-F257-CDC7-305A-06968390BA6D}"/>
              </a:ext>
            </a:extLst>
          </p:cNvPr>
          <p:cNvSpPr/>
          <p:nvPr userDrawn="1"/>
        </p:nvSpPr>
        <p:spPr>
          <a:xfrm rot="16200000">
            <a:off x="5086571" y="-5143627"/>
            <a:ext cx="2018862" cy="12192002"/>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6CA70D26-FE14-6181-8E02-2A2764509D31}"/>
              </a:ext>
            </a:extLst>
          </p:cNvPr>
          <p:cNvSpPr>
            <a:spLocks noGrp="1"/>
          </p:cNvSpPr>
          <p:nvPr>
            <p:ph type="body" sz="quarter" idx="48" hasCustomPrompt="1"/>
          </p:nvPr>
        </p:nvSpPr>
        <p:spPr>
          <a:xfrm>
            <a:off x="4684168" y="2297729"/>
            <a:ext cx="6794380"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4" name="Text Placeholder 32">
            <a:extLst>
              <a:ext uri="{FF2B5EF4-FFF2-40B4-BE49-F238E27FC236}">
                <a16:creationId xmlns:a16="http://schemas.microsoft.com/office/drawing/2014/main" id="{54E061A1-EA00-118D-B191-B64007A91033}"/>
              </a:ext>
            </a:extLst>
          </p:cNvPr>
          <p:cNvSpPr>
            <a:spLocks noGrp="1"/>
          </p:cNvSpPr>
          <p:nvPr>
            <p:ph type="body" sz="quarter" idx="30" hasCustomPrompt="1"/>
          </p:nvPr>
        </p:nvSpPr>
        <p:spPr>
          <a:xfrm>
            <a:off x="4684167" y="480873"/>
            <a:ext cx="6794381" cy="804265"/>
          </a:xfrm>
          <a:noFill/>
        </p:spPr>
        <p:txBody>
          <a:bodyPr anchor="ctr">
            <a:noAutofit/>
          </a:bodyPr>
          <a:lstStyle>
            <a:lvl1pPr marL="20638" indent="0" algn="l">
              <a:lnSpc>
                <a:spcPts val="3620"/>
              </a:lnSpc>
              <a:spcBef>
                <a:spcPts val="0"/>
              </a:spcBef>
              <a:buNone/>
              <a:tabLst/>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grpSp>
        <p:nvGrpSpPr>
          <p:cNvPr id="70" name="Graphic 4">
            <a:extLst>
              <a:ext uri="{FF2B5EF4-FFF2-40B4-BE49-F238E27FC236}">
                <a16:creationId xmlns:a16="http://schemas.microsoft.com/office/drawing/2014/main" id="{17E6A48D-DFBA-B424-30DA-EFB4F9E8F1DE}"/>
              </a:ext>
            </a:extLst>
          </p:cNvPr>
          <p:cNvGrpSpPr/>
          <p:nvPr userDrawn="1"/>
        </p:nvGrpSpPr>
        <p:grpSpPr>
          <a:xfrm rot="15627803">
            <a:off x="11025707" y="115954"/>
            <a:ext cx="1988628" cy="1318666"/>
            <a:chOff x="5072479" y="4905026"/>
            <a:chExt cx="803439" cy="532763"/>
          </a:xfrm>
        </p:grpSpPr>
        <p:sp>
          <p:nvSpPr>
            <p:cNvPr id="71" name="Freeform 70">
              <a:extLst>
                <a:ext uri="{FF2B5EF4-FFF2-40B4-BE49-F238E27FC236}">
                  <a16:creationId xmlns:a16="http://schemas.microsoft.com/office/drawing/2014/main" id="{8EED71F4-EB74-F0BE-8AA0-943D1F72F48C}"/>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C01794E-5C8F-CDDA-85A9-3A8A7B417AD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C563A5-8B9E-B134-EE2F-EE327D8FB53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408CECF-1D82-A287-7BE0-F93D1A8D1B70}"/>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5D589111-96C8-6061-29A0-E051A53CA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334" y="105594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0581DB6E-02C2-197C-F3F3-7A04B74ACCDD}"/>
              </a:ext>
            </a:extLst>
          </p:cNvPr>
          <p:cNvSpPr>
            <a:spLocks noGrp="1"/>
          </p:cNvSpPr>
          <p:nvPr>
            <p:ph type="pic" sz="quarter" idx="10"/>
          </p:nvPr>
        </p:nvSpPr>
        <p:spPr>
          <a:xfrm>
            <a:off x="912599" y="2248306"/>
            <a:ext cx="2905022" cy="4632554"/>
          </a:xfrm>
          <a:prstGeom prst="rect">
            <a:avLst/>
          </a:prstGeom>
          <a:solidFill>
            <a:schemeClr val="bg1">
              <a:lumMod val="85000"/>
            </a:schemeClr>
          </a:solidFill>
          <a:ln>
            <a:noFill/>
          </a:ln>
        </p:spPr>
        <p:txBody>
          <a:bodyPr/>
          <a:lstStyle>
            <a:lvl1pPr>
              <a:defRPr>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7857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BA96FE-388B-BD0D-161A-7D0642470D03}"/>
              </a:ext>
            </a:extLst>
          </p:cNvPr>
          <p:cNvSpPr/>
          <p:nvPr userDrawn="1"/>
        </p:nvSpPr>
        <p:spPr>
          <a:xfrm rot="16200000">
            <a:off x="4779026" y="-1700260"/>
            <a:ext cx="2633948"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1AD5CCF-AF5D-608E-F029-EE250FC79E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73770" y="6159142"/>
            <a:ext cx="1698650" cy="381936"/>
          </a:xfrm>
          <a:prstGeom prst="rect">
            <a:avLst/>
          </a:prstGeom>
          <a:ln>
            <a:noFill/>
          </a:ln>
          <a:extLst>
            <a:ext uri="{53640926-AAD7-44D8-BBD7-CCE9431645EC}">
              <a14:shadowObscured xmlns:a14="http://schemas.microsoft.com/office/drawing/2010/main"/>
            </a:ext>
          </a:extLst>
        </p:spPr>
      </p:pic>
      <p:sp>
        <p:nvSpPr>
          <p:cNvPr id="16" name="Text Placeholder 32">
            <a:extLst>
              <a:ext uri="{FF2B5EF4-FFF2-40B4-BE49-F238E27FC236}">
                <a16:creationId xmlns:a16="http://schemas.microsoft.com/office/drawing/2014/main" id="{0071EAE0-4439-F2CB-EE34-0F1989474EEF}"/>
              </a:ext>
            </a:extLst>
          </p:cNvPr>
          <p:cNvSpPr>
            <a:spLocks noGrp="1"/>
          </p:cNvSpPr>
          <p:nvPr>
            <p:ph type="body" sz="quarter" idx="62" hasCustomPrompt="1"/>
          </p:nvPr>
        </p:nvSpPr>
        <p:spPr>
          <a:xfrm>
            <a:off x="6753533" y="2757215"/>
            <a:ext cx="4691389" cy="671785"/>
          </a:xfrm>
          <a:prstGeom prst="rect">
            <a:avLst/>
          </a:prstGeom>
          <a:solidFill>
            <a:srgbClr val="EE3E81"/>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FOLLOW OUR JOURNEY </a:t>
            </a:r>
          </a:p>
        </p:txBody>
      </p:sp>
      <p:pic>
        <p:nvPicPr>
          <p:cNvPr id="4" name="Picture 3">
            <a:extLst>
              <a:ext uri="{FF2B5EF4-FFF2-40B4-BE49-F238E27FC236}">
                <a16:creationId xmlns:a16="http://schemas.microsoft.com/office/drawing/2014/main" id="{80E751ED-8D3D-1841-D297-911263A81D9D}"/>
              </a:ext>
            </a:extLst>
          </p:cNvPr>
          <p:cNvPicPr>
            <a:picLocks noChangeAspect="1"/>
          </p:cNvPicPr>
          <p:nvPr userDrawn="1"/>
        </p:nvPicPr>
        <p:blipFill>
          <a:blip r:embed="rId3"/>
          <a:stretch>
            <a:fillRect/>
          </a:stretch>
        </p:blipFill>
        <p:spPr>
          <a:xfrm>
            <a:off x="7608047" y="568709"/>
            <a:ext cx="4205665" cy="1351821"/>
          </a:xfrm>
          <a:prstGeom prst="rect">
            <a:avLst/>
          </a:prstGeom>
        </p:spPr>
      </p:pic>
      <p:sp>
        <p:nvSpPr>
          <p:cNvPr id="5" name="Text Placeholder 32">
            <a:extLst>
              <a:ext uri="{FF2B5EF4-FFF2-40B4-BE49-F238E27FC236}">
                <a16:creationId xmlns:a16="http://schemas.microsoft.com/office/drawing/2014/main" id="{ECC1A77C-1905-78E6-D54F-BD4199E72C18}"/>
              </a:ext>
            </a:extLst>
          </p:cNvPr>
          <p:cNvSpPr>
            <a:spLocks noGrp="1"/>
          </p:cNvSpPr>
          <p:nvPr>
            <p:ph type="body" sz="quarter" idx="24" hasCustomPrompt="1"/>
          </p:nvPr>
        </p:nvSpPr>
        <p:spPr>
          <a:xfrm>
            <a:off x="7976838" y="4804756"/>
            <a:ext cx="3468084" cy="649221"/>
          </a:xfrm>
          <a:prstGeom prst="rect">
            <a:avLst/>
          </a:prstGeom>
          <a:noFill/>
        </p:spPr>
        <p:txBody>
          <a:bodyPr anchor="ctr">
            <a:noAutofit/>
          </a:bodyPr>
          <a:lstStyle>
            <a:lvl1pPr marL="0" indent="0" algn="r">
              <a:lnSpc>
                <a:spcPts val="3120"/>
              </a:lnSpc>
              <a:spcBef>
                <a:spcPts val="0"/>
              </a:spcBef>
              <a:buNone/>
              <a:defRPr sz="28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 </a:t>
            </a:r>
            <a:r>
              <a:rPr lang="en-GB" dirty="0" err="1"/>
              <a:t>www.website.eu</a:t>
            </a:r>
            <a:endParaRPr lang="en-US" dirty="0"/>
          </a:p>
        </p:txBody>
      </p:sp>
      <p:pic>
        <p:nvPicPr>
          <p:cNvPr id="2" name="Grafik 1">
            <a:extLst>
              <a:ext uri="{FF2B5EF4-FFF2-40B4-BE49-F238E27FC236}">
                <a16:creationId xmlns:a16="http://schemas.microsoft.com/office/drawing/2014/main" id="{79CF787F-6A97-EA19-6A90-CCFCFCDBAFA1}"/>
              </a:ext>
            </a:extLst>
          </p:cNvPr>
          <p:cNvPicPr>
            <a:picLocks noChangeAspect="1"/>
          </p:cNvPicPr>
          <p:nvPr userDrawn="1"/>
        </p:nvPicPr>
        <p:blipFill>
          <a:blip r:embed="rId4"/>
          <a:stretch>
            <a:fillRect/>
          </a:stretch>
        </p:blipFill>
        <p:spPr>
          <a:xfrm>
            <a:off x="656460" y="6159142"/>
            <a:ext cx="1715960" cy="360000"/>
          </a:xfrm>
          <a:prstGeom prst="rect">
            <a:avLst/>
          </a:prstGeom>
        </p:spPr>
      </p:pic>
      <p:sp>
        <p:nvSpPr>
          <p:cNvPr id="6" name="Textfeld 5">
            <a:extLst>
              <a:ext uri="{FF2B5EF4-FFF2-40B4-BE49-F238E27FC236}">
                <a16:creationId xmlns:a16="http://schemas.microsoft.com/office/drawing/2014/main" id="{A6182A61-6224-F7E7-5093-3A2FDEE6BD4B}"/>
              </a:ext>
            </a:extLst>
          </p:cNvPr>
          <p:cNvSpPr txBox="1"/>
          <p:nvPr userDrawn="1"/>
        </p:nvSpPr>
        <p:spPr>
          <a:xfrm>
            <a:off x="2389730" y="6122284"/>
            <a:ext cx="9518251" cy="430887"/>
          </a:xfrm>
          <a:prstGeom prst="rect">
            <a:avLst/>
          </a:prstGeom>
          <a:noFill/>
        </p:spPr>
        <p:txBody>
          <a:bodyPr wrap="square" rtlCol="0">
            <a:spAutoFit/>
          </a:bodyPr>
          <a:lstStyle/>
          <a:p>
            <a:r>
              <a:rPr lang="en-GB" sz="110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599395"/>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Photo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AA60D-3016-8B52-389A-D076FE8D7115}"/>
              </a:ext>
            </a:extLst>
          </p:cNvPr>
          <p:cNvSpPr/>
          <p:nvPr userDrawn="1"/>
        </p:nvSpPr>
        <p:spPr>
          <a:xfrm>
            <a:off x="448887" y="1747430"/>
            <a:ext cx="9328631" cy="465046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A8C8C440-9287-B7C7-23B8-D36CC522BB97}"/>
              </a:ext>
            </a:extLst>
          </p:cNvPr>
          <p:cNvSpPr>
            <a:spLocks noGrp="1"/>
          </p:cNvSpPr>
          <p:nvPr>
            <p:ph type="body" sz="quarter" idx="48" hasCustomPrompt="1"/>
          </p:nvPr>
        </p:nvSpPr>
        <p:spPr>
          <a:xfrm>
            <a:off x="931824" y="3291839"/>
            <a:ext cx="6035727" cy="3003415"/>
          </a:xfrm>
        </p:spPr>
        <p:txBody>
          <a:bodyPr numCol="1" spcCol="288000" anchor="t">
            <a:noAutofit/>
          </a:bodyPr>
          <a:lstStyle>
            <a:lvl1pPr marL="0" indent="0" algn="l">
              <a:lnSpc>
                <a:spcPts val="2480"/>
              </a:lnSpc>
              <a:spcBef>
                <a:spcPts val="0"/>
              </a:spcBef>
              <a:buNone/>
              <a:defRPr sz="2400" b="0" i="0">
                <a:solidFill>
                  <a:schemeClr val="bg1">
                    <a:lumMod val="95000"/>
                  </a:schemeClr>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Picture Placeholder 3">
            <a:extLst>
              <a:ext uri="{FF2B5EF4-FFF2-40B4-BE49-F238E27FC236}">
                <a16:creationId xmlns:a16="http://schemas.microsoft.com/office/drawing/2014/main" id="{E4DD6B1B-9FF3-F940-6098-A8FD3A5834D5}"/>
              </a:ext>
            </a:extLst>
          </p:cNvPr>
          <p:cNvSpPr>
            <a:spLocks noGrp="1"/>
          </p:cNvSpPr>
          <p:nvPr>
            <p:ph type="pic" sz="quarter" idx="10"/>
          </p:nvPr>
        </p:nvSpPr>
        <p:spPr>
          <a:xfrm>
            <a:off x="7165571" y="460110"/>
            <a:ext cx="4693561" cy="494316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85000"/>
            </a:schemeClr>
          </a:solidFill>
        </p:spPr>
        <p:txBody>
          <a:bodyPr wrap="square">
            <a:noAutofit/>
          </a:bodyPr>
          <a:lstStyle>
            <a:lvl1pPr marL="0" indent="0" algn="ctr">
              <a:buFontTx/>
              <a:buNone/>
              <a:defRPr sz="1727">
                <a:solidFill>
                  <a:schemeClr val="bg1">
                    <a:lumMod val="85000"/>
                  </a:schemeClr>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 name="Slide Number Placeholder 5">
            <a:extLst>
              <a:ext uri="{FF2B5EF4-FFF2-40B4-BE49-F238E27FC236}">
                <a16:creationId xmlns:a16="http://schemas.microsoft.com/office/drawing/2014/main" id="{2E5FBF2D-FCD0-7CB0-16FF-19EDEEFC5C95}"/>
              </a:ext>
            </a:extLst>
          </p:cNvPr>
          <p:cNvSpPr>
            <a:spLocks noGrp="1"/>
          </p:cNvSpPr>
          <p:nvPr>
            <p:ph type="sldNum" sz="quarter" idx="4"/>
          </p:nvPr>
        </p:nvSpPr>
        <p:spPr>
          <a:xfrm>
            <a:off x="11486544" y="9953088"/>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dirty="0"/>
          </a:p>
        </p:txBody>
      </p:sp>
      <p:sp>
        <p:nvSpPr>
          <p:cNvPr id="10" name="Text Placeholder 32">
            <a:extLst>
              <a:ext uri="{FF2B5EF4-FFF2-40B4-BE49-F238E27FC236}">
                <a16:creationId xmlns:a16="http://schemas.microsoft.com/office/drawing/2014/main" id="{47BC8277-C10B-4A57-1DD2-ACAB9F0EA39B}"/>
              </a:ext>
            </a:extLst>
          </p:cNvPr>
          <p:cNvSpPr>
            <a:spLocks noGrp="1"/>
          </p:cNvSpPr>
          <p:nvPr>
            <p:ph type="body" sz="quarter" idx="62" hasCustomPrompt="1"/>
          </p:nvPr>
        </p:nvSpPr>
        <p:spPr>
          <a:xfrm>
            <a:off x="959619" y="1411537"/>
            <a:ext cx="2947716" cy="671785"/>
          </a:xfrm>
          <a:prstGeom prst="rect">
            <a:avLst/>
          </a:prstGeom>
          <a:solidFill>
            <a:schemeClr val="bg1"/>
          </a:solidFill>
        </p:spPr>
        <p:txBody>
          <a:bodyPr anchor="ctr">
            <a:noAutofit/>
          </a:bodyPr>
          <a:lstStyle>
            <a:lvl1pPr marL="0" indent="0" algn="l">
              <a:lnSpc>
                <a:spcPts val="3769"/>
              </a:lnSpc>
              <a:spcBef>
                <a:spcPts val="0"/>
              </a:spcBef>
              <a:buNone/>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WELCOME TO </a:t>
            </a:r>
          </a:p>
        </p:txBody>
      </p:sp>
      <p:sp>
        <p:nvSpPr>
          <p:cNvPr id="12" name="Text Placeholder 32">
            <a:extLst>
              <a:ext uri="{FF2B5EF4-FFF2-40B4-BE49-F238E27FC236}">
                <a16:creationId xmlns:a16="http://schemas.microsoft.com/office/drawing/2014/main" id="{300E0459-8079-4E16-7FAA-09A572AD9FE6}"/>
              </a:ext>
            </a:extLst>
          </p:cNvPr>
          <p:cNvSpPr>
            <a:spLocks noGrp="1"/>
          </p:cNvSpPr>
          <p:nvPr>
            <p:ph type="body" sz="quarter" idx="63" hasCustomPrompt="1"/>
          </p:nvPr>
        </p:nvSpPr>
        <p:spPr>
          <a:xfrm>
            <a:off x="931824" y="2193857"/>
            <a:ext cx="1482658" cy="671785"/>
          </a:xfrm>
          <a:prstGeom prst="rect">
            <a:avLst/>
          </a:prstGeom>
          <a:solidFill>
            <a:schemeClr val="bg1"/>
          </a:solidFill>
        </p:spPr>
        <p:txBody>
          <a:bodyPr anchor="ctr">
            <a:noAutofit/>
          </a:bodyPr>
          <a:lstStyle>
            <a:lvl1pPr marL="0" indent="0" algn="l">
              <a:lnSpc>
                <a:spcPts val="3769"/>
              </a:lnSpc>
              <a:spcBef>
                <a:spcPts val="0"/>
              </a:spcBef>
              <a:buNone/>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EELS</a:t>
            </a:r>
          </a:p>
        </p:txBody>
      </p:sp>
      <p:grpSp>
        <p:nvGrpSpPr>
          <p:cNvPr id="39" name="Graphic 4">
            <a:extLst>
              <a:ext uri="{FF2B5EF4-FFF2-40B4-BE49-F238E27FC236}">
                <a16:creationId xmlns:a16="http://schemas.microsoft.com/office/drawing/2014/main" id="{BE2F00BD-DF3E-4D49-E21F-E1C20FA68B72}"/>
              </a:ext>
            </a:extLst>
          </p:cNvPr>
          <p:cNvGrpSpPr/>
          <p:nvPr userDrawn="1"/>
        </p:nvGrpSpPr>
        <p:grpSpPr>
          <a:xfrm>
            <a:off x="7614496" y="5754192"/>
            <a:ext cx="1988628" cy="1318666"/>
            <a:chOff x="5072479" y="4905026"/>
            <a:chExt cx="803439" cy="532763"/>
          </a:xfrm>
        </p:grpSpPr>
        <p:sp>
          <p:nvSpPr>
            <p:cNvPr id="40" name="Freeform 39">
              <a:extLst>
                <a:ext uri="{FF2B5EF4-FFF2-40B4-BE49-F238E27FC236}">
                  <a16:creationId xmlns:a16="http://schemas.microsoft.com/office/drawing/2014/main" id="{9B87FF82-9E10-25DA-4CE5-05D01F8276B3}"/>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42D1579-A605-99B8-5B1B-B0701641E56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8AD814-B60A-7963-9442-D13886B7C0F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7A5FEFF-BBD8-7708-3D90-BD8E90783759}"/>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980479" y="1989245"/>
            <a:ext cx="6857999" cy="2879515"/>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475444" y="1874430"/>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552107" y="1874430"/>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475444" y="2312408"/>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552107" y="2312408"/>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475444" y="2750899"/>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552107" y="2750899"/>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475444" y="3188877"/>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552107" y="3188877"/>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475444" y="3626855"/>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552107" y="3626855"/>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490991" y="4064833"/>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567654" y="4064833"/>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490991" y="4502811"/>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567654" y="4502814"/>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2125296" y="581696"/>
            <a:ext cx="4430970" cy="671785"/>
          </a:xfrm>
          <a:prstGeom prst="rect">
            <a:avLst/>
          </a:prstGeom>
          <a:solidFill>
            <a:srgbClr val="EE3E8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TABLE OF CONTENTS</a:t>
            </a:r>
          </a:p>
        </p:txBody>
      </p:sp>
      <p:grpSp>
        <p:nvGrpSpPr>
          <p:cNvPr id="3" name="Graphic 3">
            <a:extLst>
              <a:ext uri="{FF2B5EF4-FFF2-40B4-BE49-F238E27FC236}">
                <a16:creationId xmlns:a16="http://schemas.microsoft.com/office/drawing/2014/main" id="{87198F03-ABA8-257D-14F5-566F961F557A}"/>
              </a:ext>
            </a:extLst>
          </p:cNvPr>
          <p:cNvGrpSpPr/>
          <p:nvPr userDrawn="1"/>
        </p:nvGrpSpPr>
        <p:grpSpPr>
          <a:xfrm>
            <a:off x="1087436" y="4775674"/>
            <a:ext cx="3304665" cy="1604447"/>
            <a:chOff x="-6228967" y="3688211"/>
            <a:chExt cx="2230192" cy="1082779"/>
          </a:xfrm>
        </p:grpSpPr>
        <p:sp>
          <p:nvSpPr>
            <p:cNvPr id="5" name="Freeform 4">
              <a:extLst>
                <a:ext uri="{FF2B5EF4-FFF2-40B4-BE49-F238E27FC236}">
                  <a16:creationId xmlns:a16="http://schemas.microsoft.com/office/drawing/2014/main" id="{7A1D3C38-CE40-4080-3B61-054287BA9700}"/>
                </a:ext>
              </a:extLst>
            </p:cNvPr>
            <p:cNvSpPr/>
            <p:nvPr/>
          </p:nvSpPr>
          <p:spPr>
            <a:xfrm>
              <a:off x="-5316142" y="3726004"/>
              <a:ext cx="1317367" cy="1044986"/>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EA7C3D0-686E-124F-8BE9-DF0941FE479B}"/>
                </a:ext>
              </a:extLst>
            </p:cNvPr>
            <p:cNvSpPr/>
            <p:nvPr/>
          </p:nvSpPr>
          <p:spPr>
            <a:xfrm>
              <a:off x="-6228967" y="3726004"/>
              <a:ext cx="1317367" cy="1044986"/>
            </a:xfrm>
            <a:custGeom>
              <a:avLst/>
              <a:gdLst>
                <a:gd name="connsiteX0" fmla="*/ 160089 w 1317367"/>
                <a:gd name="connsiteY0" fmla="*/ 1031680 h 1044986"/>
                <a:gd name="connsiteX1" fmla="*/ 546927 w 1317367"/>
                <a:gd name="connsiteY1" fmla="*/ 1021331 h 1044986"/>
                <a:gd name="connsiteX2" fmla="*/ 899227 w 1317367"/>
                <a:gd name="connsiteY2" fmla="*/ 866094 h 1044986"/>
                <a:gd name="connsiteX3" fmla="*/ 1168632 w 1317367"/>
                <a:gd name="connsiteY3" fmla="*/ 590117 h 1044986"/>
                <a:gd name="connsiteX4" fmla="*/ 1313697 w 1317367"/>
                <a:gd name="connsiteY4" fmla="*/ 234797 h 1044986"/>
                <a:gd name="connsiteX5" fmla="*/ 1158271 w 1317367"/>
                <a:gd name="connsiteY5" fmla="*/ 3666 h 1044986"/>
                <a:gd name="connsiteX6" fmla="*/ 926858 w 1317367"/>
                <a:gd name="connsiteY6" fmla="*/ 158903 h 1044986"/>
                <a:gd name="connsiteX7" fmla="*/ 840510 w 1317367"/>
                <a:gd name="connsiteY7" fmla="*/ 376235 h 1044986"/>
                <a:gd name="connsiteX8" fmla="*/ 678176 w 1317367"/>
                <a:gd name="connsiteY8" fmla="*/ 545271 h 1044986"/>
                <a:gd name="connsiteX9" fmla="*/ 464034 w 1317367"/>
                <a:gd name="connsiteY9" fmla="*/ 638413 h 1044986"/>
                <a:gd name="connsiteX10" fmla="*/ 232621 w 1317367"/>
                <a:gd name="connsiteY10" fmla="*/ 645313 h 1044986"/>
                <a:gd name="connsiteX11" fmla="*/ 4663 w 1317367"/>
                <a:gd name="connsiteY11" fmla="*/ 807449 h 1044986"/>
                <a:gd name="connsiteX12" fmla="*/ 16008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60089" y="1031680"/>
                  </a:moveTo>
                  <a:cubicBezTo>
                    <a:pt x="287884" y="1052379"/>
                    <a:pt x="419133" y="1048929"/>
                    <a:pt x="546927" y="1021331"/>
                  </a:cubicBezTo>
                  <a:cubicBezTo>
                    <a:pt x="674722" y="993733"/>
                    <a:pt x="792156" y="938538"/>
                    <a:pt x="899227" y="866094"/>
                  </a:cubicBezTo>
                  <a:cubicBezTo>
                    <a:pt x="1006298" y="793650"/>
                    <a:pt x="1096100" y="700508"/>
                    <a:pt x="1168632" y="590117"/>
                  </a:cubicBezTo>
                  <a:cubicBezTo>
                    <a:pt x="1237711" y="483176"/>
                    <a:pt x="1289519" y="362436"/>
                    <a:pt x="1313697" y="234797"/>
                  </a:cubicBezTo>
                  <a:cubicBezTo>
                    <a:pt x="1334420" y="127856"/>
                    <a:pt x="1265342" y="24364"/>
                    <a:pt x="1158271" y="3666"/>
                  </a:cubicBezTo>
                  <a:cubicBezTo>
                    <a:pt x="1051199" y="-17032"/>
                    <a:pt x="947582" y="51962"/>
                    <a:pt x="926858" y="158903"/>
                  </a:cubicBezTo>
                  <a:cubicBezTo>
                    <a:pt x="913043" y="234797"/>
                    <a:pt x="881957" y="310691"/>
                    <a:pt x="840510" y="376235"/>
                  </a:cubicBezTo>
                  <a:cubicBezTo>
                    <a:pt x="799063" y="441780"/>
                    <a:pt x="743801" y="500425"/>
                    <a:pt x="678176" y="545271"/>
                  </a:cubicBezTo>
                  <a:cubicBezTo>
                    <a:pt x="612552" y="590117"/>
                    <a:pt x="540020" y="621165"/>
                    <a:pt x="464034" y="638413"/>
                  </a:cubicBezTo>
                  <a:cubicBezTo>
                    <a:pt x="388047" y="655662"/>
                    <a:pt x="308607" y="659111"/>
                    <a:pt x="232621" y="645313"/>
                  </a:cubicBezTo>
                  <a:cubicBezTo>
                    <a:pt x="125550" y="628064"/>
                    <a:pt x="25386" y="700508"/>
                    <a:pt x="4663" y="807449"/>
                  </a:cubicBezTo>
                  <a:cubicBezTo>
                    <a:pt x="-19515" y="910940"/>
                    <a:pt x="53017" y="1014432"/>
                    <a:pt x="160089" y="1031680"/>
                  </a:cubicBezTo>
                </a:path>
              </a:pathLst>
            </a:custGeom>
            <a:solidFill>
              <a:srgbClr val="3EA5DC"/>
            </a:solidFill>
            <a:ln w="34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5C089-494A-2751-9138-5CEE36DDDAFC}"/>
                </a:ext>
              </a:extLst>
            </p:cNvPr>
            <p:cNvSpPr/>
            <p:nvPr/>
          </p:nvSpPr>
          <p:spPr>
            <a:xfrm>
              <a:off x="-5308154" y="3726220"/>
              <a:ext cx="392019" cy="658894"/>
            </a:xfrm>
            <a:custGeom>
              <a:avLst/>
              <a:gdLst>
                <a:gd name="connsiteX0" fmla="*/ 196010 w 392019"/>
                <a:gd name="connsiteY0" fmla="*/ 658895 h 658894"/>
                <a:gd name="connsiteX1" fmla="*/ 147655 w 392019"/>
                <a:gd name="connsiteY1" fmla="*/ 589901 h 658894"/>
                <a:gd name="connsiteX2" fmla="*/ 2590 w 392019"/>
                <a:gd name="connsiteY2" fmla="*/ 234580 h 658894"/>
                <a:gd name="connsiteX3" fmla="*/ 2590 w 392019"/>
                <a:gd name="connsiteY3" fmla="*/ 162136 h 658894"/>
                <a:gd name="connsiteX4" fmla="*/ 2590 w 392019"/>
                <a:gd name="connsiteY4" fmla="*/ 158687 h 658894"/>
                <a:gd name="connsiteX5" fmla="*/ 2590 w 392019"/>
                <a:gd name="connsiteY5" fmla="*/ 155237 h 658894"/>
                <a:gd name="connsiteX6" fmla="*/ 2590 w 392019"/>
                <a:gd name="connsiteY6" fmla="*/ 155237 h 658894"/>
                <a:gd name="connsiteX7" fmla="*/ 2590 w 392019"/>
                <a:gd name="connsiteY7" fmla="*/ 151787 h 658894"/>
                <a:gd name="connsiteX8" fmla="*/ 47491 w 392019"/>
                <a:gd name="connsiteY8" fmla="*/ 65544 h 658894"/>
                <a:gd name="connsiteX9" fmla="*/ 189102 w 392019"/>
                <a:gd name="connsiteY9" fmla="*/ 0 h 658894"/>
                <a:gd name="connsiteX10" fmla="*/ 189102 w 392019"/>
                <a:gd name="connsiteY10" fmla="*/ 0 h 658894"/>
                <a:gd name="connsiteX11" fmla="*/ 192556 w 392019"/>
                <a:gd name="connsiteY11" fmla="*/ 0 h 658894"/>
                <a:gd name="connsiteX12" fmla="*/ 196010 w 392019"/>
                <a:gd name="connsiteY12" fmla="*/ 0 h 658894"/>
                <a:gd name="connsiteX13" fmla="*/ 199464 w 392019"/>
                <a:gd name="connsiteY13" fmla="*/ 0 h 658894"/>
                <a:gd name="connsiteX14" fmla="*/ 202918 w 392019"/>
                <a:gd name="connsiteY14" fmla="*/ 0 h 658894"/>
                <a:gd name="connsiteX15" fmla="*/ 202918 w 392019"/>
                <a:gd name="connsiteY15" fmla="*/ 0 h 658894"/>
                <a:gd name="connsiteX16" fmla="*/ 344528 w 392019"/>
                <a:gd name="connsiteY16" fmla="*/ 65544 h 658894"/>
                <a:gd name="connsiteX17" fmla="*/ 389429 w 392019"/>
                <a:gd name="connsiteY17" fmla="*/ 151787 h 658894"/>
                <a:gd name="connsiteX18" fmla="*/ 389429 w 392019"/>
                <a:gd name="connsiteY18" fmla="*/ 155237 h 658894"/>
                <a:gd name="connsiteX19" fmla="*/ 389429 w 392019"/>
                <a:gd name="connsiteY19" fmla="*/ 155237 h 658894"/>
                <a:gd name="connsiteX20" fmla="*/ 389429 w 392019"/>
                <a:gd name="connsiteY20" fmla="*/ 158687 h 658894"/>
                <a:gd name="connsiteX21" fmla="*/ 389429 w 392019"/>
                <a:gd name="connsiteY21" fmla="*/ 162136 h 658894"/>
                <a:gd name="connsiteX22" fmla="*/ 389429 w 392019"/>
                <a:gd name="connsiteY22" fmla="*/ 234580 h 658894"/>
                <a:gd name="connsiteX23" fmla="*/ 244365 w 392019"/>
                <a:gd name="connsiteY23" fmla="*/ 589901 h 658894"/>
                <a:gd name="connsiteX24" fmla="*/ 196010 w 392019"/>
                <a:gd name="connsiteY24" fmla="*/ 658895 h 6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019" h="658894">
                  <a:moveTo>
                    <a:pt x="196010" y="658895"/>
                  </a:moveTo>
                  <a:cubicBezTo>
                    <a:pt x="178740" y="638197"/>
                    <a:pt x="161471" y="614049"/>
                    <a:pt x="147655" y="589901"/>
                  </a:cubicBezTo>
                  <a:cubicBezTo>
                    <a:pt x="78577" y="482960"/>
                    <a:pt x="26768" y="362220"/>
                    <a:pt x="2590" y="234580"/>
                  </a:cubicBezTo>
                  <a:cubicBezTo>
                    <a:pt x="-863" y="210432"/>
                    <a:pt x="-863" y="186284"/>
                    <a:pt x="2590" y="162136"/>
                  </a:cubicBezTo>
                  <a:lnTo>
                    <a:pt x="2590" y="158687"/>
                  </a:lnTo>
                  <a:cubicBezTo>
                    <a:pt x="2590" y="158687"/>
                    <a:pt x="2590" y="155237"/>
                    <a:pt x="2590" y="155237"/>
                  </a:cubicBezTo>
                  <a:lnTo>
                    <a:pt x="2590" y="155237"/>
                  </a:lnTo>
                  <a:lnTo>
                    <a:pt x="2590" y="151787"/>
                  </a:lnTo>
                  <a:cubicBezTo>
                    <a:pt x="9498" y="120740"/>
                    <a:pt x="26768" y="89692"/>
                    <a:pt x="47491" y="65544"/>
                  </a:cubicBezTo>
                  <a:cubicBezTo>
                    <a:pt x="82031" y="27598"/>
                    <a:pt x="133839" y="0"/>
                    <a:pt x="189102" y="0"/>
                  </a:cubicBezTo>
                  <a:lnTo>
                    <a:pt x="189102" y="0"/>
                  </a:lnTo>
                  <a:cubicBezTo>
                    <a:pt x="189102" y="0"/>
                    <a:pt x="192556" y="0"/>
                    <a:pt x="192556" y="0"/>
                  </a:cubicBezTo>
                  <a:lnTo>
                    <a:pt x="196010" y="0"/>
                  </a:lnTo>
                  <a:lnTo>
                    <a:pt x="199464" y="0"/>
                  </a:lnTo>
                  <a:cubicBezTo>
                    <a:pt x="199464" y="0"/>
                    <a:pt x="202918" y="0"/>
                    <a:pt x="202918" y="0"/>
                  </a:cubicBezTo>
                  <a:lnTo>
                    <a:pt x="202918" y="0"/>
                  </a:lnTo>
                  <a:cubicBezTo>
                    <a:pt x="258180" y="3450"/>
                    <a:pt x="309989" y="27598"/>
                    <a:pt x="344528" y="65544"/>
                  </a:cubicBezTo>
                  <a:cubicBezTo>
                    <a:pt x="365252" y="89692"/>
                    <a:pt x="382521" y="117290"/>
                    <a:pt x="389429" y="151787"/>
                  </a:cubicBezTo>
                  <a:lnTo>
                    <a:pt x="389429" y="155237"/>
                  </a:lnTo>
                  <a:lnTo>
                    <a:pt x="389429" y="155237"/>
                  </a:lnTo>
                  <a:cubicBezTo>
                    <a:pt x="389429" y="155237"/>
                    <a:pt x="389429" y="158687"/>
                    <a:pt x="389429" y="158687"/>
                  </a:cubicBezTo>
                  <a:lnTo>
                    <a:pt x="389429" y="162136"/>
                  </a:lnTo>
                  <a:cubicBezTo>
                    <a:pt x="392883" y="186284"/>
                    <a:pt x="392883" y="210432"/>
                    <a:pt x="389429" y="234580"/>
                  </a:cubicBezTo>
                  <a:cubicBezTo>
                    <a:pt x="365252" y="362220"/>
                    <a:pt x="316897" y="482960"/>
                    <a:pt x="244365" y="589901"/>
                  </a:cubicBezTo>
                  <a:cubicBezTo>
                    <a:pt x="227095" y="614049"/>
                    <a:pt x="213279" y="638197"/>
                    <a:pt x="196010" y="658895"/>
                  </a:cubicBezTo>
                </a:path>
              </a:pathLst>
            </a:custGeom>
            <a:solidFill>
              <a:srgbClr val="793D91"/>
            </a:solidFill>
            <a:ln w="34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2AD5282-1FC7-DC57-11DB-0034B388F387}"/>
                </a:ext>
              </a:extLst>
            </p:cNvPr>
            <p:cNvSpPr/>
            <p:nvPr/>
          </p:nvSpPr>
          <p:spPr>
            <a:xfrm>
              <a:off x="-6030948" y="3688211"/>
              <a:ext cx="500942" cy="500333"/>
            </a:xfrm>
            <a:custGeom>
              <a:avLst/>
              <a:gdLst>
                <a:gd name="connsiteX0" fmla="*/ 348908 w 500942"/>
                <a:gd name="connsiteY0" fmla="*/ 20761 h 500333"/>
                <a:gd name="connsiteX1" fmla="*/ 480157 w 500942"/>
                <a:gd name="connsiteY1" fmla="*/ 348483 h 500333"/>
                <a:gd name="connsiteX2" fmla="*/ 152035 w 500942"/>
                <a:gd name="connsiteY2" fmla="*/ 479572 h 500333"/>
                <a:gd name="connsiteX3" fmla="*/ 20786 w 500942"/>
                <a:gd name="connsiteY3" fmla="*/ 151850 h 500333"/>
                <a:gd name="connsiteX4" fmla="*/ 348908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348908" y="20761"/>
                  </a:moveTo>
                  <a:cubicBezTo>
                    <a:pt x="476703" y="75956"/>
                    <a:pt x="535419" y="220844"/>
                    <a:pt x="480157" y="348483"/>
                  </a:cubicBezTo>
                  <a:cubicBezTo>
                    <a:pt x="424894" y="476123"/>
                    <a:pt x="279830" y="534768"/>
                    <a:pt x="152035" y="479572"/>
                  </a:cubicBezTo>
                  <a:cubicBezTo>
                    <a:pt x="24240" y="424377"/>
                    <a:pt x="-34477" y="279489"/>
                    <a:pt x="20786" y="151850"/>
                  </a:cubicBezTo>
                  <a:cubicBezTo>
                    <a:pt x="76049" y="24210"/>
                    <a:pt x="224567" y="-34435"/>
                    <a:pt x="348908" y="20761"/>
                  </a:cubicBezTo>
                </a:path>
              </a:pathLst>
            </a:custGeom>
            <a:solidFill>
              <a:srgbClr val="3EA5DC"/>
            </a:solidFill>
            <a:ln w="34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1A6FB74-CCF4-9B29-D79A-51462DAA1269}"/>
                </a:ext>
              </a:extLst>
            </p:cNvPr>
            <p:cNvSpPr/>
            <p:nvPr/>
          </p:nvSpPr>
          <p:spPr>
            <a:xfrm>
              <a:off x="-4697736" y="3688211"/>
              <a:ext cx="500942" cy="500333"/>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EE3E81"/>
            </a:solidFill>
            <a:ln w="34512"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4392281" y="-2210555"/>
            <a:ext cx="3407435" cy="12192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dirty="0"/>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593913" y="219232"/>
            <a:ext cx="4568533" cy="2513490"/>
          </a:xfrm>
          <a:prstGeom prst="rect">
            <a:avLst/>
          </a:prstGeom>
          <a:effectLst>
            <a:glow rad="127000">
              <a:srgbClr val="414141"/>
            </a:glow>
          </a:effectLst>
        </p:spPr>
        <p:txBody>
          <a:bodyPr>
            <a:noAutofit/>
          </a:bodyPr>
          <a:lstStyle>
            <a:lvl1pPr marL="0" indent="0" algn="l">
              <a:buNone/>
              <a:defRPr sz="15000" b="1">
                <a:solidFill>
                  <a:srgbClr val="EE3E8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806585" y="2757215"/>
            <a:ext cx="2883099"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DIVIDER TITLE</a:t>
            </a:r>
          </a:p>
        </p:txBody>
      </p:sp>
      <p:sp>
        <p:nvSpPr>
          <p:cNvPr id="13" name="TextBox 12">
            <a:extLst>
              <a:ext uri="{FF2B5EF4-FFF2-40B4-BE49-F238E27FC236}">
                <a16:creationId xmlns:a16="http://schemas.microsoft.com/office/drawing/2014/main" id="{B06DC1C8-55A7-2C25-88B5-6BC61112A1A4}"/>
              </a:ext>
            </a:extLst>
          </p:cNvPr>
          <p:cNvSpPr txBox="1"/>
          <p:nvPr userDrawn="1"/>
        </p:nvSpPr>
        <p:spPr>
          <a:xfrm rot="16200000">
            <a:off x="9508816" y="3005743"/>
            <a:ext cx="4717257" cy="246221"/>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1000" spc="300" baseline="0" dirty="0">
                <a:solidFill>
                  <a:schemeClr val="bg1"/>
                </a:solidFill>
                <a:latin typeface="Calibri" panose="020F0502020204030204" pitchFamily="34" charset="0"/>
                <a:cs typeface="Calibri" panose="020F0502020204030204" pitchFamily="34" charset="0"/>
              </a:rPr>
              <a:t>Experiential Entrepreneurship Labs</a:t>
            </a:r>
          </a:p>
        </p:txBody>
      </p:sp>
    </p:spTree>
    <p:extLst>
      <p:ext uri="{BB962C8B-B14F-4D97-AF65-F5344CB8AC3E}">
        <p14:creationId xmlns:p14="http://schemas.microsoft.com/office/powerpoint/2010/main" val="338712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398"/>
            <a:ext cx="12209545" cy="2147749"/>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120" name="Graphic 4">
            <a:extLst>
              <a:ext uri="{FF2B5EF4-FFF2-40B4-BE49-F238E27FC236}">
                <a16:creationId xmlns:a16="http://schemas.microsoft.com/office/drawing/2014/main" id="{647718ED-C03A-50EC-1223-35CBBB1F957E}"/>
              </a:ext>
            </a:extLst>
          </p:cNvPr>
          <p:cNvGrpSpPr/>
          <p:nvPr userDrawn="1"/>
        </p:nvGrpSpPr>
        <p:grpSpPr>
          <a:xfrm rot="15627803">
            <a:off x="11025707" y="115954"/>
            <a:ext cx="1988628" cy="1318666"/>
            <a:chOff x="5072479" y="4905026"/>
            <a:chExt cx="803439" cy="532763"/>
          </a:xfrm>
        </p:grpSpPr>
        <p:sp>
          <p:nvSpPr>
            <p:cNvPr id="121" name="Freeform 120">
              <a:extLst>
                <a:ext uri="{FF2B5EF4-FFF2-40B4-BE49-F238E27FC236}">
                  <a16:creationId xmlns:a16="http://schemas.microsoft.com/office/drawing/2014/main" id="{0C96351A-83AC-9F58-8389-447E7E1C36AD}"/>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F2E1E61-28A0-D441-5BB8-8530504E8C2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5B3DEB6-83D7-ED7B-A016-0BF2EA0787C5}"/>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C2FCC270-C42B-40DA-ABE5-091EF66836D1}"/>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gr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97831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3EA5DC"/>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24506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284311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59" y="-398"/>
            <a:ext cx="7398327"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1828367"/>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
        <p:nvSpPr>
          <p:cNvPr id="60" name="Picture Placeholder 2">
            <a:extLst>
              <a:ext uri="{FF2B5EF4-FFF2-40B4-BE49-F238E27FC236}">
                <a16:creationId xmlns:a16="http://schemas.microsoft.com/office/drawing/2014/main" id="{CAF74D35-AD4A-C0B6-6657-7F56F233182A}"/>
              </a:ext>
            </a:extLst>
          </p:cNvPr>
          <p:cNvSpPr>
            <a:spLocks noGrp="1"/>
          </p:cNvSpPr>
          <p:nvPr>
            <p:ph type="pic" sz="quarter" idx="21"/>
          </p:nvPr>
        </p:nvSpPr>
        <p:spPr>
          <a:xfrm>
            <a:off x="6749935" y="562746"/>
            <a:ext cx="4705004" cy="500961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342370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60" y="-398"/>
            <a:ext cx="4130040"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5408574" y="1628342"/>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314783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EBA08802-676B-BBF8-2345-7790D38E89DC}"/>
              </a:ext>
            </a:extLst>
          </p:cNvPr>
          <p:cNvSpPr txBox="1"/>
          <p:nvPr userDrawn="1"/>
        </p:nvSpPr>
        <p:spPr>
          <a:xfrm rot="16200000">
            <a:off x="9490074" y="4084226"/>
            <a:ext cx="4717257" cy="200055"/>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700" spc="300" baseline="0" dirty="0">
                <a:solidFill>
                  <a:schemeClr val="tx1"/>
                </a:solidFill>
                <a:latin typeface="Calibri" panose="020F0502020204030204" pitchFamily="34" charset="0"/>
                <a:cs typeface="Calibri" panose="020F0502020204030204" pitchFamily="34" charset="0"/>
              </a:rPr>
              <a:t>Experiential Entrepreneurship Labs</a:t>
            </a:r>
          </a:p>
        </p:txBody>
      </p:sp>
      <p:cxnSp>
        <p:nvCxnSpPr>
          <p:cNvPr id="11" name="Straight Connector 10">
            <a:extLst>
              <a:ext uri="{FF2B5EF4-FFF2-40B4-BE49-F238E27FC236}">
                <a16:creationId xmlns:a16="http://schemas.microsoft.com/office/drawing/2014/main" id="{942625C0-48C8-3D28-EBD0-7AD48474729A}"/>
              </a:ext>
            </a:extLst>
          </p:cNvPr>
          <p:cNvCxnSpPr/>
          <p:nvPr userDrawn="1"/>
        </p:nvCxnSpPr>
        <p:spPr>
          <a:xfrm>
            <a:off x="11701979" y="6579271"/>
            <a:ext cx="265889" cy="0"/>
          </a:xfrm>
          <a:prstGeom prst="line">
            <a:avLst/>
          </a:prstGeom>
          <a:ln>
            <a:solidFill>
              <a:srgbClr val="76C7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97" r:id="rId2"/>
    <p:sldLayoutId id="2147483683" r:id="rId3"/>
    <p:sldLayoutId id="2147483747" r:id="rId4"/>
    <p:sldLayoutId id="2147483733" r:id="rId5"/>
    <p:sldLayoutId id="2147483744" r:id="rId6"/>
    <p:sldLayoutId id="2147483745" r:id="rId7"/>
    <p:sldLayoutId id="2147483748" r:id="rId8"/>
    <p:sldLayoutId id="2147483768" r:id="rId9"/>
    <p:sldLayoutId id="2147483743" r:id="rId10"/>
    <p:sldLayoutId id="2147483741" r:id="rId11"/>
    <p:sldLayoutId id="2147483740" r:id="rId12"/>
    <p:sldLayoutId id="2147483742" r:id="rId13"/>
    <p:sldLayoutId id="2147483702" r:id="rId14"/>
    <p:sldLayoutId id="2147483700" r:id="rId15"/>
    <p:sldLayoutId id="2147483749"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9C7058-1144-6443-9270-B56DBA703D9F}"/>
              </a:ext>
            </a:extLst>
          </p:cNvPr>
          <p:cNvSpPr>
            <a:spLocks noGrp="1"/>
          </p:cNvSpPr>
          <p:nvPr>
            <p:ph type="body" sz="quarter" idx="64"/>
          </p:nvPr>
        </p:nvSpPr>
        <p:spPr>
          <a:xfrm>
            <a:off x="259467" y="2620618"/>
            <a:ext cx="7115504" cy="671785"/>
          </a:xfrm>
        </p:spPr>
        <p:txBody>
          <a:bodyPr/>
          <a:lstStyle/>
          <a:p>
            <a:r>
              <a:rPr lang="en-US" cap="all" dirty="0"/>
              <a:t>LEARNING AND TRAINING</a:t>
            </a:r>
          </a:p>
        </p:txBody>
      </p:sp>
      <p:sp>
        <p:nvSpPr>
          <p:cNvPr id="9" name="Text Placeholder 8">
            <a:extLst>
              <a:ext uri="{FF2B5EF4-FFF2-40B4-BE49-F238E27FC236}">
                <a16:creationId xmlns:a16="http://schemas.microsoft.com/office/drawing/2014/main" id="{DA56CE9A-6A31-B796-102C-6584724CCC74}"/>
              </a:ext>
            </a:extLst>
          </p:cNvPr>
          <p:cNvSpPr>
            <a:spLocks noGrp="1"/>
          </p:cNvSpPr>
          <p:nvPr>
            <p:ph type="body" sz="quarter" idx="65"/>
          </p:nvPr>
        </p:nvSpPr>
        <p:spPr>
          <a:xfrm>
            <a:off x="259467" y="3453427"/>
            <a:ext cx="5383027" cy="422910"/>
          </a:xfrm>
        </p:spPr>
        <p:txBody>
          <a:bodyPr/>
          <a:lstStyle/>
          <a:p>
            <a:r>
              <a:rPr lang="en-US" sz="2400">
                <a:latin typeface="Calibri"/>
                <a:ea typeface="Open Sans"/>
                <a:cs typeface="Calibri"/>
              </a:rPr>
              <a:t>Module 5- Self-awareness and reflection</a:t>
            </a:r>
          </a:p>
        </p:txBody>
      </p:sp>
      <p:sp>
        <p:nvSpPr>
          <p:cNvPr id="10" name="Freeform 9">
            <a:extLst>
              <a:ext uri="{FF2B5EF4-FFF2-40B4-BE49-F238E27FC236}">
                <a16:creationId xmlns:a16="http://schemas.microsoft.com/office/drawing/2014/main" id="{D81F7985-B9D5-5462-6F3A-53389D65B8A8}"/>
              </a:ext>
            </a:extLst>
          </p:cNvPr>
          <p:cNvSpPr/>
          <p:nvPr/>
        </p:nvSpPr>
        <p:spPr>
          <a:xfrm>
            <a:off x="8356797" y="3429000"/>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6151AE1-DC58-E520-E0D2-8F865FF86908}"/>
              </a:ext>
            </a:extLst>
          </p:cNvPr>
          <p:cNvSpPr/>
          <p:nvPr/>
        </p:nvSpPr>
        <p:spPr>
          <a:xfrm>
            <a:off x="9449042" y="3292403"/>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2A88E20-2FEF-63EE-C633-20B88903139C}"/>
              </a:ext>
            </a:extLst>
          </p:cNvPr>
          <p:cNvPicPr>
            <a:picLocks noChangeAspect="1"/>
          </p:cNvPicPr>
          <p:nvPr/>
        </p:nvPicPr>
        <p:blipFill>
          <a:blip r:embed="rId2"/>
          <a:stretch>
            <a:fillRect/>
          </a:stretch>
        </p:blipFill>
        <p:spPr>
          <a:xfrm>
            <a:off x="6289240" y="918059"/>
            <a:ext cx="4886844" cy="5762788"/>
          </a:xfrm>
          <a:prstGeom prst="rect">
            <a:avLst/>
          </a:prstGeom>
        </p:spPr>
      </p:pic>
    </p:spTree>
    <p:extLst>
      <p:ext uri="{BB962C8B-B14F-4D97-AF65-F5344CB8AC3E}">
        <p14:creationId xmlns:p14="http://schemas.microsoft.com/office/powerpoint/2010/main" val="232611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DF6AAC75-C05E-FECF-4432-A5619A74F733}"/>
              </a:ext>
            </a:extLst>
          </p:cNvPr>
          <p:cNvSpPr>
            <a:spLocks noGrp="1"/>
          </p:cNvSpPr>
          <p:nvPr>
            <p:ph type="body" sz="quarter" idx="62"/>
          </p:nvPr>
        </p:nvSpPr>
        <p:spPr>
          <a:xfrm>
            <a:off x="806585" y="2757215"/>
            <a:ext cx="4568533" cy="671785"/>
          </a:xfrm>
        </p:spPr>
        <p:txBody>
          <a:bodyPr/>
          <a:lstStyle/>
          <a:p>
            <a:r>
              <a:rPr lang="en-US" cap="all" dirty="0"/>
              <a:t>Concept and Basics </a:t>
            </a:r>
          </a:p>
        </p:txBody>
      </p:sp>
      <p:sp>
        <p:nvSpPr>
          <p:cNvPr id="6" name="Freeform 5">
            <a:extLst>
              <a:ext uri="{FF2B5EF4-FFF2-40B4-BE49-F238E27FC236}">
                <a16:creationId xmlns:a16="http://schemas.microsoft.com/office/drawing/2014/main" id="{35C32E07-4E3E-BFA7-B40B-13B3F79F6AAE}"/>
              </a:ext>
            </a:extLst>
          </p:cNvPr>
          <p:cNvSpPr/>
          <p:nvPr/>
        </p:nvSpPr>
        <p:spPr>
          <a:xfrm>
            <a:off x="8360587" y="1502397"/>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9EE549C-5251-CEB6-66EC-F30BDF54725B}"/>
              </a:ext>
            </a:extLst>
          </p:cNvPr>
          <p:cNvSpPr/>
          <p:nvPr/>
        </p:nvSpPr>
        <p:spPr>
          <a:xfrm>
            <a:off x="9637428" y="1545354"/>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72AB792C-07E7-4466-19C9-5D014CBE2F6A}"/>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6B43651E-8F36-3E89-1434-BD69AB8F6FF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DF1A41E-89C4-EC65-7C81-A54E4A81419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D64B28-7D71-5BB0-A7D3-70176B1D6B6A}"/>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934E4E2-C652-E9ED-1F97-5244313FB5E5}"/>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24454918-3697-574F-9014-0956DBCDD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059" y="3113218"/>
            <a:ext cx="6204194" cy="3744782"/>
          </a:xfrm>
          <a:prstGeom prst="rect">
            <a:avLst/>
          </a:prstGeom>
        </p:spPr>
      </p:pic>
    </p:spTree>
    <p:extLst>
      <p:ext uri="{BB962C8B-B14F-4D97-AF65-F5344CB8AC3E}">
        <p14:creationId xmlns:p14="http://schemas.microsoft.com/office/powerpoint/2010/main" val="45514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The word empathy spelled out in scrabble letters Stock Photo">
            <a:extLst>
              <a:ext uri="{FF2B5EF4-FFF2-40B4-BE49-F238E27FC236}">
                <a16:creationId xmlns:a16="http://schemas.microsoft.com/office/drawing/2014/main" id="{02237475-BD0C-5857-7D86-F8E0B1C91358}"/>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t="34150" b="341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a:extLst>
              <a:ext uri="{FF2B5EF4-FFF2-40B4-BE49-F238E27FC236}">
                <a16:creationId xmlns:a16="http://schemas.microsoft.com/office/drawing/2014/main" id="{3CDA10E1-04AF-FE65-F19E-ED34085DE67C}"/>
              </a:ext>
            </a:extLst>
          </p:cNvPr>
          <p:cNvSpPr>
            <a:spLocks noGrp="1"/>
          </p:cNvSpPr>
          <p:nvPr>
            <p:ph type="body" sz="quarter" idx="48"/>
          </p:nvPr>
        </p:nvSpPr>
        <p:spPr/>
        <p:txBody>
          <a:bodyPr/>
          <a:lstStyle/>
          <a:p>
            <a:r>
              <a:rPr lang="en-US" sz="2000" dirty="0"/>
              <a:t>In collaboration, emotional intelligence can be gained through self-awareness, enhancing your ability to connect with your team members' feelings and perspectives. This awareness promotes empathy and understanding, leading to improved collaboration and a stronger, more resilient team.</a:t>
            </a:r>
          </a:p>
          <a:p>
            <a:endParaRPr lang="en-US" sz="2000" dirty="0"/>
          </a:p>
          <a:p>
            <a:r>
              <a:rPr lang="en-US" sz="2000" dirty="0"/>
              <a:t>A commitment to continuous self-improvement gives self-aware young entrepreneurs a competitive edge. This dedication to personal growth leads to long-term success and innovation. By constantly striving to better understand yourself and your team, you can foster an environment of growth and creativity that will set you apart in the business world.</a:t>
            </a:r>
            <a:endParaRPr lang="de-DE" sz="2000" dirty="0"/>
          </a:p>
        </p:txBody>
      </p:sp>
      <p:sp>
        <p:nvSpPr>
          <p:cNvPr id="6" name="Textplatzhalter 5">
            <a:extLst>
              <a:ext uri="{FF2B5EF4-FFF2-40B4-BE49-F238E27FC236}">
                <a16:creationId xmlns:a16="http://schemas.microsoft.com/office/drawing/2014/main" id="{00437183-DE5B-DFBC-E5A4-294ED87B0918}"/>
              </a:ext>
            </a:extLst>
          </p:cNvPr>
          <p:cNvSpPr>
            <a:spLocks noGrp="1"/>
          </p:cNvSpPr>
          <p:nvPr>
            <p:ph type="body" sz="quarter" idx="62"/>
          </p:nvPr>
        </p:nvSpPr>
        <p:spPr>
          <a:xfrm>
            <a:off x="-8011" y="2"/>
            <a:ext cx="4688868" cy="1249875"/>
          </a:xfrm>
        </p:spPr>
        <p:txBody>
          <a:bodyPr/>
          <a:lstStyle/>
          <a:p>
            <a:r>
              <a:rPr lang="de-DE" cap="all" dirty="0"/>
              <a:t>Self-awareness and Reflection</a:t>
            </a:r>
            <a:endParaRPr lang="en-GB" cap="all" dirty="0"/>
          </a:p>
        </p:txBody>
      </p:sp>
    </p:spTree>
    <p:extLst>
      <p:ext uri="{BB962C8B-B14F-4D97-AF65-F5344CB8AC3E}">
        <p14:creationId xmlns:p14="http://schemas.microsoft.com/office/powerpoint/2010/main" val="128338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3CDA10E1-04AF-FE65-F19E-ED34085DE67C}"/>
              </a:ext>
            </a:extLst>
          </p:cNvPr>
          <p:cNvSpPr>
            <a:spLocks noGrp="1"/>
          </p:cNvSpPr>
          <p:nvPr>
            <p:ph type="body" sz="quarter" idx="48"/>
          </p:nvPr>
        </p:nvSpPr>
        <p:spPr>
          <a:xfrm>
            <a:off x="737061" y="1414709"/>
            <a:ext cx="5552103" cy="4466887"/>
          </a:xfrm>
        </p:spPr>
        <p:txBody>
          <a:bodyPr/>
          <a:lstStyle/>
          <a:p>
            <a:r>
              <a:rPr lang="en-US" sz="2000" dirty="0"/>
              <a:t>Practicing self-awareness and reflection is vital for young entrepreneurs for several reasons. Understanding your own biases, emotions, and thought processes leads to better decision-making. This self-knowledge allows for more objective evaluations, helping you make informed and strategic choices that can improve your business performance and increase your chances of success.</a:t>
            </a:r>
          </a:p>
          <a:p>
            <a:endParaRPr lang="en-US" sz="2000" dirty="0"/>
          </a:p>
          <a:p>
            <a:r>
              <a:rPr lang="en-US" sz="2000" dirty="0"/>
              <a:t>Self-awareness also plays a crucial role in effective leadership. It helps you understand your management style and motivations, enabling you to adapt your approach to meet your team's needs more effectively. This understanding makes you a better leader and helps create a more cohesive and motivated team.</a:t>
            </a:r>
          </a:p>
        </p:txBody>
      </p:sp>
      <p:sp>
        <p:nvSpPr>
          <p:cNvPr id="6" name="Textplatzhalter 5">
            <a:extLst>
              <a:ext uri="{FF2B5EF4-FFF2-40B4-BE49-F238E27FC236}">
                <a16:creationId xmlns:a16="http://schemas.microsoft.com/office/drawing/2014/main" id="{00437183-DE5B-DFBC-E5A4-294ED87B0918}"/>
              </a:ext>
            </a:extLst>
          </p:cNvPr>
          <p:cNvSpPr>
            <a:spLocks noGrp="1"/>
          </p:cNvSpPr>
          <p:nvPr>
            <p:ph type="body" sz="quarter" idx="62"/>
          </p:nvPr>
        </p:nvSpPr>
        <p:spPr>
          <a:xfrm>
            <a:off x="112295" y="163286"/>
            <a:ext cx="5983705" cy="1086591"/>
          </a:xfrm>
        </p:spPr>
        <p:txBody>
          <a:bodyPr/>
          <a:lstStyle/>
          <a:p>
            <a:r>
              <a:rPr lang="de-DE" cap="all" dirty="0"/>
              <a:t>Self-awareness and Reflection</a:t>
            </a:r>
            <a:endParaRPr lang="en-GB" cap="all" dirty="0"/>
          </a:p>
        </p:txBody>
      </p:sp>
      <p:pic>
        <p:nvPicPr>
          <p:cNvPr id="1026" name="Picture 2" descr="Free Text About Self Awareness Stock Photo">
            <a:extLst>
              <a:ext uri="{FF2B5EF4-FFF2-40B4-BE49-F238E27FC236}">
                <a16:creationId xmlns:a16="http://schemas.microsoft.com/office/drawing/2014/main" id="{4616C63B-1F60-7DD4-7E20-F0A964E100A3}"/>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18695" r="1869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03</a:t>
            </a:r>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cap="all" dirty="0"/>
              <a:t>Practical Skills Development</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7" name="Picture 13">
            <a:extLst>
              <a:ext uri="{FF2B5EF4-FFF2-40B4-BE49-F238E27FC236}">
                <a16:creationId xmlns:a16="http://schemas.microsoft.com/office/drawing/2014/main" id="{F907B803-CE27-3148-56A7-975AF57453E6}"/>
              </a:ext>
            </a:extLst>
          </p:cNvPr>
          <p:cNvPicPr>
            <a:picLocks noChangeAspect="1"/>
          </p:cNvPicPr>
          <p:nvPr/>
        </p:nvPicPr>
        <p:blipFill>
          <a:blip r:embed="rId2"/>
          <a:stretch>
            <a:fillRect/>
          </a:stretch>
        </p:blipFill>
        <p:spPr>
          <a:xfrm>
            <a:off x="4898590" y="1041884"/>
            <a:ext cx="4886844" cy="5762788"/>
          </a:xfrm>
          <a:prstGeom prst="rect">
            <a:avLst/>
          </a:prstGeom>
        </p:spPr>
      </p:pic>
    </p:spTree>
    <p:extLst>
      <p:ext uri="{BB962C8B-B14F-4D97-AF65-F5344CB8AC3E}">
        <p14:creationId xmlns:p14="http://schemas.microsoft.com/office/powerpoint/2010/main" val="227126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p:txBody>
          <a:bodyPr/>
          <a:lstStyle/>
          <a:p>
            <a:r>
              <a:rPr lang="en-GB" sz="2000" dirty="0"/>
              <a:t>The aim of this section is to actively engage learners in practical exercises, collaboratively cultivating the targeted entrepreneurial competences.</a:t>
            </a:r>
          </a:p>
          <a:p>
            <a:endParaRPr lang="en-GB" sz="2000" dirty="0"/>
          </a:p>
          <a:p>
            <a:r>
              <a:rPr lang="en-GB" sz="2000" b="1" dirty="0"/>
              <a:t>Approach:</a:t>
            </a:r>
          </a:p>
          <a:p>
            <a:pPr marL="342900" indent="-342900">
              <a:buFont typeface="Arial" panose="020B0604020202020204" pitchFamily="34" charset="0"/>
              <a:buChar char="•"/>
            </a:pPr>
            <a:r>
              <a:rPr lang="en-GB" sz="2000" dirty="0"/>
              <a:t>Clearly define tasks for students/participants</a:t>
            </a:r>
          </a:p>
          <a:p>
            <a:pPr marL="342900" indent="-342900">
              <a:buFont typeface="Arial" panose="020B0604020202020204" pitchFamily="34" charset="0"/>
              <a:buChar char="•"/>
            </a:pPr>
            <a:r>
              <a:rPr lang="en-GB" sz="2000" dirty="0"/>
              <a:t>Provide thorough explanations to ensure clarity</a:t>
            </a:r>
          </a:p>
          <a:p>
            <a:pPr marL="342900" indent="-342900">
              <a:buFont typeface="Arial" panose="020B0604020202020204" pitchFamily="34" charset="0"/>
              <a:buChar char="•"/>
            </a:pPr>
            <a:r>
              <a:rPr lang="en-GB" sz="2000" dirty="0"/>
              <a:t>Illustrate concepts with practical examples</a:t>
            </a:r>
          </a:p>
          <a:p>
            <a:pPr marL="342900" indent="-342900">
              <a:buFont typeface="Arial" panose="020B0604020202020204" pitchFamily="34" charset="0"/>
              <a:buChar char="•"/>
            </a:pPr>
            <a:r>
              <a:rPr lang="en-GB" sz="2000" dirty="0"/>
              <a:t>Offer guidance on potential solutions and provide food for thought</a:t>
            </a:r>
          </a:p>
          <a:p>
            <a:pPr marL="342900" indent="-342900">
              <a:buFont typeface="Arial" panose="020B0604020202020204" pitchFamily="34" charset="0"/>
              <a:buChar char="•"/>
            </a:pPr>
            <a:r>
              <a:rPr lang="en-GB" sz="2000" dirty="0"/>
              <a:t>Encourage critical thinking and exploration</a:t>
            </a:r>
          </a:p>
          <a:p>
            <a:pPr marL="342900" indent="-342900">
              <a:buFont typeface="Arial" panose="020B0604020202020204" pitchFamily="34" charset="0"/>
              <a:buChar char="•"/>
            </a:pPr>
            <a:endParaRPr lang="en-GB" sz="1900" dirty="0"/>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p:txBody>
          <a:bodyPr/>
          <a:lstStyle/>
          <a:p>
            <a:pPr indent="-446088">
              <a:tabLst>
                <a:tab pos="361950" algn="l"/>
              </a:tabLst>
            </a:pPr>
            <a:r>
              <a:rPr lang="de-DE" cap="all" dirty="0"/>
              <a:t>AIM</a:t>
            </a:r>
            <a:endParaRPr lang="en-GB" cap="all" dirty="0"/>
          </a:p>
        </p:txBody>
      </p:sp>
    </p:spTree>
    <p:extLst>
      <p:ext uri="{BB962C8B-B14F-4D97-AF65-F5344CB8AC3E}">
        <p14:creationId xmlns:p14="http://schemas.microsoft.com/office/powerpoint/2010/main" val="2538782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5682D3F-23F9-BF17-353D-F3303C3ACA7D}"/>
              </a:ext>
            </a:extLst>
          </p:cNvPr>
          <p:cNvPicPr>
            <a:picLocks noGrp="1" noChangeAspect="1"/>
          </p:cNvPicPr>
          <p:nvPr>
            <p:ph type="pic" sz="quarter" idx="21"/>
          </p:nvPr>
        </p:nvPicPr>
        <p:blipFill>
          <a:blip r:embed="rId3"/>
          <a:srcRect t="34150" b="34150"/>
          <a:stretch>
            <a:fillRect/>
          </a:stretch>
        </p:blipFill>
        <p:spPr>
          <a:prstGeom prst="rect">
            <a:avLst/>
          </a:prstGeom>
        </p:spPr>
      </p:pic>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a:xfrm>
            <a:off x="395155" y="2621405"/>
            <a:ext cx="11401690" cy="3319299"/>
          </a:xfrm>
        </p:spPr>
        <p:txBody>
          <a:bodyPr/>
          <a:lstStyle/>
          <a:p>
            <a:r>
              <a:rPr lang="en-GB" sz="2000" dirty="0"/>
              <a:t>In the introduction of this module, you were asked as a group to practice self-awareness. In the following slides we will look at some new activities to help you encourage self-awareness and reflection skills.</a:t>
            </a:r>
          </a:p>
          <a:p>
            <a:r>
              <a:rPr lang="en-GB" sz="2000" b="1" dirty="0"/>
              <a:t>Activity 1: </a:t>
            </a:r>
            <a:r>
              <a:rPr lang="en-US" sz="2000" b="1" dirty="0"/>
              <a:t>Journaling Exercise.</a:t>
            </a:r>
          </a:p>
          <a:p>
            <a:r>
              <a:rPr lang="en-US" sz="2000" dirty="0"/>
              <a:t>Encourage learners to maintain a daily or weekly journal. They should write about their experiences, feelings, reactions to certain situations, and any self-discoveries they have made. </a:t>
            </a:r>
            <a:endParaRPr lang="en-US" sz="2000" b="1" dirty="0"/>
          </a:p>
          <a:p>
            <a:r>
              <a:rPr lang="en-US" sz="2000" b="1" dirty="0"/>
              <a:t>Activity 2: Conduct a personal SWOT analysis.</a:t>
            </a:r>
          </a:p>
          <a:p>
            <a:r>
              <a:rPr lang="en-US" sz="2000" dirty="0"/>
              <a:t>Learners conduct a personal SWOT analysis to objectively evaluate their strengths, weaknesses, opportunities, and threats. This analytical tool helps learners to understand their capabilities and areas for improvement, aiding in strategic personal development planning.</a:t>
            </a:r>
          </a:p>
          <a:p>
            <a:r>
              <a:rPr lang="en-US" sz="2000" b="1" dirty="0"/>
              <a:t>Activity 3: A Guided Meditation.</a:t>
            </a:r>
          </a:p>
          <a:p>
            <a:r>
              <a:rPr lang="en-US" sz="2000" dirty="0"/>
              <a:t>Introduce mindfulness exercises and meditation practices. These techniques help in developing a deeper awareness of one's thoughts and feelings, thereby increasing self-awareness.</a:t>
            </a:r>
            <a:endParaRPr lang="en-GB" sz="1900" dirty="0"/>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a:xfrm>
            <a:off x="-8011" y="402772"/>
            <a:ext cx="4590897" cy="847106"/>
          </a:xfrm>
        </p:spPr>
        <p:txBody>
          <a:bodyPr/>
          <a:lstStyle/>
          <a:p>
            <a:pPr indent="-446088">
              <a:tabLst>
                <a:tab pos="361950" algn="l"/>
              </a:tabLst>
            </a:pPr>
            <a:r>
              <a:rPr lang="de-DE" cap="all" dirty="0"/>
              <a:t>Activity OUTLINES</a:t>
            </a:r>
            <a:endParaRPr lang="en-GB" cap="all" dirty="0"/>
          </a:p>
        </p:txBody>
      </p:sp>
    </p:spTree>
    <p:extLst>
      <p:ext uri="{BB962C8B-B14F-4D97-AF65-F5344CB8AC3E}">
        <p14:creationId xmlns:p14="http://schemas.microsoft.com/office/powerpoint/2010/main" val="120749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465455" y="967173"/>
            <a:ext cx="7081405" cy="4923654"/>
          </a:xfrm>
        </p:spPr>
        <p:txBody>
          <a:bodyPr/>
          <a:lstStyle/>
          <a:p>
            <a:r>
              <a:rPr lang="en-US" sz="2000" dirty="0"/>
              <a:t>Journaling is the practice of regularly writing down thoughts, experiences, feelings, and reflections. It serves as a tool for personal expression, self-discovery, and self-reflection. The process typically involves documenting daily events, personal insights, aspirations. Normally this would be conducted as a solo exercise, however, as an educator you might like to conduct this with students to get them started. Before you start:</a:t>
            </a:r>
          </a:p>
          <a:p>
            <a:endParaRPr lang="en-US" sz="2000" dirty="0"/>
          </a:p>
          <a:p>
            <a:r>
              <a:rPr lang="en-US" sz="2000" b="1" dirty="0"/>
              <a:t>Choose Your Medium.</a:t>
            </a:r>
          </a:p>
          <a:p>
            <a:r>
              <a:rPr lang="en-US" sz="2000" dirty="0"/>
              <a:t>Decide whether you prefer a traditional paper journal or a digital format. Each has its benefits; paper can feel more personal and tangible, while digital offers convenience and accessibility.</a:t>
            </a:r>
          </a:p>
          <a:p>
            <a:endParaRPr lang="en-US" sz="2000" dirty="0"/>
          </a:p>
          <a:p>
            <a:r>
              <a:rPr lang="en-US" sz="2000" b="1" dirty="0"/>
              <a:t>Set a Regular Schedule.</a:t>
            </a:r>
          </a:p>
          <a:p>
            <a:r>
              <a:rPr lang="en-US" sz="2000" dirty="0"/>
              <a:t>Consistency is key. Decide whether you will journal daily or weekly and stick to that schedule. Morning journaling can help set the tone for the day, while evening journaling can be a reflective practice to process the day's events.</a:t>
            </a:r>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112295" y="207320"/>
            <a:ext cx="7191475" cy="671785"/>
          </a:xfrm>
        </p:spPr>
        <p:txBody>
          <a:bodyPr/>
          <a:lstStyle/>
          <a:p>
            <a:r>
              <a:rPr lang="en-GB" sz="3600" b="1" dirty="0"/>
              <a:t>Activity 1: </a:t>
            </a:r>
            <a:r>
              <a:rPr lang="en-US" sz="3600" b="1" dirty="0"/>
              <a:t>Journaling Exercise.</a:t>
            </a:r>
          </a:p>
        </p:txBody>
      </p:sp>
      <p:pic>
        <p:nvPicPr>
          <p:cNvPr id="1026" name="Picture 2" descr="Free Photo Of Person Holding Cup Stock Photo">
            <a:extLst>
              <a:ext uri="{FF2B5EF4-FFF2-40B4-BE49-F238E27FC236}">
                <a16:creationId xmlns:a16="http://schemas.microsoft.com/office/drawing/2014/main" id="{17AD2953-593A-3EBB-64C6-C7256D4416E8}"/>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20545" r="20545"/>
          <a:stretch>
            <a:fillRect/>
          </a:stretch>
        </p:blipFill>
        <p:spPr bwMode="auto">
          <a:xfrm>
            <a:off x="7686675" y="1136650"/>
            <a:ext cx="4051300" cy="45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4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561321" y="1501796"/>
            <a:ext cx="6536165" cy="4466887"/>
          </a:xfrm>
        </p:spPr>
        <p:txBody>
          <a:bodyPr/>
          <a:lstStyle/>
          <a:p>
            <a:r>
              <a:rPr lang="en-US" sz="2000" b="1" dirty="0"/>
              <a:t>Step 1: Create an Optimal Environment and Structure:</a:t>
            </a:r>
          </a:p>
          <a:p>
            <a:r>
              <a:rPr lang="en-US" sz="2000" dirty="0"/>
              <a:t>Choose a quiet and comfortable space for journaling where you feel relaxed. For the group setting you can, provide prompts such as "Today, I felt...", "I am grateful for...", or "A challenge I faced today...“. This can provide structure and help initiate the writing process.</a:t>
            </a:r>
          </a:p>
          <a:p>
            <a:endParaRPr lang="en-US" sz="2000" dirty="0"/>
          </a:p>
          <a:p>
            <a:r>
              <a:rPr lang="en-US" sz="2000" b="1" dirty="0"/>
              <a:t>Step 2: Reflect and Identify Patterns:</a:t>
            </a:r>
          </a:p>
          <a:p>
            <a:r>
              <a:rPr lang="en-US" sz="2000" dirty="0"/>
              <a:t>Write about daily experiences and emotions, delving into your reactions and thoughts. Over time, review your entries to </a:t>
            </a:r>
            <a:r>
              <a:rPr lang="en-US" sz="2000" dirty="0" err="1"/>
              <a:t>recognise</a:t>
            </a:r>
            <a:r>
              <a:rPr lang="en-US" sz="2000" dirty="0"/>
              <a:t> recurring themes, patterns, stress triggers, or consistent emotional responses. This practice aids in identifying areas for personal growth and development.</a:t>
            </a:r>
          </a:p>
          <a:p>
            <a:endParaRPr lang="en-US" sz="2000" dirty="0"/>
          </a:p>
          <a:p>
            <a:endParaRPr lang="en-US" sz="2000" dirty="0"/>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112294" y="217714"/>
            <a:ext cx="6114335" cy="1055915"/>
          </a:xfrm>
        </p:spPr>
        <p:txBody>
          <a:bodyPr/>
          <a:lstStyle/>
          <a:p>
            <a:r>
              <a:rPr lang="en-GB" sz="3200" b="1" dirty="0"/>
              <a:t>Activity 1: </a:t>
            </a:r>
            <a:r>
              <a:rPr lang="en-US" sz="3200" b="1" dirty="0"/>
              <a:t>Journaling Exercise</a:t>
            </a:r>
          </a:p>
        </p:txBody>
      </p:sp>
      <p:pic>
        <p:nvPicPr>
          <p:cNvPr id="5" name="Picture Placeholder 4">
            <a:extLst>
              <a:ext uri="{FF2B5EF4-FFF2-40B4-BE49-F238E27FC236}">
                <a16:creationId xmlns:a16="http://schemas.microsoft.com/office/drawing/2014/main" id="{C2A99C94-EA44-D2E1-5070-E1C06C734FE5}"/>
              </a:ext>
            </a:extLst>
          </p:cNvPr>
          <p:cNvPicPr>
            <a:picLocks noGrp="1" noChangeAspect="1"/>
          </p:cNvPicPr>
          <p:nvPr>
            <p:ph type="pic" sz="quarter" idx="21"/>
          </p:nvPr>
        </p:nvPicPr>
        <p:blipFill>
          <a:blip r:embed="rId3"/>
          <a:srcRect t="14507" b="14507"/>
          <a:stretch>
            <a:fillRect/>
          </a:stretch>
        </p:blipFill>
        <p:spPr>
          <a:xfrm>
            <a:off x="7502618" y="1181703"/>
            <a:ext cx="4221296" cy="4494594"/>
          </a:xfrm>
          <a:prstGeom prst="rect">
            <a:avLst/>
          </a:prstGeom>
        </p:spPr>
      </p:pic>
    </p:spTree>
    <p:extLst>
      <p:ext uri="{BB962C8B-B14F-4D97-AF65-F5344CB8AC3E}">
        <p14:creationId xmlns:p14="http://schemas.microsoft.com/office/powerpoint/2010/main" val="73387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561321" y="1501796"/>
            <a:ext cx="5795936" cy="4466887"/>
          </a:xfrm>
        </p:spPr>
        <p:txBody>
          <a:bodyPr/>
          <a:lstStyle/>
          <a:p>
            <a:r>
              <a:rPr lang="en-US" sz="2000" b="1" dirty="0"/>
              <a:t>Step 3: Goal Setting and Honest Reflection:</a:t>
            </a:r>
          </a:p>
          <a:p>
            <a:r>
              <a:rPr lang="en-US" sz="2000" dirty="0"/>
              <a:t>Use your journal to set and regularly review personal and professional goals. Be honest and unfiltered in your writing, as this authenticity is key to true self-awareness. Periodically reflect on past entries to gauge your growth and changes over time.</a:t>
            </a:r>
          </a:p>
          <a:p>
            <a:endParaRPr lang="en-US" sz="2000" dirty="0"/>
          </a:p>
          <a:p>
            <a:r>
              <a:rPr lang="en-IE" sz="2000" kern="100" dirty="0">
                <a:effectLst/>
                <a:latin typeface="Calibri" panose="020F0502020204030204" pitchFamily="34" charset="0"/>
                <a:ea typeface="Calibri" panose="020F0502020204030204" pitchFamily="34" charset="0"/>
                <a:cs typeface="Times New Roman" panose="02020603050405020304" pitchFamily="18" charset="0"/>
              </a:rPr>
              <a:t>There are no strict rules for how to journal; it can be free-form or structured, written daily or as needed. Some people prefer to write in a narrative style, recounting their day or describing their feelings, while others might use lists, bullet points, or even draw and doodle. The flexibility of journaling is what makes it accessible and beneficial for a wide range of people, regardless of their writing experience or style.</a:t>
            </a:r>
          </a:p>
          <a:p>
            <a:endParaRPr lang="en-US" sz="1800" dirty="0"/>
          </a:p>
          <a:p>
            <a:endParaRPr lang="en-US" sz="1800" dirty="0"/>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112294" y="217714"/>
            <a:ext cx="6114335" cy="1055915"/>
          </a:xfrm>
        </p:spPr>
        <p:txBody>
          <a:bodyPr/>
          <a:lstStyle/>
          <a:p>
            <a:r>
              <a:rPr lang="en-GB" sz="3200" b="1" dirty="0"/>
              <a:t>Activity 1: </a:t>
            </a:r>
            <a:r>
              <a:rPr lang="en-US" sz="3200" b="1" dirty="0"/>
              <a:t>Journaling Exercise</a:t>
            </a:r>
          </a:p>
        </p:txBody>
      </p:sp>
      <p:pic>
        <p:nvPicPr>
          <p:cNvPr id="4098" name="Picture 2" descr="Free Orange Calculator on a Notebook  Stock Photo">
            <a:extLst>
              <a:ext uri="{FF2B5EF4-FFF2-40B4-BE49-F238E27FC236}">
                <a16:creationId xmlns:a16="http://schemas.microsoft.com/office/drawing/2014/main" id="{689542D8-51AF-58B3-7E2F-14B50F81F1D9}"/>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t="14507" b="14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71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FC64A0-BC44-B17B-CE28-8D4C04C5A6A2}"/>
              </a:ext>
            </a:extLst>
          </p:cNvPr>
          <p:cNvSpPr>
            <a:spLocks noGrp="1"/>
          </p:cNvSpPr>
          <p:nvPr>
            <p:ph type="body" sz="quarter" idx="48"/>
          </p:nvPr>
        </p:nvSpPr>
        <p:spPr>
          <a:xfrm>
            <a:off x="565231" y="1840797"/>
            <a:ext cx="7499657" cy="3176405"/>
          </a:xfrm>
        </p:spPr>
        <p:txBody>
          <a:bodyPr/>
          <a:lstStyle/>
          <a:p>
            <a:r>
              <a:rPr lang="en-US" sz="2000" dirty="0"/>
              <a:t>Incorporate the insights gained from journaling into daily life. This could involve altering habits, improving communication styles, or refining decision-making processes. Applying these learnings ensures that journaling contributes to improvements you can see both a personal and professional setting.</a:t>
            </a:r>
          </a:p>
          <a:p>
            <a:endParaRPr lang="en-IE" sz="2000" dirty="0"/>
          </a:p>
          <a:p>
            <a:r>
              <a:rPr lang="en-IE" sz="2000" kern="100" dirty="0">
                <a:effectLst/>
                <a:latin typeface="Calibri" panose="020F0502020204030204" pitchFamily="34" charset="0"/>
                <a:ea typeface="Calibri" panose="020F0502020204030204" pitchFamily="34" charset="0"/>
                <a:cs typeface="Times New Roman" panose="02020603050405020304" pitchFamily="18" charset="0"/>
              </a:rPr>
              <a:t>Regular journaling has been linked to various health benefits, including reduced stress, improved mood, and better mental health. For entrepreneurs, who often face high levels of stress and burnout, these benefits are particularly important.</a:t>
            </a:r>
          </a:p>
          <a:p>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Journaling allows for reflection on personal and business goals, progress, and setbacks. This can be incredibly motivating and a valuable tool for assessing growth over time.</a:t>
            </a:r>
          </a:p>
          <a:p>
            <a:endParaRPr lang="en-US" sz="1800" dirty="0"/>
          </a:p>
          <a:p>
            <a:endParaRPr lang="en-IE" dirty="0"/>
          </a:p>
        </p:txBody>
      </p:sp>
      <p:pic>
        <p:nvPicPr>
          <p:cNvPr id="12" name="Picture Placeholder 11">
            <a:extLst>
              <a:ext uri="{FF2B5EF4-FFF2-40B4-BE49-F238E27FC236}">
                <a16:creationId xmlns:a16="http://schemas.microsoft.com/office/drawing/2014/main" id="{5103DC92-D168-38CB-8380-1E5B782AF99D}"/>
              </a:ext>
            </a:extLst>
          </p:cNvPr>
          <p:cNvPicPr>
            <a:picLocks noGrp="1" noChangeAspect="1"/>
          </p:cNvPicPr>
          <p:nvPr>
            <p:ph type="pic" sz="quarter" idx="10"/>
          </p:nvPr>
        </p:nvPicPr>
        <p:blipFill>
          <a:blip r:embed="rId3"/>
          <a:srcRect t="5336" b="5336"/>
          <a:stretch>
            <a:fillRect/>
          </a:stretch>
        </p:blipFill>
        <p:spPr>
          <a:xfrm>
            <a:off x="8288338" y="214313"/>
            <a:ext cx="3689350" cy="4943475"/>
          </a:xfrm>
          <a:prstGeom prst="rect">
            <a:avLst/>
          </a:prstGeom>
        </p:spPr>
      </p:pic>
      <p:sp>
        <p:nvSpPr>
          <p:cNvPr id="11" name="Text Placeholder 2">
            <a:extLst>
              <a:ext uri="{FF2B5EF4-FFF2-40B4-BE49-F238E27FC236}">
                <a16:creationId xmlns:a16="http://schemas.microsoft.com/office/drawing/2014/main" id="{E4A149B4-D57C-B21B-67B7-E45475ACEAAD}"/>
              </a:ext>
            </a:extLst>
          </p:cNvPr>
          <p:cNvSpPr>
            <a:spLocks noGrp="1"/>
          </p:cNvSpPr>
          <p:nvPr>
            <p:ph type="body" sz="quarter" idx="62"/>
          </p:nvPr>
        </p:nvSpPr>
        <p:spPr>
          <a:xfrm>
            <a:off x="112294" y="217714"/>
            <a:ext cx="6114335" cy="1055915"/>
          </a:xfrm>
        </p:spPr>
        <p:txBody>
          <a:bodyPr/>
          <a:lstStyle/>
          <a:p>
            <a:r>
              <a:rPr lang="en-IE" sz="3200" b="1" dirty="0"/>
              <a:t>Tips </a:t>
            </a:r>
            <a:r>
              <a:rPr lang="en-IE" sz="3200" dirty="0"/>
              <a:t>F</a:t>
            </a:r>
            <a:r>
              <a:rPr lang="en-IE" sz="3200" b="1" dirty="0"/>
              <a:t>or Better </a:t>
            </a:r>
            <a:r>
              <a:rPr lang="en-IE" sz="3200" dirty="0"/>
              <a:t>J</a:t>
            </a:r>
            <a:r>
              <a:rPr lang="en-IE" sz="3200" b="1" dirty="0"/>
              <a:t>ournalling</a:t>
            </a:r>
            <a:endParaRPr lang="en-US" sz="3200" b="1" dirty="0"/>
          </a:p>
        </p:txBody>
      </p:sp>
    </p:spTree>
    <p:extLst>
      <p:ext uri="{BB962C8B-B14F-4D97-AF65-F5344CB8AC3E}">
        <p14:creationId xmlns:p14="http://schemas.microsoft.com/office/powerpoint/2010/main" val="161716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08B140-4ECB-6213-FC6B-23E6EB234DF5}"/>
              </a:ext>
            </a:extLst>
          </p:cNvPr>
          <p:cNvPicPr>
            <a:picLocks noGrp="1" noChangeAspect="1"/>
          </p:cNvPicPr>
          <p:nvPr>
            <p:ph type="pic" sz="quarter" idx="21"/>
          </p:nvPr>
        </p:nvPicPr>
        <p:blipFill rotWithShape="1">
          <a:blip r:embed="rId2"/>
          <a:srcRect l="2907" t="24895" r="35078" b="24895"/>
          <a:stretch/>
        </p:blipFill>
        <p:spPr>
          <a:xfrm>
            <a:off x="0" y="0"/>
            <a:ext cx="12192000" cy="6857998"/>
          </a:xfrm>
        </p:spPr>
      </p:pic>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48"/>
          </p:nvPr>
        </p:nvSpPr>
        <p:spPr/>
        <p:txBody>
          <a:bodyPr/>
          <a:lstStyle/>
          <a:p>
            <a:r>
              <a:rPr lang="en-US" sz="2400" b="1" i="1" dirty="0"/>
              <a:t>Aristotle</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30"/>
          </p:nvPr>
        </p:nvSpPr>
        <p:spPr>
          <a:xfrm>
            <a:off x="3857010" y="2118013"/>
            <a:ext cx="4477979" cy="1698239"/>
          </a:xfrm>
        </p:spPr>
        <p:txBody>
          <a:bodyPr/>
          <a:lstStyle/>
          <a:p>
            <a:r>
              <a:rPr lang="en-US" dirty="0"/>
              <a:t>KNOWING YOURSELF IS THE BEGINNING OF ALL WISDOM</a:t>
            </a:r>
          </a:p>
        </p:txBody>
      </p:sp>
      <p:sp>
        <p:nvSpPr>
          <p:cNvPr id="11" name="Slide Number Placeholder 2">
            <a:extLst>
              <a:ext uri="{FF2B5EF4-FFF2-40B4-BE49-F238E27FC236}">
                <a16:creationId xmlns:a16="http://schemas.microsoft.com/office/drawing/2014/main" id="{205EDE79-6EA7-CF48-9FB1-5DB3959210EB}"/>
              </a:ext>
            </a:extLst>
          </p:cNvPr>
          <p:cNvSpPr txBox="1">
            <a:spLocks/>
          </p:cNvSpPr>
          <p:nvPr/>
        </p:nvSpPr>
        <p:spPr>
          <a:xfrm>
            <a:off x="5807971"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a:t>
            </a:fld>
            <a:endParaRPr lang="en-US" sz="1291" dirty="0"/>
          </a:p>
        </p:txBody>
      </p:sp>
      <p:grpSp>
        <p:nvGrpSpPr>
          <p:cNvPr id="54" name="Graphic 4">
            <a:extLst>
              <a:ext uri="{FF2B5EF4-FFF2-40B4-BE49-F238E27FC236}">
                <a16:creationId xmlns:a16="http://schemas.microsoft.com/office/drawing/2014/main" id="{B47A28F7-FFFA-0EF8-3E29-526A10E5AC0C}"/>
              </a:ext>
            </a:extLst>
          </p:cNvPr>
          <p:cNvGrpSpPr/>
          <p:nvPr/>
        </p:nvGrpSpPr>
        <p:grpSpPr>
          <a:xfrm rot="5972197" flipH="1">
            <a:off x="1702674" y="-702911"/>
            <a:ext cx="1988628" cy="1318666"/>
            <a:chOff x="5072479" y="4905026"/>
            <a:chExt cx="803439" cy="532763"/>
          </a:xfrm>
        </p:grpSpPr>
        <p:sp>
          <p:nvSpPr>
            <p:cNvPr id="55" name="Freeform 54">
              <a:extLst>
                <a:ext uri="{FF2B5EF4-FFF2-40B4-BE49-F238E27FC236}">
                  <a16:creationId xmlns:a16="http://schemas.microsoft.com/office/drawing/2014/main" id="{99D78605-53C0-4BC3-A2E3-9F3F0C32B76E}"/>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0DA43FF-1DB2-A6A3-0525-0A06564620B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D7CFAF4-B05D-EFE4-857B-68054559F7E1}"/>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1F3095E-674F-5285-8F7A-DFB22171855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82B9A404-5B4B-6886-0FEC-884B333140F0}"/>
              </a:ext>
            </a:extLst>
          </p:cNvPr>
          <p:cNvSpPr/>
          <p:nvPr/>
        </p:nvSpPr>
        <p:spPr>
          <a:xfrm>
            <a:off x="174785" y="4648074"/>
            <a:ext cx="3215785" cy="2550882"/>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CB7212E-AE5A-9D60-F207-D418F36C52E3}"/>
              </a:ext>
            </a:extLst>
          </p:cNvPr>
          <p:cNvSpPr/>
          <p:nvPr/>
        </p:nvSpPr>
        <p:spPr>
          <a:xfrm>
            <a:off x="1451626" y="4201084"/>
            <a:ext cx="1222834" cy="1221347"/>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4" name="PoljeZBesedilom 14">
            <a:extLst>
              <a:ext uri="{FF2B5EF4-FFF2-40B4-BE49-F238E27FC236}">
                <a16:creationId xmlns:a16="http://schemas.microsoft.com/office/drawing/2014/main" id="{51451711-6563-F9A0-F1DC-CDAAFF32F974}"/>
              </a:ext>
            </a:extLst>
          </p:cNvPr>
          <p:cNvSpPr txBox="1"/>
          <p:nvPr/>
        </p:nvSpPr>
        <p:spPr>
          <a:xfrm>
            <a:off x="9032971" y="6587527"/>
            <a:ext cx="2164281" cy="233975"/>
          </a:xfrm>
          <a:prstGeom prst="rect">
            <a:avLst/>
          </a:prstGeom>
          <a:noFill/>
        </p:spPr>
        <p:txBody>
          <a:bodyPr wrap="square">
            <a:spAutoFit/>
          </a:bodyPr>
          <a:lstStyle/>
          <a:p>
            <a:pPr>
              <a:lnSpc>
                <a:spcPct val="107000"/>
              </a:lnSpc>
              <a:spcAft>
                <a:spcPts val="800"/>
              </a:spcAft>
            </a:pPr>
            <a:r>
              <a:rPr lang="en-US" sz="9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9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Slika 9" descr="Slika, ki vsebuje besede krogla za biljard, športOpis je samodejno ustvarjen">
            <a:extLst>
              <a:ext uri="{FF2B5EF4-FFF2-40B4-BE49-F238E27FC236}">
                <a16:creationId xmlns:a16="http://schemas.microsoft.com/office/drawing/2014/main" id="{850199D8-A8D6-496C-8A31-0B052E441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882" y="6417153"/>
            <a:ext cx="1020589" cy="367854"/>
          </a:xfrm>
          <a:prstGeom prst="rect">
            <a:avLst/>
          </a:prstGeom>
          <a:noFill/>
          <a:ln>
            <a:noFill/>
          </a:ln>
        </p:spPr>
      </p:pic>
    </p:spTree>
    <p:extLst>
      <p:ext uri="{BB962C8B-B14F-4D97-AF65-F5344CB8AC3E}">
        <p14:creationId xmlns:p14="http://schemas.microsoft.com/office/powerpoint/2010/main" val="43411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182880" y="2209451"/>
            <a:ext cx="11344133" cy="3933404"/>
          </a:xfrm>
        </p:spPr>
        <p:txBody>
          <a:bodyPr/>
          <a:lstStyle/>
          <a:p>
            <a:r>
              <a:rPr lang="en-US" sz="1800" dirty="0"/>
              <a:t>A personal SWOT analysis is a self-assessment tool that helps individuals identify their Strengths, Weaknesses, Opportunities, and Threats . It's a framework commonly used in business and personal development contexts to help people understand their current position and plan for future growth. </a:t>
            </a:r>
          </a:p>
          <a:p>
            <a:r>
              <a:rPr lang="en-US" sz="1800" b="1" dirty="0"/>
              <a:t>Strengths:</a:t>
            </a:r>
          </a:p>
          <a:p>
            <a:r>
              <a:rPr lang="en-US" sz="1800" dirty="0"/>
              <a:t>These are internal attributes and skills that an individual excels in. Strengths could include personal traits, experiences, knowledge, competencies, or resources that give someone an advantage. </a:t>
            </a:r>
          </a:p>
          <a:p>
            <a:r>
              <a:rPr lang="en-US" sz="1800" b="1" dirty="0"/>
              <a:t>Weaknesses:</a:t>
            </a:r>
          </a:p>
          <a:p>
            <a:r>
              <a:rPr lang="en-US" sz="1800" dirty="0"/>
              <a:t>Weaknesses are internal factors that may hinder an individual’s performance or ability to achieve goals. These could be lack of skills, negative traits, or any other personal limitations.</a:t>
            </a:r>
          </a:p>
          <a:p>
            <a:r>
              <a:rPr lang="en-US" sz="1800" b="1" dirty="0"/>
              <a:t>Opportunities:</a:t>
            </a:r>
          </a:p>
          <a:p>
            <a:r>
              <a:rPr lang="en-US" sz="1800" dirty="0"/>
              <a:t>Opportunities are external factors that an individual can exploit to their advantage. They represent potential paths for growth, development, and achievement. </a:t>
            </a:r>
          </a:p>
          <a:p>
            <a:r>
              <a:rPr lang="en-US" sz="1800" b="1" dirty="0"/>
              <a:t>Threats:</a:t>
            </a:r>
          </a:p>
          <a:p>
            <a:r>
              <a:rPr lang="en-US" sz="1800" dirty="0"/>
              <a:t>Threats are external factors that could cause trouble for the individual.</a:t>
            </a:r>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8011" y="578092"/>
            <a:ext cx="7791297" cy="671785"/>
          </a:xfrm>
        </p:spPr>
        <p:txBody>
          <a:bodyPr/>
          <a:lstStyle/>
          <a:p>
            <a:r>
              <a:rPr lang="en-GB" sz="3600" b="1" dirty="0"/>
              <a:t>Activity 2: </a:t>
            </a:r>
            <a:r>
              <a:rPr lang="en-US" sz="3600" b="1" dirty="0"/>
              <a:t>Personal SWOT Analysis</a:t>
            </a:r>
          </a:p>
        </p:txBody>
      </p:sp>
    </p:spTree>
    <p:extLst>
      <p:ext uri="{BB962C8B-B14F-4D97-AF65-F5344CB8AC3E}">
        <p14:creationId xmlns:p14="http://schemas.microsoft.com/office/powerpoint/2010/main" val="227513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182880" y="2209451"/>
            <a:ext cx="11344133" cy="3933404"/>
          </a:xfrm>
        </p:spPr>
        <p:txBody>
          <a:bodyPr/>
          <a:lstStyle/>
          <a:p>
            <a:r>
              <a:rPr lang="en-US" sz="1800" b="1" dirty="0"/>
              <a:t>Step 1: Introduction, Explanation and reflection</a:t>
            </a:r>
          </a:p>
          <a:p>
            <a:r>
              <a:rPr lang="en-US" sz="1800" dirty="0"/>
              <a:t>Begin by explaining the concept of SWOT analysis and its relevance in personal and professional development. Ensure that everyone understands what each element of SWOT represents. Give each participant time to reflect on and write down their own strengths, weaknesses, opportunities, and threats. This should be done individually to ensure personal reflection.</a:t>
            </a:r>
          </a:p>
          <a:p>
            <a:r>
              <a:rPr lang="en-US" sz="1800" b="1" dirty="0"/>
              <a:t>Step 2: Group Sharing</a:t>
            </a:r>
            <a:endParaRPr lang="en-US" sz="1800" dirty="0"/>
          </a:p>
          <a:p>
            <a:r>
              <a:rPr lang="en-US" sz="1800" dirty="0"/>
              <a:t>Break the group into smaller sub-groups. In these smaller groups, participants share their SWOT analysis with each other. Encourage open and respectful discussions, allowing group members to provide feedback and alternative perspectives on each other's analyses. In the sub-groups, encourage participants to discuss common themes and unique insights. They can help each other identify blind spots in their self-assessments and offer suggestions for leveraging strengths and opportunities or addressing weaknesses and threats.</a:t>
            </a:r>
          </a:p>
          <a:p>
            <a:r>
              <a:rPr lang="en-US" sz="1800" b="1" dirty="0"/>
              <a:t>Step 3: Group presentation and feedback</a:t>
            </a:r>
          </a:p>
          <a:p>
            <a:r>
              <a:rPr lang="en-US" sz="1800" dirty="0"/>
              <a:t>Have each participant or sub-group present their SWOT analysis and action plan to the larger group. This encourages accountability and allows for broader feedback. As a facilitator, provide feedback and guidance throughout the process. </a:t>
            </a:r>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8011" y="578092"/>
            <a:ext cx="7649782" cy="671785"/>
          </a:xfrm>
        </p:spPr>
        <p:txBody>
          <a:bodyPr/>
          <a:lstStyle/>
          <a:p>
            <a:r>
              <a:rPr lang="en-GB" sz="3600" b="1" dirty="0"/>
              <a:t>Activity 2: </a:t>
            </a:r>
            <a:r>
              <a:rPr lang="en-US" sz="3600" b="1" dirty="0"/>
              <a:t>Personal SWOT Analysis</a:t>
            </a:r>
          </a:p>
        </p:txBody>
      </p:sp>
    </p:spTree>
    <p:extLst>
      <p:ext uri="{BB962C8B-B14F-4D97-AF65-F5344CB8AC3E}">
        <p14:creationId xmlns:p14="http://schemas.microsoft.com/office/powerpoint/2010/main" val="677865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FC64A0-BC44-B17B-CE28-8D4C04C5A6A2}"/>
              </a:ext>
            </a:extLst>
          </p:cNvPr>
          <p:cNvSpPr>
            <a:spLocks noGrp="1"/>
          </p:cNvSpPr>
          <p:nvPr>
            <p:ph type="body" sz="quarter" idx="48"/>
          </p:nvPr>
        </p:nvSpPr>
        <p:spPr>
          <a:xfrm>
            <a:off x="474624" y="1385257"/>
            <a:ext cx="10483429" cy="4616084"/>
          </a:xfrm>
        </p:spPr>
        <p:txBody>
          <a:bodyPr/>
          <a:lstStyle/>
          <a:p>
            <a:r>
              <a:rPr lang="en-US" sz="1800" dirty="0"/>
              <a:t>After self-reflection and group feedback, participants should create a personal action plan. This plan would focus on leveraging strengths, addressing weaknesses, </a:t>
            </a:r>
            <a:r>
              <a:rPr lang="en-US" sz="1800" dirty="0" err="1"/>
              <a:t>capitalising</a:t>
            </a:r>
            <a:r>
              <a:rPr lang="en-US" sz="1800" dirty="0"/>
              <a:t> on opportunities, and tackling threats.</a:t>
            </a:r>
          </a:p>
          <a:p>
            <a:endParaRPr lang="en-US" sz="1800" dirty="0"/>
          </a:p>
          <a:p>
            <a:r>
              <a:rPr lang="en-US" sz="1800" dirty="0"/>
              <a:t>The process of self-reflection, combined with group discussions, deepens self-awareness and introduces varied perspectives, revealing new personal insights. These insights become actionable, encouraging commitment to personal development.</a:t>
            </a:r>
          </a:p>
          <a:p>
            <a:endParaRPr lang="en-US" sz="1800" dirty="0"/>
          </a:p>
          <a:p>
            <a:r>
              <a:rPr lang="en-US" sz="1800" dirty="0"/>
              <a:t>Incorporating peer review or mentorship after initial self-reflection can enhance the activity. Peers or mentors can offer different viewpoints, enriching the participants' understanding and aiding in the identification of areas for growth.</a:t>
            </a:r>
          </a:p>
          <a:p>
            <a:endParaRPr lang="en-US" sz="1800" dirty="0"/>
          </a:p>
          <a:p>
            <a:r>
              <a:rPr lang="en-US" sz="1800" dirty="0"/>
              <a:t>Educators can improve the depth of self-reflection in the SWOT analysis by guiding participants through the process with more specific questions. Instead of general prompts, encourage learners to think about specific experiences, challenges, and accomplishments. This can be achieved by asking questions like, "Can you think of a time when you successfully overcame a significant challenge?" or "What skills have you used in the past that helped you in difficult situations?"</a:t>
            </a:r>
            <a:endParaRPr lang="en-IE" sz="1800" dirty="0"/>
          </a:p>
        </p:txBody>
      </p:sp>
      <p:sp>
        <p:nvSpPr>
          <p:cNvPr id="5" name="Text Placeholder 4">
            <a:extLst>
              <a:ext uri="{FF2B5EF4-FFF2-40B4-BE49-F238E27FC236}">
                <a16:creationId xmlns:a16="http://schemas.microsoft.com/office/drawing/2014/main" id="{C378D1E8-8E01-347B-E4CC-75560BDCA39E}"/>
              </a:ext>
            </a:extLst>
          </p:cNvPr>
          <p:cNvSpPr>
            <a:spLocks noGrp="1"/>
          </p:cNvSpPr>
          <p:nvPr>
            <p:ph type="body" sz="quarter" idx="62"/>
          </p:nvPr>
        </p:nvSpPr>
        <p:spPr>
          <a:xfrm>
            <a:off x="-8011" y="578092"/>
            <a:ext cx="7268782" cy="671785"/>
          </a:xfrm>
        </p:spPr>
        <p:txBody>
          <a:bodyPr/>
          <a:lstStyle/>
          <a:p>
            <a:r>
              <a:rPr lang="en-IE" dirty="0"/>
              <a:t>Tips To Improve Personal SWOT</a:t>
            </a:r>
          </a:p>
        </p:txBody>
      </p:sp>
    </p:spTree>
    <p:extLst>
      <p:ext uri="{BB962C8B-B14F-4D97-AF65-F5344CB8AC3E}">
        <p14:creationId xmlns:p14="http://schemas.microsoft.com/office/powerpoint/2010/main" val="411972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515859" y="1285636"/>
            <a:ext cx="6234076" cy="4466887"/>
          </a:xfrm>
        </p:spPr>
        <p:txBody>
          <a:bodyPr/>
          <a:lstStyle/>
          <a:p>
            <a:r>
              <a:rPr lang="en-US" sz="2000" dirty="0"/>
              <a:t>Practicing mindfulness offers significant benefits for entrepreneurs, a group often facing high levels of stress and uncertainty. Mindfulness is about being present and fully engaged with whatever we’re doing at the moment, free from distraction or judgement.</a:t>
            </a:r>
          </a:p>
          <a:p>
            <a:endParaRPr lang="en-US" sz="2000" dirty="0"/>
          </a:p>
          <a:p>
            <a:r>
              <a:rPr lang="en-US" sz="2000" dirty="0"/>
              <a:t>Mindfulness helps develop a calmer state of mind, which is crucial for making sound business decisions. It enhances awareness of your thought patterns, allowing you to make decisions that align more closely with your goals and values.</a:t>
            </a:r>
          </a:p>
          <a:p>
            <a:endParaRPr lang="en-US" sz="2000" dirty="0"/>
          </a:p>
          <a:p>
            <a:r>
              <a:rPr lang="en-US" sz="2000" dirty="0"/>
              <a:t>It can also boost creativity, opening your mind to new ideas and perspectives, which are vital for innovation and strategy development. It improves emotional intelligence, enhancing self-awareness and empathy, which are key for effective leadership and team management. </a:t>
            </a:r>
            <a:endParaRPr lang="en-US" sz="1800" dirty="0"/>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112295" y="387432"/>
            <a:ext cx="6234076" cy="574964"/>
          </a:xfrm>
        </p:spPr>
        <p:txBody>
          <a:bodyPr/>
          <a:lstStyle/>
          <a:p>
            <a:r>
              <a:rPr lang="en-GB" sz="3200" b="1" dirty="0"/>
              <a:t>Activity 3: </a:t>
            </a:r>
            <a:r>
              <a:rPr lang="en-US" sz="3200" dirty="0"/>
              <a:t>Guided Meditation</a:t>
            </a:r>
            <a:endParaRPr lang="en-US" sz="3200" b="1" dirty="0"/>
          </a:p>
        </p:txBody>
      </p:sp>
      <p:pic>
        <p:nvPicPr>
          <p:cNvPr id="5122" name="Picture 2" descr="Free Close-up Photography of Pink Lotus Stock Photo">
            <a:extLst>
              <a:ext uri="{FF2B5EF4-FFF2-40B4-BE49-F238E27FC236}">
                <a16:creationId xmlns:a16="http://schemas.microsoft.com/office/drawing/2014/main" id="{1FF69D09-391A-070B-3BBD-37414F8FB3C0}"/>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21437" r="214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53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653143" y="1696299"/>
            <a:ext cx="5987143" cy="4466887"/>
          </a:xfrm>
        </p:spPr>
        <p:txBody>
          <a:bodyPr/>
          <a:lstStyle/>
          <a:p>
            <a:r>
              <a:rPr lang="en-US" sz="2000" dirty="0"/>
              <a:t>Although there are many forms that mindfulness and mediation can help, we will focus on how to conduct a guided meditation in the classroom to help students practice mindfulness techniques.</a:t>
            </a:r>
          </a:p>
          <a:p>
            <a:endParaRPr lang="en-US" sz="2000" b="1" dirty="0"/>
          </a:p>
          <a:p>
            <a:r>
              <a:rPr lang="en-US" sz="2000" dirty="0"/>
              <a:t>This meditation can be conducted for about 10-15 minutes and can be a regular part of an educational program for young entrepreneurs.</a:t>
            </a:r>
          </a:p>
          <a:p>
            <a:endParaRPr lang="en-US" sz="2000" dirty="0"/>
          </a:p>
          <a:p>
            <a:r>
              <a:rPr lang="en-US" sz="2000" dirty="0"/>
              <a:t>It’s designed to help participants to reduce stress, encourage a positive mindset, and enhance their focus and creativity – all essential qualities for success in entrepreneurship.</a:t>
            </a:r>
          </a:p>
          <a:p>
            <a:endParaRPr lang="en-US" sz="2000" dirty="0"/>
          </a:p>
          <a:p>
            <a:endParaRPr lang="en-US" sz="2000" dirty="0"/>
          </a:p>
          <a:p>
            <a:endParaRPr lang="en-US" sz="1800" dirty="0"/>
          </a:p>
          <a:p>
            <a:endParaRPr lang="en-US" sz="1800" dirty="0"/>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112295" y="387432"/>
            <a:ext cx="6234076" cy="574964"/>
          </a:xfrm>
        </p:spPr>
        <p:txBody>
          <a:bodyPr/>
          <a:lstStyle/>
          <a:p>
            <a:r>
              <a:rPr lang="en-GB" sz="3200" b="1" dirty="0"/>
              <a:t>Activity 3: </a:t>
            </a:r>
            <a:r>
              <a:rPr lang="en-US" sz="3200" dirty="0"/>
              <a:t>Guided Meditation</a:t>
            </a:r>
            <a:endParaRPr lang="en-US" sz="3200" b="1" dirty="0"/>
          </a:p>
        </p:txBody>
      </p:sp>
      <p:pic>
        <p:nvPicPr>
          <p:cNvPr id="5" name="Picture Placeholder 4">
            <a:extLst>
              <a:ext uri="{FF2B5EF4-FFF2-40B4-BE49-F238E27FC236}">
                <a16:creationId xmlns:a16="http://schemas.microsoft.com/office/drawing/2014/main" id="{D0A21F0F-F0FC-0C3C-7D3E-264F9B038BE5}"/>
              </a:ext>
            </a:extLst>
          </p:cNvPr>
          <p:cNvPicPr>
            <a:picLocks noGrp="1" noChangeAspect="1"/>
          </p:cNvPicPr>
          <p:nvPr>
            <p:ph type="pic" sz="quarter" idx="21"/>
          </p:nvPr>
        </p:nvPicPr>
        <p:blipFill>
          <a:blip r:embed="rId3"/>
          <a:srcRect l="21848" r="21848"/>
          <a:stretch>
            <a:fillRect/>
          </a:stretch>
        </p:blipFill>
        <p:spPr>
          <a:prstGeom prst="rect">
            <a:avLst/>
          </a:prstGeom>
        </p:spPr>
      </p:pic>
    </p:spTree>
    <p:extLst>
      <p:ext uri="{BB962C8B-B14F-4D97-AF65-F5344CB8AC3E}">
        <p14:creationId xmlns:p14="http://schemas.microsoft.com/office/powerpoint/2010/main" val="359629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182880" y="2209451"/>
            <a:ext cx="11726091" cy="3933404"/>
          </a:xfrm>
        </p:spPr>
        <p:txBody>
          <a:bodyPr/>
          <a:lstStyle/>
          <a:p>
            <a:r>
              <a:rPr lang="en-US" sz="1800" b="1" dirty="0"/>
              <a:t>Step 1: Introduction and settling in</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Begin by inviting the participants to find a comfortable seated position. Encourage them to sit in a relaxed but alert posture, either on a chair or on the floor. Ask them to close their eyes or lower their gaze to minimise distractions. Spend a few moments allowing everyone to settle in, taking deep breaths, and becoming aware of the space around them.</a:t>
            </a:r>
          </a:p>
          <a:p>
            <a:pPr>
              <a:lnSpc>
                <a:spcPct val="107000"/>
              </a:lnSpc>
              <a:spcAft>
                <a:spcPts val="800"/>
              </a:spcAft>
            </a:pPr>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Step 2: Focusing on Breath</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Guide the participants to focus on their breath. Instruct them to notice the sensation of air entering and leaving their nostrils or the rise and fall of their chest. This focus on breathing helps to anchor the mind in the present moment. If thoughts arise, encourage them to acknowledge these thoughts without judgment and gently return their focus to their breath.</a:t>
            </a:r>
          </a:p>
          <a:p>
            <a:pPr>
              <a:lnSpc>
                <a:spcPct val="107000"/>
              </a:lnSpc>
              <a:spcAft>
                <a:spcPts val="800"/>
              </a:spcAft>
            </a:pPr>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Step 3: Body Scan for Relaxation</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Slowly guide participants through a body scan, starting from the top of their head and moving down to their toes. Ask them to notice any tension in their body and consciously relax those areas. This step is crucial for releasing physical stress and establishing a mind-body connection.</a:t>
            </a:r>
          </a:p>
          <a:p>
            <a:endParaRPr lang="en-US" sz="1800" dirty="0"/>
          </a:p>
          <a:p>
            <a:endParaRPr lang="en-US" sz="1800" dirty="0"/>
          </a:p>
          <a:p>
            <a:endParaRPr lang="en-US" sz="1800" dirty="0"/>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8011" y="578092"/>
            <a:ext cx="7791297" cy="671785"/>
          </a:xfrm>
        </p:spPr>
        <p:txBody>
          <a:bodyPr/>
          <a:lstStyle/>
          <a:p>
            <a:r>
              <a:rPr lang="en-GB" sz="3600" b="1" dirty="0"/>
              <a:t>Activity 3: </a:t>
            </a:r>
            <a:r>
              <a:rPr lang="en-US" dirty="0"/>
              <a:t>Guided Meditation</a:t>
            </a:r>
            <a:endParaRPr lang="en-US" sz="3600" b="1" dirty="0"/>
          </a:p>
        </p:txBody>
      </p:sp>
    </p:spTree>
    <p:extLst>
      <p:ext uri="{BB962C8B-B14F-4D97-AF65-F5344CB8AC3E}">
        <p14:creationId xmlns:p14="http://schemas.microsoft.com/office/powerpoint/2010/main" val="940219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a:xfrm>
            <a:off x="182880" y="2209451"/>
            <a:ext cx="11726091" cy="3933404"/>
          </a:xfrm>
        </p:spPr>
        <p:txBody>
          <a:bodyPr/>
          <a:lstStyle/>
          <a:p>
            <a:pPr>
              <a:lnSpc>
                <a:spcPct val="107000"/>
              </a:lnSpc>
              <a:spcAft>
                <a:spcPts val="800"/>
              </a:spcAft>
            </a:pPr>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Step 4: Visualisation for Entrepreneurial Mindset:</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Invite the participants to visualise themselves in their entrepreneurial journey. Encourage them to imagine overcoming challenges, achieving goals, and feeling confident and capable.</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This visualisation technique can help build resilience, focus, and a positive mindset towards their business goals.</a:t>
            </a:r>
          </a:p>
          <a:p>
            <a:pPr>
              <a:lnSpc>
                <a:spcPct val="107000"/>
              </a:lnSpc>
              <a:spcAft>
                <a:spcPts val="800"/>
              </a:spcAft>
            </a:pPr>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Step 5: Reflection and Gratitude:</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Towards the end of the meditation, guide them to think about what they are grateful for in their personal, academic or professional life. Gratitude can shift focus from challenges to positive aspects, enhancing overall well-being.</a:t>
            </a:r>
          </a:p>
          <a:p>
            <a:pPr>
              <a:lnSpc>
                <a:spcPct val="107000"/>
              </a:lnSpc>
              <a:spcAft>
                <a:spcPts val="800"/>
              </a:spcAft>
            </a:pPr>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Step 6: Closing the Session: </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Gradually guide them back to the awareness of the room. Ask them to notice the sounds around them, the chair or floor beneath them, and slowly open their eyes.</a:t>
            </a:r>
          </a:p>
          <a:p>
            <a:pPr>
              <a:lnSpc>
                <a:spcPct val="107000"/>
              </a:lnSpc>
              <a:spcAft>
                <a:spcPts val="800"/>
              </a:spcAf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Conclude the session with a few deep breaths and encourage a moment of silent reflection on the experience.</a:t>
            </a:r>
          </a:p>
          <a:p>
            <a:endParaRPr lang="en-US" sz="1800" dirty="0"/>
          </a:p>
          <a:p>
            <a:endParaRPr lang="en-US" sz="1800" dirty="0"/>
          </a:p>
          <a:p>
            <a:endParaRPr lang="en-US" sz="1800" dirty="0"/>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8011" y="578092"/>
            <a:ext cx="7791297" cy="671785"/>
          </a:xfrm>
        </p:spPr>
        <p:txBody>
          <a:bodyPr/>
          <a:lstStyle/>
          <a:p>
            <a:r>
              <a:rPr lang="en-GB" sz="3600" b="1" dirty="0"/>
              <a:t>Activity 3: </a:t>
            </a:r>
            <a:r>
              <a:rPr lang="en-US" dirty="0"/>
              <a:t>Guided Meditation</a:t>
            </a:r>
            <a:endParaRPr lang="en-US" sz="3600" b="1" dirty="0"/>
          </a:p>
        </p:txBody>
      </p:sp>
    </p:spTree>
    <p:extLst>
      <p:ext uri="{BB962C8B-B14F-4D97-AF65-F5344CB8AC3E}">
        <p14:creationId xmlns:p14="http://schemas.microsoft.com/office/powerpoint/2010/main" val="3703154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FC64A0-BC44-B17B-CE28-8D4C04C5A6A2}"/>
              </a:ext>
            </a:extLst>
          </p:cNvPr>
          <p:cNvSpPr>
            <a:spLocks noGrp="1"/>
          </p:cNvSpPr>
          <p:nvPr>
            <p:ph type="body" sz="quarter" idx="48"/>
          </p:nvPr>
        </p:nvSpPr>
        <p:spPr>
          <a:xfrm>
            <a:off x="359229" y="1285636"/>
            <a:ext cx="6390706" cy="4466887"/>
          </a:xfrm>
        </p:spPr>
        <p:txBody>
          <a:bodyPr/>
          <a:lstStyle/>
          <a:p>
            <a:r>
              <a:rPr lang="en-US" sz="2000" dirty="0"/>
              <a:t>You can change the meditation in the follow ways:</a:t>
            </a:r>
          </a:p>
          <a:p>
            <a:endParaRPr lang="en-US" sz="2000" dirty="0"/>
          </a:p>
          <a:p>
            <a:pPr marL="285750" indent="-285750">
              <a:buFont typeface="Arial" panose="020B0604020202020204" pitchFamily="34" charset="0"/>
              <a:buChar char="•"/>
            </a:pPr>
            <a:r>
              <a:rPr lang="en-US" sz="2000" dirty="0"/>
              <a:t>Start the meditation with a few minutes of structured breathing exercises, such as deep belly breathing or alternate nostril breathing. This can help participants to relax and prepare for the meditation.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Include reflective questions or prompts towards the end of the meditation. Provide reflective questions or prompts that participants can think about or journal on later. This can deepen the reflective aspect of the practice.</a:t>
            </a:r>
          </a:p>
          <a:p>
            <a:endParaRPr lang="en-US" sz="2000" dirty="0"/>
          </a:p>
          <a:p>
            <a:pPr marL="285750" indent="-285750">
              <a:buFont typeface="Arial" panose="020B0604020202020204" pitchFamily="34" charset="0"/>
              <a:buChar char="•"/>
            </a:pPr>
            <a:r>
              <a:rPr lang="en-US" sz="2000" dirty="0"/>
              <a:t>Change the length of the meditation sessions. Some days you might do a shorter, 5-minute meditation, while other times you might extend it to 20-30 minutes, depending on the group's experience and preferences.</a:t>
            </a:r>
          </a:p>
        </p:txBody>
      </p:sp>
      <p:sp>
        <p:nvSpPr>
          <p:cNvPr id="5" name="Text Placeholder 4">
            <a:extLst>
              <a:ext uri="{FF2B5EF4-FFF2-40B4-BE49-F238E27FC236}">
                <a16:creationId xmlns:a16="http://schemas.microsoft.com/office/drawing/2014/main" id="{C378D1E8-8E01-347B-E4CC-75560BDCA39E}"/>
              </a:ext>
            </a:extLst>
          </p:cNvPr>
          <p:cNvSpPr>
            <a:spLocks noGrp="1"/>
          </p:cNvSpPr>
          <p:nvPr>
            <p:ph type="body" sz="quarter" idx="62"/>
          </p:nvPr>
        </p:nvSpPr>
        <p:spPr>
          <a:xfrm>
            <a:off x="112295" y="214829"/>
            <a:ext cx="4895134" cy="890648"/>
          </a:xfrm>
        </p:spPr>
        <p:txBody>
          <a:bodyPr/>
          <a:lstStyle/>
          <a:p>
            <a:r>
              <a:rPr lang="en-IE" sz="3200" dirty="0"/>
              <a:t>Tips To Improve Guided Meditation</a:t>
            </a:r>
          </a:p>
        </p:txBody>
      </p:sp>
      <p:pic>
        <p:nvPicPr>
          <p:cNvPr id="6148" name="Picture 4" descr="Free Selective Focus Photography of Water Globe With Tree Illustration Stock Photo">
            <a:extLst>
              <a:ext uri="{FF2B5EF4-FFF2-40B4-BE49-F238E27FC236}">
                <a16:creationId xmlns:a16="http://schemas.microsoft.com/office/drawing/2014/main" id="{D92010BA-4874-1982-99BB-CFD7A494CB8A}"/>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21085" r="210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690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04</a:t>
            </a:r>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7" y="2428875"/>
            <a:ext cx="3494413" cy="1037185"/>
          </a:xfrm>
        </p:spPr>
        <p:txBody>
          <a:bodyPr/>
          <a:lstStyle/>
          <a:p>
            <a:r>
              <a:rPr lang="en-US" cap="all" dirty="0"/>
              <a:t>Reflection and Conclusion</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26">
            <a:extLst>
              <a:ext uri="{FF2B5EF4-FFF2-40B4-BE49-F238E27FC236}">
                <a16:creationId xmlns:a16="http://schemas.microsoft.com/office/drawing/2014/main" id="{A09A686D-DA2C-1A3B-EE43-563F151A07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4577" y="473452"/>
            <a:ext cx="3431637" cy="6384548"/>
          </a:xfrm>
          <a:prstGeom prst="rect">
            <a:avLst/>
          </a:prstGeom>
        </p:spPr>
      </p:pic>
    </p:spTree>
    <p:extLst>
      <p:ext uri="{BB962C8B-B14F-4D97-AF65-F5344CB8AC3E}">
        <p14:creationId xmlns:p14="http://schemas.microsoft.com/office/powerpoint/2010/main" val="3559446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321625F-750C-32CC-89C1-83AF85B2E912}"/>
              </a:ext>
            </a:extLst>
          </p:cNvPr>
          <p:cNvSpPr>
            <a:spLocks noGrp="1"/>
          </p:cNvSpPr>
          <p:nvPr>
            <p:ph type="body" sz="quarter" idx="48"/>
          </p:nvPr>
        </p:nvSpPr>
        <p:spPr/>
        <p:txBody>
          <a:bodyPr/>
          <a:lstStyle/>
          <a:p>
            <a:pPr>
              <a:spcBef>
                <a:spcPts val="1200"/>
              </a:spcBef>
            </a:pPr>
            <a:r>
              <a:rPr lang="en-GB" dirty="0"/>
              <a:t>Throughout this module we learned a lot of different ways of how we can become more self-aware and how to reflect.</a:t>
            </a:r>
          </a:p>
          <a:p>
            <a:pPr>
              <a:spcBef>
                <a:spcPts val="1200"/>
              </a:spcBef>
            </a:pPr>
            <a:r>
              <a:rPr lang="en-GB" dirty="0"/>
              <a:t>Take a look a the questions from the first slide, we will add them to the next slide to remind you!</a:t>
            </a:r>
          </a:p>
          <a:p>
            <a:pPr>
              <a:spcBef>
                <a:spcPts val="1200"/>
              </a:spcBef>
            </a:pPr>
            <a:r>
              <a:rPr lang="en-GB" dirty="0"/>
              <a:t>Spend 5 minutes to try and answer these now with the information you now have.</a:t>
            </a:r>
          </a:p>
          <a:p>
            <a:pPr>
              <a:spcBef>
                <a:spcPts val="1200"/>
              </a:spcBef>
            </a:pPr>
            <a:br>
              <a:rPr lang="en-GB" dirty="0"/>
            </a:br>
            <a:r>
              <a:rPr lang="en-GB" dirty="0"/>
              <a:t>Compare your answers from before, what did you learn?</a:t>
            </a:r>
          </a:p>
        </p:txBody>
      </p:sp>
      <p:sp>
        <p:nvSpPr>
          <p:cNvPr id="2" name="Textplatzhalter 1">
            <a:extLst>
              <a:ext uri="{FF2B5EF4-FFF2-40B4-BE49-F238E27FC236}">
                <a16:creationId xmlns:a16="http://schemas.microsoft.com/office/drawing/2014/main" id="{F8A76780-BBFB-398E-BC73-FB7B04140232}"/>
              </a:ext>
            </a:extLst>
          </p:cNvPr>
          <p:cNvSpPr>
            <a:spLocks noGrp="1"/>
          </p:cNvSpPr>
          <p:nvPr>
            <p:ph type="body" sz="quarter" idx="62"/>
          </p:nvPr>
        </p:nvSpPr>
        <p:spPr>
          <a:xfrm>
            <a:off x="112295" y="578092"/>
            <a:ext cx="3957900" cy="671785"/>
          </a:xfrm>
        </p:spPr>
        <p:txBody>
          <a:bodyPr/>
          <a:lstStyle/>
          <a:p>
            <a:r>
              <a:rPr lang="de-DE" dirty="0"/>
              <a:t>REFLECTION</a:t>
            </a:r>
            <a:endParaRPr lang="en-GB" dirty="0"/>
          </a:p>
        </p:txBody>
      </p:sp>
      <p:pic>
        <p:nvPicPr>
          <p:cNvPr id="8" name="Bildplatzhalter 7">
            <a:extLst>
              <a:ext uri="{FF2B5EF4-FFF2-40B4-BE49-F238E27FC236}">
                <a16:creationId xmlns:a16="http://schemas.microsoft.com/office/drawing/2014/main" id="{5BE00EF7-0DFD-38CD-B44C-15C1C7968D47}"/>
              </a:ext>
            </a:extLst>
          </p:cNvPr>
          <p:cNvPicPr>
            <a:picLocks noGrp="1" noChangeAspect="1"/>
          </p:cNvPicPr>
          <p:nvPr>
            <p:ph type="pic" sz="quarter" idx="21"/>
          </p:nvPr>
        </p:nvPicPr>
        <p:blipFill>
          <a:blip r:embed="rId2"/>
          <a:srcRect l="18648" r="18648"/>
          <a:stretch/>
        </p:blipFill>
        <p:spPr/>
      </p:pic>
    </p:spTree>
    <p:extLst>
      <p:ext uri="{BB962C8B-B14F-4D97-AF65-F5344CB8AC3E}">
        <p14:creationId xmlns:p14="http://schemas.microsoft.com/office/powerpoint/2010/main" val="365271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828367"/>
            <a:ext cx="5848117" cy="4466887"/>
          </a:xfrm>
        </p:spPr>
        <p:txBody>
          <a:bodyPr/>
          <a:lstStyle/>
          <a:p>
            <a:pPr>
              <a:spcBef>
                <a:spcPts val="1200"/>
              </a:spcBef>
            </a:pPr>
            <a:r>
              <a:rPr lang="en-GB" dirty="0"/>
              <a:t>Optional warm up exercise</a:t>
            </a:r>
          </a:p>
          <a:p>
            <a:pPr>
              <a:spcBef>
                <a:spcPts val="1200"/>
              </a:spcBef>
            </a:pPr>
            <a:endParaRPr lang="en-GB" dirty="0"/>
          </a:p>
          <a:p>
            <a:pPr>
              <a:spcBef>
                <a:spcPts val="1200"/>
              </a:spcBef>
            </a:pPr>
            <a:r>
              <a:rPr lang="en-GB" dirty="0"/>
              <a:t>As a group, think and make notes about the following things:</a:t>
            </a:r>
          </a:p>
          <a:p>
            <a:pPr>
              <a:spcBef>
                <a:spcPts val="1200"/>
              </a:spcBef>
            </a:pPr>
            <a:r>
              <a:rPr lang="en-US" dirty="0"/>
              <a:t>What do you think reflection is?</a:t>
            </a:r>
          </a:p>
          <a:p>
            <a:pPr>
              <a:spcBef>
                <a:spcPts val="1200"/>
              </a:spcBef>
            </a:pPr>
            <a:r>
              <a:rPr lang="en-US" dirty="0"/>
              <a:t>What do you think self awareness is?</a:t>
            </a:r>
          </a:p>
          <a:p>
            <a:pPr>
              <a:spcBef>
                <a:spcPts val="1200"/>
              </a:spcBef>
            </a:pPr>
            <a:r>
              <a:rPr lang="en-US" dirty="0"/>
              <a:t>Do you think you are self aware already? Give some examples of where you are self-aware, or could have been more self aware.</a:t>
            </a:r>
          </a:p>
          <a:p>
            <a:pPr>
              <a:spcBef>
                <a:spcPts val="1200"/>
              </a:spcBef>
            </a:pPr>
            <a:r>
              <a:rPr lang="en-US" dirty="0"/>
              <a:t>Why do you think being self aware is important as an entrepreneur?</a:t>
            </a:r>
            <a:endParaRPr lang="en-GB" dirty="0"/>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5" y="578092"/>
            <a:ext cx="5354440" cy="671785"/>
          </a:xfrm>
        </p:spPr>
        <p:txBody>
          <a:bodyPr/>
          <a:lstStyle/>
          <a:p>
            <a:r>
              <a:rPr lang="de-DE" dirty="0"/>
              <a:t>WARM-UP EXERCISE</a:t>
            </a:r>
            <a:endParaRPr lang="en-GB" dirty="0"/>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3</a:t>
            </a:fld>
            <a:endParaRPr lang="fr-CA" dirty="0"/>
          </a:p>
        </p:txBody>
      </p:sp>
      <p:grpSp>
        <p:nvGrpSpPr>
          <p:cNvPr id="8" name="Google Shape;926;p9">
            <a:extLst>
              <a:ext uri="{FF2B5EF4-FFF2-40B4-BE49-F238E27FC236}">
                <a16:creationId xmlns:a16="http://schemas.microsoft.com/office/drawing/2014/main" id="{615ABD60-FE59-2E4D-66A8-459539E2237F}"/>
              </a:ext>
            </a:extLst>
          </p:cNvPr>
          <p:cNvGrpSpPr/>
          <p:nvPr/>
        </p:nvGrpSpPr>
        <p:grpSpPr>
          <a:xfrm>
            <a:off x="8334232" y="1967259"/>
            <a:ext cx="2839057" cy="3603641"/>
            <a:chOff x="14407368" y="4108798"/>
            <a:chExt cx="7568848" cy="9607208"/>
          </a:xfrm>
        </p:grpSpPr>
        <p:sp>
          <p:nvSpPr>
            <p:cNvPr id="9" name="Google Shape;927;p9">
              <a:extLst>
                <a:ext uri="{FF2B5EF4-FFF2-40B4-BE49-F238E27FC236}">
                  <a16:creationId xmlns:a16="http://schemas.microsoft.com/office/drawing/2014/main" id="{940F0620-698F-67A1-A64A-4E895B69D7C6}"/>
                </a:ext>
              </a:extLst>
            </p:cNvPr>
            <p:cNvSpPr/>
            <p:nvPr/>
          </p:nvSpPr>
          <p:spPr>
            <a:xfrm>
              <a:off x="14407368" y="4112416"/>
              <a:ext cx="7568848" cy="9582577"/>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793D9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 name="Google Shape;928;p9">
              <a:extLst>
                <a:ext uri="{FF2B5EF4-FFF2-40B4-BE49-F238E27FC236}">
                  <a16:creationId xmlns:a16="http://schemas.microsoft.com/office/drawing/2014/main" id="{1798C124-15DF-3DD8-4CDA-83B786E8FB62}"/>
                </a:ext>
              </a:extLst>
            </p:cNvPr>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 name="Google Shape;929;p9">
              <a:extLst>
                <a:ext uri="{FF2B5EF4-FFF2-40B4-BE49-F238E27FC236}">
                  <a16:creationId xmlns:a16="http://schemas.microsoft.com/office/drawing/2014/main" id="{875AEC9C-3DDA-1667-E731-C755EA1E9CDE}"/>
                </a:ext>
              </a:extLst>
            </p:cNvPr>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2" name="Google Shape;930;p9">
              <a:extLst>
                <a:ext uri="{FF2B5EF4-FFF2-40B4-BE49-F238E27FC236}">
                  <a16:creationId xmlns:a16="http://schemas.microsoft.com/office/drawing/2014/main" id="{227DA17E-DCA4-E967-334B-D4D409080742}"/>
                </a:ext>
              </a:extLst>
            </p:cNvPr>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3" name="Google Shape;931;p9">
              <a:extLst>
                <a:ext uri="{FF2B5EF4-FFF2-40B4-BE49-F238E27FC236}">
                  <a16:creationId xmlns:a16="http://schemas.microsoft.com/office/drawing/2014/main" id="{9D61E568-3E89-2E07-F50C-BF97EC13453F}"/>
                </a:ext>
              </a:extLst>
            </p:cNvPr>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 name="Google Shape;932;p9">
              <a:extLst>
                <a:ext uri="{FF2B5EF4-FFF2-40B4-BE49-F238E27FC236}">
                  <a16:creationId xmlns:a16="http://schemas.microsoft.com/office/drawing/2014/main" id="{4EEDC99E-D76A-8549-F54A-A820E031B6BF}"/>
                </a:ext>
              </a:extLst>
            </p:cNvPr>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 name="Google Shape;933;p9">
              <a:extLst>
                <a:ext uri="{FF2B5EF4-FFF2-40B4-BE49-F238E27FC236}">
                  <a16:creationId xmlns:a16="http://schemas.microsoft.com/office/drawing/2014/main" id="{824DFFA4-E6B9-BC32-7C78-FF7945C56D6D}"/>
                </a:ext>
              </a:extLst>
            </p:cNvPr>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6" name="Google Shape;934;p9">
              <a:extLst>
                <a:ext uri="{FF2B5EF4-FFF2-40B4-BE49-F238E27FC236}">
                  <a16:creationId xmlns:a16="http://schemas.microsoft.com/office/drawing/2014/main" id="{BA60E347-E1CE-40B5-59EA-76A294CBB276}"/>
                </a:ext>
              </a:extLst>
            </p:cNvPr>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7" name="Google Shape;935;p9">
              <a:extLst>
                <a:ext uri="{FF2B5EF4-FFF2-40B4-BE49-F238E27FC236}">
                  <a16:creationId xmlns:a16="http://schemas.microsoft.com/office/drawing/2014/main" id="{1200BE0E-27D1-23EE-52D5-0E93D7639064}"/>
                </a:ext>
              </a:extLst>
            </p:cNvPr>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8" name="Google Shape;936;p9">
              <a:extLst>
                <a:ext uri="{FF2B5EF4-FFF2-40B4-BE49-F238E27FC236}">
                  <a16:creationId xmlns:a16="http://schemas.microsoft.com/office/drawing/2014/main" id="{5CC3E800-F0BF-8F43-700F-8B4C20F180B8}"/>
                </a:ext>
              </a:extLst>
            </p:cNvPr>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9" name="Google Shape;937;p9">
              <a:extLst>
                <a:ext uri="{FF2B5EF4-FFF2-40B4-BE49-F238E27FC236}">
                  <a16:creationId xmlns:a16="http://schemas.microsoft.com/office/drawing/2014/main" id="{1FF4561D-81A3-40D0-99FC-9AA678ADC3A1}"/>
                </a:ext>
              </a:extLst>
            </p:cNvPr>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0" name="Google Shape;938;p9">
              <a:extLst>
                <a:ext uri="{FF2B5EF4-FFF2-40B4-BE49-F238E27FC236}">
                  <a16:creationId xmlns:a16="http://schemas.microsoft.com/office/drawing/2014/main" id="{B583D958-1526-CC4C-DF65-6EB4EE61E566}"/>
                </a:ext>
              </a:extLst>
            </p:cNvPr>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1" name="Google Shape;939;p9">
              <a:extLst>
                <a:ext uri="{FF2B5EF4-FFF2-40B4-BE49-F238E27FC236}">
                  <a16:creationId xmlns:a16="http://schemas.microsoft.com/office/drawing/2014/main" id="{37C58542-938E-12F3-73C5-26BA6A5065CD}"/>
                </a:ext>
              </a:extLst>
            </p:cNvPr>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2" name="Google Shape;940;p9">
              <a:extLst>
                <a:ext uri="{FF2B5EF4-FFF2-40B4-BE49-F238E27FC236}">
                  <a16:creationId xmlns:a16="http://schemas.microsoft.com/office/drawing/2014/main" id="{DD1A93C0-FD90-019F-BECA-64CBCCBAF1B0}"/>
                </a:ext>
              </a:extLst>
            </p:cNvPr>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3" name="Google Shape;941;p9">
              <a:extLst>
                <a:ext uri="{FF2B5EF4-FFF2-40B4-BE49-F238E27FC236}">
                  <a16:creationId xmlns:a16="http://schemas.microsoft.com/office/drawing/2014/main" id="{93F8FFED-5A30-57D9-8C52-E25D72A7EFAD}"/>
                </a:ext>
              </a:extLst>
            </p:cNvPr>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4" name="Google Shape;942;p9">
              <a:extLst>
                <a:ext uri="{FF2B5EF4-FFF2-40B4-BE49-F238E27FC236}">
                  <a16:creationId xmlns:a16="http://schemas.microsoft.com/office/drawing/2014/main" id="{B8C9AC8C-F7EF-0FC4-4190-7FCB22559D8F}"/>
                </a:ext>
              </a:extLst>
            </p:cNvPr>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5" name="Google Shape;943;p9">
              <a:extLst>
                <a:ext uri="{FF2B5EF4-FFF2-40B4-BE49-F238E27FC236}">
                  <a16:creationId xmlns:a16="http://schemas.microsoft.com/office/drawing/2014/main" id="{E87C0A6A-AEB7-EE9D-FBBD-6861287277B7}"/>
                </a:ext>
              </a:extLst>
            </p:cNvPr>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6" name="Google Shape;944;p9">
              <a:extLst>
                <a:ext uri="{FF2B5EF4-FFF2-40B4-BE49-F238E27FC236}">
                  <a16:creationId xmlns:a16="http://schemas.microsoft.com/office/drawing/2014/main" id="{052C651C-39FA-124E-C80D-0F8C96FDEFA4}"/>
                </a:ext>
              </a:extLst>
            </p:cNvPr>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7" name="Google Shape;945;p9">
              <a:extLst>
                <a:ext uri="{FF2B5EF4-FFF2-40B4-BE49-F238E27FC236}">
                  <a16:creationId xmlns:a16="http://schemas.microsoft.com/office/drawing/2014/main" id="{B476E0F0-EF56-1591-2FED-5A1F8BFCFD3E}"/>
                </a:ext>
              </a:extLst>
            </p:cNvPr>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8" name="Google Shape;946;p9">
              <a:extLst>
                <a:ext uri="{FF2B5EF4-FFF2-40B4-BE49-F238E27FC236}">
                  <a16:creationId xmlns:a16="http://schemas.microsoft.com/office/drawing/2014/main" id="{5B1A7E52-786E-E779-2D92-355395B77351}"/>
                </a:ext>
              </a:extLst>
            </p:cNvPr>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9" name="Google Shape;947;p9">
              <a:extLst>
                <a:ext uri="{FF2B5EF4-FFF2-40B4-BE49-F238E27FC236}">
                  <a16:creationId xmlns:a16="http://schemas.microsoft.com/office/drawing/2014/main" id="{6F512D4E-262E-FB10-E4C5-CE157E2C36CF}"/>
                </a:ext>
              </a:extLst>
            </p:cNvPr>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0" name="Google Shape;948;p9">
              <a:extLst>
                <a:ext uri="{FF2B5EF4-FFF2-40B4-BE49-F238E27FC236}">
                  <a16:creationId xmlns:a16="http://schemas.microsoft.com/office/drawing/2014/main" id="{DF577FC8-4029-916C-EEE6-4315DE5BF641}"/>
                </a:ext>
              </a:extLst>
            </p:cNvPr>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1" name="Google Shape;949;p9">
              <a:extLst>
                <a:ext uri="{FF2B5EF4-FFF2-40B4-BE49-F238E27FC236}">
                  <a16:creationId xmlns:a16="http://schemas.microsoft.com/office/drawing/2014/main" id="{0B2FB556-D0FC-EE19-EF4E-F140EEC0E8AD}"/>
                </a:ext>
              </a:extLst>
            </p:cNvPr>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2" name="Google Shape;950;p9">
              <a:extLst>
                <a:ext uri="{FF2B5EF4-FFF2-40B4-BE49-F238E27FC236}">
                  <a16:creationId xmlns:a16="http://schemas.microsoft.com/office/drawing/2014/main" id="{5CCD1446-C648-4415-60B5-FE3397158182}"/>
                </a:ext>
              </a:extLst>
            </p:cNvPr>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3" name="Google Shape;951;p9">
              <a:extLst>
                <a:ext uri="{FF2B5EF4-FFF2-40B4-BE49-F238E27FC236}">
                  <a16:creationId xmlns:a16="http://schemas.microsoft.com/office/drawing/2014/main" id="{66C81419-9502-5292-741D-C21F8D1E3635}"/>
                </a:ext>
              </a:extLst>
            </p:cNvPr>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4" name="Google Shape;952;p9">
              <a:extLst>
                <a:ext uri="{FF2B5EF4-FFF2-40B4-BE49-F238E27FC236}">
                  <a16:creationId xmlns:a16="http://schemas.microsoft.com/office/drawing/2014/main" id="{96EC92D4-89FC-A9BB-1B52-00A820311006}"/>
                </a:ext>
              </a:extLst>
            </p:cNvPr>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5" name="Google Shape;953;p9">
              <a:extLst>
                <a:ext uri="{FF2B5EF4-FFF2-40B4-BE49-F238E27FC236}">
                  <a16:creationId xmlns:a16="http://schemas.microsoft.com/office/drawing/2014/main" id="{D57ED4F6-91A1-42F8-54D4-6F959A3EA3EC}"/>
                </a:ext>
              </a:extLst>
            </p:cNvPr>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6" name="Google Shape;954;p9">
              <a:extLst>
                <a:ext uri="{FF2B5EF4-FFF2-40B4-BE49-F238E27FC236}">
                  <a16:creationId xmlns:a16="http://schemas.microsoft.com/office/drawing/2014/main" id="{9F554266-1838-1539-198F-3ADAC9B67D57}"/>
                </a:ext>
              </a:extLst>
            </p:cNvPr>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7" name="Google Shape;955;p9">
              <a:extLst>
                <a:ext uri="{FF2B5EF4-FFF2-40B4-BE49-F238E27FC236}">
                  <a16:creationId xmlns:a16="http://schemas.microsoft.com/office/drawing/2014/main" id="{B05F66D5-9FEE-CC16-2ABC-8A62A2AAAD20}"/>
                </a:ext>
              </a:extLst>
            </p:cNvPr>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8" name="Google Shape;956;p9">
              <a:extLst>
                <a:ext uri="{FF2B5EF4-FFF2-40B4-BE49-F238E27FC236}">
                  <a16:creationId xmlns:a16="http://schemas.microsoft.com/office/drawing/2014/main" id="{334C1654-7797-723F-3A0B-AFB9A15DEBC1}"/>
                </a:ext>
              </a:extLst>
            </p:cNvPr>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9" name="Google Shape;957;p9">
              <a:extLst>
                <a:ext uri="{FF2B5EF4-FFF2-40B4-BE49-F238E27FC236}">
                  <a16:creationId xmlns:a16="http://schemas.microsoft.com/office/drawing/2014/main" id="{B23C654F-A28E-C60C-1C71-8711CA899948}"/>
                </a:ext>
              </a:extLst>
            </p:cNvPr>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0" name="Google Shape;958;p9">
              <a:extLst>
                <a:ext uri="{FF2B5EF4-FFF2-40B4-BE49-F238E27FC236}">
                  <a16:creationId xmlns:a16="http://schemas.microsoft.com/office/drawing/2014/main" id="{46B83B92-E134-3379-C5EC-812C3C4928DD}"/>
                </a:ext>
              </a:extLst>
            </p:cNvPr>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1" name="Google Shape;959;p9">
              <a:extLst>
                <a:ext uri="{FF2B5EF4-FFF2-40B4-BE49-F238E27FC236}">
                  <a16:creationId xmlns:a16="http://schemas.microsoft.com/office/drawing/2014/main" id="{9CFC604B-2D15-9ACC-4E70-1D6B024D1DC5}"/>
                </a:ext>
              </a:extLst>
            </p:cNvPr>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2" name="Google Shape;960;p9">
              <a:extLst>
                <a:ext uri="{FF2B5EF4-FFF2-40B4-BE49-F238E27FC236}">
                  <a16:creationId xmlns:a16="http://schemas.microsoft.com/office/drawing/2014/main" id="{22BCFD8E-F0EE-3F02-ABA9-1D8C5641FF10}"/>
                </a:ext>
              </a:extLst>
            </p:cNvPr>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3" name="Google Shape;961;p9">
              <a:extLst>
                <a:ext uri="{FF2B5EF4-FFF2-40B4-BE49-F238E27FC236}">
                  <a16:creationId xmlns:a16="http://schemas.microsoft.com/office/drawing/2014/main" id="{EF67507C-7833-9C78-4AE5-95680258A5BC}"/>
                </a:ext>
              </a:extLst>
            </p:cNvPr>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4" name="Google Shape;962;p9">
              <a:extLst>
                <a:ext uri="{FF2B5EF4-FFF2-40B4-BE49-F238E27FC236}">
                  <a16:creationId xmlns:a16="http://schemas.microsoft.com/office/drawing/2014/main" id="{C26BB923-5003-74A5-1EE1-D9BD1D1E0D32}"/>
                </a:ext>
              </a:extLst>
            </p:cNvPr>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5" name="Google Shape;963;p9">
              <a:extLst>
                <a:ext uri="{FF2B5EF4-FFF2-40B4-BE49-F238E27FC236}">
                  <a16:creationId xmlns:a16="http://schemas.microsoft.com/office/drawing/2014/main" id="{8C67A45A-8C32-BF2F-35DE-5B5F418DAEF3}"/>
                </a:ext>
              </a:extLst>
            </p:cNvPr>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6" name="Google Shape;964;p9">
              <a:extLst>
                <a:ext uri="{FF2B5EF4-FFF2-40B4-BE49-F238E27FC236}">
                  <a16:creationId xmlns:a16="http://schemas.microsoft.com/office/drawing/2014/main" id="{8E834278-54A9-4AF0-C9DE-089D0AC9089E}"/>
                </a:ext>
              </a:extLst>
            </p:cNvPr>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7" name="Google Shape;965;p9">
              <a:extLst>
                <a:ext uri="{FF2B5EF4-FFF2-40B4-BE49-F238E27FC236}">
                  <a16:creationId xmlns:a16="http://schemas.microsoft.com/office/drawing/2014/main" id="{A5238195-C2F2-FDF6-5B48-9A6424B38820}"/>
                </a:ext>
              </a:extLst>
            </p:cNvPr>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8" name="Google Shape;966;p9">
              <a:extLst>
                <a:ext uri="{FF2B5EF4-FFF2-40B4-BE49-F238E27FC236}">
                  <a16:creationId xmlns:a16="http://schemas.microsoft.com/office/drawing/2014/main" id="{E98C9621-0263-2FA1-40E0-297AF58E84CA}"/>
                </a:ext>
              </a:extLst>
            </p:cNvPr>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9" name="Google Shape;967;p9">
              <a:extLst>
                <a:ext uri="{FF2B5EF4-FFF2-40B4-BE49-F238E27FC236}">
                  <a16:creationId xmlns:a16="http://schemas.microsoft.com/office/drawing/2014/main" id="{6352CD9E-AB13-5A1B-D1F0-186529DC1EDC}"/>
                </a:ext>
              </a:extLst>
            </p:cNvPr>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0" name="Google Shape;968;p9">
              <a:extLst>
                <a:ext uri="{FF2B5EF4-FFF2-40B4-BE49-F238E27FC236}">
                  <a16:creationId xmlns:a16="http://schemas.microsoft.com/office/drawing/2014/main" id="{22A252C6-1D12-D237-C900-B89ADCB69785}"/>
                </a:ext>
              </a:extLst>
            </p:cNvPr>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1" name="Google Shape;969;p9">
              <a:extLst>
                <a:ext uri="{FF2B5EF4-FFF2-40B4-BE49-F238E27FC236}">
                  <a16:creationId xmlns:a16="http://schemas.microsoft.com/office/drawing/2014/main" id="{CD334AD7-3893-EA61-1FAA-7A2E3E278568}"/>
                </a:ext>
              </a:extLst>
            </p:cNvPr>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2" name="Google Shape;970;p9">
              <a:extLst>
                <a:ext uri="{FF2B5EF4-FFF2-40B4-BE49-F238E27FC236}">
                  <a16:creationId xmlns:a16="http://schemas.microsoft.com/office/drawing/2014/main" id="{57204DE4-2B81-98CF-6172-5255D0594815}"/>
                </a:ext>
              </a:extLst>
            </p:cNvPr>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3" name="Google Shape;971;p9">
              <a:extLst>
                <a:ext uri="{FF2B5EF4-FFF2-40B4-BE49-F238E27FC236}">
                  <a16:creationId xmlns:a16="http://schemas.microsoft.com/office/drawing/2014/main" id="{88EAB9BC-D224-1C21-8504-26681D9A533C}"/>
                </a:ext>
              </a:extLst>
            </p:cNvPr>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4" name="Google Shape;972;p9">
              <a:extLst>
                <a:ext uri="{FF2B5EF4-FFF2-40B4-BE49-F238E27FC236}">
                  <a16:creationId xmlns:a16="http://schemas.microsoft.com/office/drawing/2014/main" id="{FF36CADE-E8DC-591B-8BAC-84081F3679EF}"/>
                </a:ext>
              </a:extLst>
            </p:cNvPr>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5" name="Google Shape;973;p9">
              <a:extLst>
                <a:ext uri="{FF2B5EF4-FFF2-40B4-BE49-F238E27FC236}">
                  <a16:creationId xmlns:a16="http://schemas.microsoft.com/office/drawing/2014/main" id="{7AEE670B-42C1-DE35-E223-31BA9F6C2358}"/>
                </a:ext>
              </a:extLst>
            </p:cNvPr>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6" name="Google Shape;974;p9">
              <a:extLst>
                <a:ext uri="{FF2B5EF4-FFF2-40B4-BE49-F238E27FC236}">
                  <a16:creationId xmlns:a16="http://schemas.microsoft.com/office/drawing/2014/main" id="{C1305081-A7C8-D606-7FD9-03E3BDB46FC5}"/>
                </a:ext>
              </a:extLst>
            </p:cNvPr>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7" name="Google Shape;975;p9">
              <a:extLst>
                <a:ext uri="{FF2B5EF4-FFF2-40B4-BE49-F238E27FC236}">
                  <a16:creationId xmlns:a16="http://schemas.microsoft.com/office/drawing/2014/main" id="{2A42C9D2-B1F3-076D-1127-B2A2DAD0EB9A}"/>
                </a:ext>
              </a:extLst>
            </p:cNvPr>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8" name="Google Shape;976;p9">
              <a:extLst>
                <a:ext uri="{FF2B5EF4-FFF2-40B4-BE49-F238E27FC236}">
                  <a16:creationId xmlns:a16="http://schemas.microsoft.com/office/drawing/2014/main" id="{74B67C5F-A315-E3F2-45DC-F0209BA09F32}"/>
                </a:ext>
              </a:extLst>
            </p:cNvPr>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9" name="Google Shape;977;p9">
              <a:extLst>
                <a:ext uri="{FF2B5EF4-FFF2-40B4-BE49-F238E27FC236}">
                  <a16:creationId xmlns:a16="http://schemas.microsoft.com/office/drawing/2014/main" id="{D8F1196F-3D8C-D959-2021-3BDA16EB82FD}"/>
                </a:ext>
              </a:extLst>
            </p:cNvPr>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0" name="Google Shape;978;p9">
              <a:extLst>
                <a:ext uri="{FF2B5EF4-FFF2-40B4-BE49-F238E27FC236}">
                  <a16:creationId xmlns:a16="http://schemas.microsoft.com/office/drawing/2014/main" id="{690C019C-4F29-33D4-D268-178819C7D14A}"/>
                </a:ext>
              </a:extLst>
            </p:cNvPr>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1" name="Google Shape;979;p9">
              <a:extLst>
                <a:ext uri="{FF2B5EF4-FFF2-40B4-BE49-F238E27FC236}">
                  <a16:creationId xmlns:a16="http://schemas.microsoft.com/office/drawing/2014/main" id="{F27CF405-B6D8-A087-60A0-0FF6E212EC1C}"/>
                </a:ext>
              </a:extLst>
            </p:cNvPr>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2" name="Google Shape;980;p9">
              <a:extLst>
                <a:ext uri="{FF2B5EF4-FFF2-40B4-BE49-F238E27FC236}">
                  <a16:creationId xmlns:a16="http://schemas.microsoft.com/office/drawing/2014/main" id="{BF5BFA51-3058-064C-D005-721AE2DCB081}"/>
                </a:ext>
              </a:extLst>
            </p:cNvPr>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3" name="Google Shape;981;p9">
              <a:extLst>
                <a:ext uri="{FF2B5EF4-FFF2-40B4-BE49-F238E27FC236}">
                  <a16:creationId xmlns:a16="http://schemas.microsoft.com/office/drawing/2014/main" id="{7D669EDC-2291-74F2-FB2D-C5D5543AECCA}"/>
                </a:ext>
              </a:extLst>
            </p:cNvPr>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4" name="Google Shape;982;p9">
              <a:extLst>
                <a:ext uri="{FF2B5EF4-FFF2-40B4-BE49-F238E27FC236}">
                  <a16:creationId xmlns:a16="http://schemas.microsoft.com/office/drawing/2014/main" id="{861E6392-0BAA-F54A-2824-8E1C3B84129A}"/>
                </a:ext>
              </a:extLst>
            </p:cNvPr>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5" name="Google Shape;983;p9">
              <a:extLst>
                <a:ext uri="{FF2B5EF4-FFF2-40B4-BE49-F238E27FC236}">
                  <a16:creationId xmlns:a16="http://schemas.microsoft.com/office/drawing/2014/main" id="{34B5DFE4-96A7-8FCB-4AA3-8E2AF5018DA2}"/>
                </a:ext>
              </a:extLst>
            </p:cNvPr>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6" name="Google Shape;984;p9">
              <a:extLst>
                <a:ext uri="{FF2B5EF4-FFF2-40B4-BE49-F238E27FC236}">
                  <a16:creationId xmlns:a16="http://schemas.microsoft.com/office/drawing/2014/main" id="{0E9BB840-CE74-6999-2AA7-8B2D5F6106D5}"/>
                </a:ext>
              </a:extLst>
            </p:cNvPr>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7" name="Google Shape;985;p9">
              <a:extLst>
                <a:ext uri="{FF2B5EF4-FFF2-40B4-BE49-F238E27FC236}">
                  <a16:creationId xmlns:a16="http://schemas.microsoft.com/office/drawing/2014/main" id="{1A395476-31FB-1A73-B4F6-7FE806C77AC7}"/>
                </a:ext>
              </a:extLst>
            </p:cNvPr>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8" name="Google Shape;986;p9">
              <a:extLst>
                <a:ext uri="{FF2B5EF4-FFF2-40B4-BE49-F238E27FC236}">
                  <a16:creationId xmlns:a16="http://schemas.microsoft.com/office/drawing/2014/main" id="{0292D6A6-82C6-435E-FC23-C207717F27D5}"/>
                </a:ext>
              </a:extLst>
            </p:cNvPr>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9" name="Google Shape;987;p9">
              <a:extLst>
                <a:ext uri="{FF2B5EF4-FFF2-40B4-BE49-F238E27FC236}">
                  <a16:creationId xmlns:a16="http://schemas.microsoft.com/office/drawing/2014/main" id="{12E4F337-CE19-8195-9735-3B2690B0FD90}"/>
                </a:ext>
              </a:extLst>
            </p:cNvPr>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0" name="Google Shape;988;p9">
              <a:extLst>
                <a:ext uri="{FF2B5EF4-FFF2-40B4-BE49-F238E27FC236}">
                  <a16:creationId xmlns:a16="http://schemas.microsoft.com/office/drawing/2014/main" id="{E17EBC0A-9C02-0A70-A7B6-539171E85608}"/>
                </a:ext>
              </a:extLst>
            </p:cNvPr>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1" name="Google Shape;989;p9">
              <a:extLst>
                <a:ext uri="{FF2B5EF4-FFF2-40B4-BE49-F238E27FC236}">
                  <a16:creationId xmlns:a16="http://schemas.microsoft.com/office/drawing/2014/main" id="{EAD39DFA-1B5E-64AA-C3E8-166FAFEF8E06}"/>
                </a:ext>
              </a:extLst>
            </p:cNvPr>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2" name="Google Shape;990;p9">
              <a:extLst>
                <a:ext uri="{FF2B5EF4-FFF2-40B4-BE49-F238E27FC236}">
                  <a16:creationId xmlns:a16="http://schemas.microsoft.com/office/drawing/2014/main" id="{B0AF38C2-084D-80AE-2313-7408A72FC25A}"/>
                </a:ext>
              </a:extLst>
            </p:cNvPr>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3" name="Google Shape;991;p9">
              <a:extLst>
                <a:ext uri="{FF2B5EF4-FFF2-40B4-BE49-F238E27FC236}">
                  <a16:creationId xmlns:a16="http://schemas.microsoft.com/office/drawing/2014/main" id="{B3882B34-30F1-600E-E278-8BED202BF5F0}"/>
                </a:ext>
              </a:extLst>
            </p:cNvPr>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4" name="Google Shape;992;p9">
              <a:extLst>
                <a:ext uri="{FF2B5EF4-FFF2-40B4-BE49-F238E27FC236}">
                  <a16:creationId xmlns:a16="http://schemas.microsoft.com/office/drawing/2014/main" id="{4F2569CD-7BE9-698F-AF0D-978AAB599BDB}"/>
                </a:ext>
              </a:extLst>
            </p:cNvPr>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5" name="Google Shape;993;p9">
              <a:extLst>
                <a:ext uri="{FF2B5EF4-FFF2-40B4-BE49-F238E27FC236}">
                  <a16:creationId xmlns:a16="http://schemas.microsoft.com/office/drawing/2014/main" id="{084640F3-6C0A-E2EE-05E8-B545B93698C8}"/>
                </a:ext>
              </a:extLst>
            </p:cNvPr>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6" name="Google Shape;994;p9">
              <a:extLst>
                <a:ext uri="{FF2B5EF4-FFF2-40B4-BE49-F238E27FC236}">
                  <a16:creationId xmlns:a16="http://schemas.microsoft.com/office/drawing/2014/main" id="{DA8796FA-8945-15FB-EC42-C742C46FA7A8}"/>
                </a:ext>
              </a:extLst>
            </p:cNvPr>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7" name="Google Shape;995;p9">
              <a:extLst>
                <a:ext uri="{FF2B5EF4-FFF2-40B4-BE49-F238E27FC236}">
                  <a16:creationId xmlns:a16="http://schemas.microsoft.com/office/drawing/2014/main" id="{28E414A8-2747-C632-4387-7F00C36D9DA5}"/>
                </a:ext>
              </a:extLst>
            </p:cNvPr>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8" name="Google Shape;996;p9">
              <a:extLst>
                <a:ext uri="{FF2B5EF4-FFF2-40B4-BE49-F238E27FC236}">
                  <a16:creationId xmlns:a16="http://schemas.microsoft.com/office/drawing/2014/main" id="{B9CE2EBC-2969-F7BA-E9C5-D78439DCE554}"/>
                </a:ext>
              </a:extLst>
            </p:cNvPr>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9" name="Google Shape;997;p9">
              <a:extLst>
                <a:ext uri="{FF2B5EF4-FFF2-40B4-BE49-F238E27FC236}">
                  <a16:creationId xmlns:a16="http://schemas.microsoft.com/office/drawing/2014/main" id="{3725680E-6C47-ED5B-D50D-179ED1EA2D3C}"/>
                </a:ext>
              </a:extLst>
            </p:cNvPr>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EA5DC"/>
            </a:solidFill>
            <a:ln>
              <a:noFill/>
            </a:ln>
          </p:spPr>
          <p:txBody>
            <a:bodyPr spcFirstLastPara="1" wrap="square" lIns="0" tIns="0" rIns="0" bIns="0" anchor="t" anchorCtr="0">
              <a:noAutofit/>
            </a:bodyPr>
            <a:lstStyle/>
            <a:p>
              <a:endParaRPr sz="1899">
                <a:solidFill>
                  <a:schemeClr val="dk1"/>
                </a:solidFill>
                <a:latin typeface="Lato Light"/>
                <a:ea typeface="Lato Light"/>
                <a:cs typeface="Lato Light"/>
                <a:sym typeface="Lato Light"/>
              </a:endParaRPr>
            </a:p>
          </p:txBody>
        </p:sp>
        <p:sp>
          <p:nvSpPr>
            <p:cNvPr id="80" name="Google Shape;998;p9">
              <a:extLst>
                <a:ext uri="{FF2B5EF4-FFF2-40B4-BE49-F238E27FC236}">
                  <a16:creationId xmlns:a16="http://schemas.microsoft.com/office/drawing/2014/main" id="{39886F5C-6348-D719-5D95-2C66F71F4B3D}"/>
                </a:ext>
              </a:extLst>
            </p:cNvPr>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1" name="Google Shape;999;p9">
              <a:extLst>
                <a:ext uri="{FF2B5EF4-FFF2-40B4-BE49-F238E27FC236}">
                  <a16:creationId xmlns:a16="http://schemas.microsoft.com/office/drawing/2014/main" id="{D21C14DD-162A-5B00-02F3-C882A79264B6}"/>
                </a:ext>
              </a:extLst>
            </p:cNvPr>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2" name="Google Shape;1000;p9">
              <a:extLst>
                <a:ext uri="{FF2B5EF4-FFF2-40B4-BE49-F238E27FC236}">
                  <a16:creationId xmlns:a16="http://schemas.microsoft.com/office/drawing/2014/main" id="{32397DA8-65D2-3E8D-F0A3-A1D782E7A4A5}"/>
                </a:ext>
              </a:extLst>
            </p:cNvPr>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3" name="Google Shape;1001;p9">
              <a:extLst>
                <a:ext uri="{FF2B5EF4-FFF2-40B4-BE49-F238E27FC236}">
                  <a16:creationId xmlns:a16="http://schemas.microsoft.com/office/drawing/2014/main" id="{9250FD2A-F7D7-B985-6EEE-86B67E6C5F4E}"/>
                </a:ext>
              </a:extLst>
            </p:cNvPr>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4" name="Google Shape;1002;p9">
              <a:extLst>
                <a:ext uri="{FF2B5EF4-FFF2-40B4-BE49-F238E27FC236}">
                  <a16:creationId xmlns:a16="http://schemas.microsoft.com/office/drawing/2014/main" id="{35C92F27-A806-FA18-407C-F48D51D7DB84}"/>
                </a:ext>
              </a:extLst>
            </p:cNvPr>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5" name="Google Shape;1003;p9">
              <a:extLst>
                <a:ext uri="{FF2B5EF4-FFF2-40B4-BE49-F238E27FC236}">
                  <a16:creationId xmlns:a16="http://schemas.microsoft.com/office/drawing/2014/main" id="{DF74A9A0-6BBE-A402-87E0-F27FDFC6D32E}"/>
                </a:ext>
              </a:extLst>
            </p:cNvPr>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6" name="Google Shape;1004;p9">
              <a:extLst>
                <a:ext uri="{FF2B5EF4-FFF2-40B4-BE49-F238E27FC236}">
                  <a16:creationId xmlns:a16="http://schemas.microsoft.com/office/drawing/2014/main" id="{9D34F37B-AB6B-5BB7-61E3-B1EFCC191FDB}"/>
                </a:ext>
              </a:extLst>
            </p:cNvPr>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7" name="Google Shape;1005;p9">
              <a:extLst>
                <a:ext uri="{FF2B5EF4-FFF2-40B4-BE49-F238E27FC236}">
                  <a16:creationId xmlns:a16="http://schemas.microsoft.com/office/drawing/2014/main" id="{7ADB0F14-4707-A345-EEB2-F0DABC1BB332}"/>
                </a:ext>
              </a:extLst>
            </p:cNvPr>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8" name="Google Shape;1006;p9">
              <a:extLst>
                <a:ext uri="{FF2B5EF4-FFF2-40B4-BE49-F238E27FC236}">
                  <a16:creationId xmlns:a16="http://schemas.microsoft.com/office/drawing/2014/main" id="{0BC1D86A-3B3D-C3E5-2C77-B467B1BD8049}"/>
                </a:ext>
              </a:extLst>
            </p:cNvPr>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9" name="Google Shape;1007;p9">
              <a:extLst>
                <a:ext uri="{FF2B5EF4-FFF2-40B4-BE49-F238E27FC236}">
                  <a16:creationId xmlns:a16="http://schemas.microsoft.com/office/drawing/2014/main" id="{CC5CD18A-9BBA-2355-4045-FDD3EE489A41}"/>
                </a:ext>
              </a:extLst>
            </p:cNvPr>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0" name="Google Shape;1008;p9">
              <a:extLst>
                <a:ext uri="{FF2B5EF4-FFF2-40B4-BE49-F238E27FC236}">
                  <a16:creationId xmlns:a16="http://schemas.microsoft.com/office/drawing/2014/main" id="{E5721093-AF97-86C2-A4FB-4F462F59485A}"/>
                </a:ext>
              </a:extLst>
            </p:cNvPr>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1" name="Google Shape;1009;p9">
              <a:extLst>
                <a:ext uri="{FF2B5EF4-FFF2-40B4-BE49-F238E27FC236}">
                  <a16:creationId xmlns:a16="http://schemas.microsoft.com/office/drawing/2014/main" id="{CF127BE3-1910-EE84-D7DD-69DA67F51461}"/>
                </a:ext>
              </a:extLst>
            </p:cNvPr>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2" name="Google Shape;1010;p9">
              <a:extLst>
                <a:ext uri="{FF2B5EF4-FFF2-40B4-BE49-F238E27FC236}">
                  <a16:creationId xmlns:a16="http://schemas.microsoft.com/office/drawing/2014/main" id="{48F283C1-DC38-3878-FF22-7DB72CA2383A}"/>
                </a:ext>
              </a:extLst>
            </p:cNvPr>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3" name="Google Shape;1011;p9">
              <a:extLst>
                <a:ext uri="{FF2B5EF4-FFF2-40B4-BE49-F238E27FC236}">
                  <a16:creationId xmlns:a16="http://schemas.microsoft.com/office/drawing/2014/main" id="{90FD6CB8-D6A1-AA1E-ED45-C7B67F795482}"/>
                </a:ext>
              </a:extLst>
            </p:cNvPr>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4" name="Google Shape;1012;p9">
              <a:extLst>
                <a:ext uri="{FF2B5EF4-FFF2-40B4-BE49-F238E27FC236}">
                  <a16:creationId xmlns:a16="http://schemas.microsoft.com/office/drawing/2014/main" id="{05F9519B-9EE4-8D72-4405-D9905B369CB0}"/>
                </a:ext>
              </a:extLst>
            </p:cNvPr>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5" name="Google Shape;1013;p9">
              <a:extLst>
                <a:ext uri="{FF2B5EF4-FFF2-40B4-BE49-F238E27FC236}">
                  <a16:creationId xmlns:a16="http://schemas.microsoft.com/office/drawing/2014/main" id="{3FBE1D26-ABE6-17C3-7EAB-0C3F24E15C33}"/>
                </a:ext>
              </a:extLst>
            </p:cNvPr>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6" name="Google Shape;1014;p9">
              <a:extLst>
                <a:ext uri="{FF2B5EF4-FFF2-40B4-BE49-F238E27FC236}">
                  <a16:creationId xmlns:a16="http://schemas.microsoft.com/office/drawing/2014/main" id="{C485D30A-A599-5DA8-E5CD-6DD766851674}"/>
                </a:ext>
              </a:extLst>
            </p:cNvPr>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7" name="Google Shape;1015;p9">
              <a:extLst>
                <a:ext uri="{FF2B5EF4-FFF2-40B4-BE49-F238E27FC236}">
                  <a16:creationId xmlns:a16="http://schemas.microsoft.com/office/drawing/2014/main" id="{334E10CC-0130-7A3B-75F2-C63AAD0EDCD4}"/>
                </a:ext>
              </a:extLst>
            </p:cNvPr>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8" name="Google Shape;1016;p9">
              <a:extLst>
                <a:ext uri="{FF2B5EF4-FFF2-40B4-BE49-F238E27FC236}">
                  <a16:creationId xmlns:a16="http://schemas.microsoft.com/office/drawing/2014/main" id="{B035A5C2-1BC8-C9AC-F57A-EBC2775917FB}"/>
                </a:ext>
              </a:extLst>
            </p:cNvPr>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9" name="Google Shape;1017;p9">
              <a:extLst>
                <a:ext uri="{FF2B5EF4-FFF2-40B4-BE49-F238E27FC236}">
                  <a16:creationId xmlns:a16="http://schemas.microsoft.com/office/drawing/2014/main" id="{5A8A3651-4BA0-0706-F579-61A417EC7826}"/>
                </a:ext>
              </a:extLst>
            </p:cNvPr>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0" name="Google Shape;1018;p9">
              <a:extLst>
                <a:ext uri="{FF2B5EF4-FFF2-40B4-BE49-F238E27FC236}">
                  <a16:creationId xmlns:a16="http://schemas.microsoft.com/office/drawing/2014/main" id="{B90508E7-8903-F216-38ED-A9E5B159CB1F}"/>
                </a:ext>
              </a:extLst>
            </p:cNvPr>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1" name="Google Shape;1019;p9">
              <a:extLst>
                <a:ext uri="{FF2B5EF4-FFF2-40B4-BE49-F238E27FC236}">
                  <a16:creationId xmlns:a16="http://schemas.microsoft.com/office/drawing/2014/main" id="{03705006-8E6F-6F81-3A6C-7B5405F06E68}"/>
                </a:ext>
              </a:extLst>
            </p:cNvPr>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2" name="Google Shape;1020;p9">
              <a:extLst>
                <a:ext uri="{FF2B5EF4-FFF2-40B4-BE49-F238E27FC236}">
                  <a16:creationId xmlns:a16="http://schemas.microsoft.com/office/drawing/2014/main" id="{4ECBE4A1-ABF4-B1A7-CD1D-784A294458F5}"/>
                </a:ext>
              </a:extLst>
            </p:cNvPr>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3" name="Google Shape;1021;p9">
              <a:extLst>
                <a:ext uri="{FF2B5EF4-FFF2-40B4-BE49-F238E27FC236}">
                  <a16:creationId xmlns:a16="http://schemas.microsoft.com/office/drawing/2014/main" id="{1900752C-4070-FD28-FBFB-87A9D2EDE8FE}"/>
                </a:ext>
              </a:extLst>
            </p:cNvPr>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4" name="Google Shape;1022;p9">
              <a:extLst>
                <a:ext uri="{FF2B5EF4-FFF2-40B4-BE49-F238E27FC236}">
                  <a16:creationId xmlns:a16="http://schemas.microsoft.com/office/drawing/2014/main" id="{C59B12D6-98E2-4F16-B0BC-63DAE6AEFFCF}"/>
                </a:ext>
              </a:extLst>
            </p:cNvPr>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5" name="Google Shape;1023;p9">
              <a:extLst>
                <a:ext uri="{FF2B5EF4-FFF2-40B4-BE49-F238E27FC236}">
                  <a16:creationId xmlns:a16="http://schemas.microsoft.com/office/drawing/2014/main" id="{710BD728-51D8-14B7-1C68-BC8ED7066A27}"/>
                </a:ext>
              </a:extLst>
            </p:cNvPr>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6" name="Google Shape;1024;p9">
              <a:extLst>
                <a:ext uri="{FF2B5EF4-FFF2-40B4-BE49-F238E27FC236}">
                  <a16:creationId xmlns:a16="http://schemas.microsoft.com/office/drawing/2014/main" id="{44176A40-E921-7587-354F-31649FC6C147}"/>
                </a:ext>
              </a:extLst>
            </p:cNvPr>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7" name="Google Shape;1025;p9">
              <a:extLst>
                <a:ext uri="{FF2B5EF4-FFF2-40B4-BE49-F238E27FC236}">
                  <a16:creationId xmlns:a16="http://schemas.microsoft.com/office/drawing/2014/main" id="{D1F5DC29-2B3B-2612-151D-C0A257D43B61}"/>
                </a:ext>
              </a:extLst>
            </p:cNvPr>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8" name="Google Shape;1026;p9">
              <a:extLst>
                <a:ext uri="{FF2B5EF4-FFF2-40B4-BE49-F238E27FC236}">
                  <a16:creationId xmlns:a16="http://schemas.microsoft.com/office/drawing/2014/main" id="{AC01B38D-7971-0D8A-6886-C977C51D475C}"/>
                </a:ext>
              </a:extLst>
            </p:cNvPr>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9" name="Google Shape;1027;p9">
              <a:extLst>
                <a:ext uri="{FF2B5EF4-FFF2-40B4-BE49-F238E27FC236}">
                  <a16:creationId xmlns:a16="http://schemas.microsoft.com/office/drawing/2014/main" id="{879B1840-11C0-0EC2-0EC5-B74AB5F85462}"/>
                </a:ext>
              </a:extLst>
            </p:cNvPr>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0" name="Google Shape;1028;p9">
              <a:extLst>
                <a:ext uri="{FF2B5EF4-FFF2-40B4-BE49-F238E27FC236}">
                  <a16:creationId xmlns:a16="http://schemas.microsoft.com/office/drawing/2014/main" id="{3981C07E-34F1-71CF-5E57-516B9B3901F0}"/>
                </a:ext>
              </a:extLst>
            </p:cNvPr>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1" name="Google Shape;1029;p9">
              <a:extLst>
                <a:ext uri="{FF2B5EF4-FFF2-40B4-BE49-F238E27FC236}">
                  <a16:creationId xmlns:a16="http://schemas.microsoft.com/office/drawing/2014/main" id="{A40534A3-59CC-70B9-E849-F8BDE01D6EB1}"/>
                </a:ext>
              </a:extLst>
            </p:cNvPr>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extLst>
      <p:ext uri="{BB962C8B-B14F-4D97-AF65-F5344CB8AC3E}">
        <p14:creationId xmlns:p14="http://schemas.microsoft.com/office/powerpoint/2010/main" val="3498140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828367"/>
            <a:ext cx="5848117" cy="4466887"/>
          </a:xfrm>
        </p:spPr>
        <p:txBody>
          <a:bodyPr/>
          <a:lstStyle/>
          <a:p>
            <a:pPr>
              <a:spcBef>
                <a:spcPts val="1200"/>
              </a:spcBef>
            </a:pPr>
            <a:r>
              <a:rPr lang="en-GB" dirty="0"/>
              <a:t>These were the questions from the warm up exercise:</a:t>
            </a:r>
          </a:p>
          <a:p>
            <a:pPr>
              <a:spcBef>
                <a:spcPts val="1200"/>
              </a:spcBef>
            </a:pPr>
            <a:r>
              <a:rPr lang="en-GB" dirty="0"/>
              <a:t>As a group, think and make notes about the following things:</a:t>
            </a:r>
          </a:p>
          <a:p>
            <a:pPr>
              <a:spcBef>
                <a:spcPts val="1200"/>
              </a:spcBef>
            </a:pPr>
            <a:r>
              <a:rPr lang="en-US" dirty="0"/>
              <a:t>What do you think reflection is?</a:t>
            </a:r>
          </a:p>
          <a:p>
            <a:pPr>
              <a:spcBef>
                <a:spcPts val="1200"/>
              </a:spcBef>
            </a:pPr>
            <a:r>
              <a:rPr lang="en-US" dirty="0"/>
              <a:t>What do you think self awareness is?</a:t>
            </a:r>
          </a:p>
          <a:p>
            <a:pPr>
              <a:spcBef>
                <a:spcPts val="1200"/>
              </a:spcBef>
            </a:pPr>
            <a:r>
              <a:rPr lang="en-US" dirty="0"/>
              <a:t>Do you think you are self aware already? Give some examples of where you are self aware, or could have been more self awareness.</a:t>
            </a:r>
          </a:p>
          <a:p>
            <a:pPr>
              <a:spcBef>
                <a:spcPts val="1200"/>
              </a:spcBef>
            </a:pPr>
            <a:r>
              <a:rPr lang="en-US" dirty="0"/>
              <a:t>Do you think being self aware is important as an entrepreneur?</a:t>
            </a:r>
            <a:endParaRPr lang="en-GB" dirty="0"/>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4" y="578092"/>
            <a:ext cx="7736305" cy="671785"/>
          </a:xfrm>
        </p:spPr>
        <p:txBody>
          <a:bodyPr/>
          <a:lstStyle/>
          <a:p>
            <a:r>
              <a:rPr lang="de-DE" dirty="0"/>
              <a:t>WARM-UP EXERCISE (REFLECTION)</a:t>
            </a:r>
            <a:endParaRPr lang="en-GB" dirty="0"/>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30</a:t>
            </a:fld>
            <a:endParaRPr lang="fr-CA" dirty="0"/>
          </a:p>
        </p:txBody>
      </p:sp>
      <p:grpSp>
        <p:nvGrpSpPr>
          <p:cNvPr id="8" name="Google Shape;926;p9">
            <a:extLst>
              <a:ext uri="{FF2B5EF4-FFF2-40B4-BE49-F238E27FC236}">
                <a16:creationId xmlns:a16="http://schemas.microsoft.com/office/drawing/2014/main" id="{615ABD60-FE59-2E4D-66A8-459539E2237F}"/>
              </a:ext>
            </a:extLst>
          </p:cNvPr>
          <p:cNvGrpSpPr/>
          <p:nvPr/>
        </p:nvGrpSpPr>
        <p:grpSpPr>
          <a:xfrm>
            <a:off x="8334232" y="1967259"/>
            <a:ext cx="2839057" cy="3603641"/>
            <a:chOff x="14407368" y="4108798"/>
            <a:chExt cx="7568848" cy="9607208"/>
          </a:xfrm>
        </p:grpSpPr>
        <p:sp>
          <p:nvSpPr>
            <p:cNvPr id="9" name="Google Shape;927;p9">
              <a:extLst>
                <a:ext uri="{FF2B5EF4-FFF2-40B4-BE49-F238E27FC236}">
                  <a16:creationId xmlns:a16="http://schemas.microsoft.com/office/drawing/2014/main" id="{940F0620-698F-67A1-A64A-4E895B69D7C6}"/>
                </a:ext>
              </a:extLst>
            </p:cNvPr>
            <p:cNvSpPr/>
            <p:nvPr/>
          </p:nvSpPr>
          <p:spPr>
            <a:xfrm>
              <a:off x="14407368" y="4112416"/>
              <a:ext cx="7568848" cy="9582577"/>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793D9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 name="Google Shape;928;p9">
              <a:extLst>
                <a:ext uri="{FF2B5EF4-FFF2-40B4-BE49-F238E27FC236}">
                  <a16:creationId xmlns:a16="http://schemas.microsoft.com/office/drawing/2014/main" id="{1798C124-15DF-3DD8-4CDA-83B786E8FB62}"/>
                </a:ext>
              </a:extLst>
            </p:cNvPr>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 name="Google Shape;929;p9">
              <a:extLst>
                <a:ext uri="{FF2B5EF4-FFF2-40B4-BE49-F238E27FC236}">
                  <a16:creationId xmlns:a16="http://schemas.microsoft.com/office/drawing/2014/main" id="{875AEC9C-3DDA-1667-E731-C755EA1E9CDE}"/>
                </a:ext>
              </a:extLst>
            </p:cNvPr>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2" name="Google Shape;930;p9">
              <a:extLst>
                <a:ext uri="{FF2B5EF4-FFF2-40B4-BE49-F238E27FC236}">
                  <a16:creationId xmlns:a16="http://schemas.microsoft.com/office/drawing/2014/main" id="{227DA17E-DCA4-E967-334B-D4D409080742}"/>
                </a:ext>
              </a:extLst>
            </p:cNvPr>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3" name="Google Shape;931;p9">
              <a:extLst>
                <a:ext uri="{FF2B5EF4-FFF2-40B4-BE49-F238E27FC236}">
                  <a16:creationId xmlns:a16="http://schemas.microsoft.com/office/drawing/2014/main" id="{9D61E568-3E89-2E07-F50C-BF97EC13453F}"/>
                </a:ext>
              </a:extLst>
            </p:cNvPr>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 name="Google Shape;932;p9">
              <a:extLst>
                <a:ext uri="{FF2B5EF4-FFF2-40B4-BE49-F238E27FC236}">
                  <a16:creationId xmlns:a16="http://schemas.microsoft.com/office/drawing/2014/main" id="{4EEDC99E-D76A-8549-F54A-A820E031B6BF}"/>
                </a:ext>
              </a:extLst>
            </p:cNvPr>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 name="Google Shape;933;p9">
              <a:extLst>
                <a:ext uri="{FF2B5EF4-FFF2-40B4-BE49-F238E27FC236}">
                  <a16:creationId xmlns:a16="http://schemas.microsoft.com/office/drawing/2014/main" id="{824DFFA4-E6B9-BC32-7C78-FF7945C56D6D}"/>
                </a:ext>
              </a:extLst>
            </p:cNvPr>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6" name="Google Shape;934;p9">
              <a:extLst>
                <a:ext uri="{FF2B5EF4-FFF2-40B4-BE49-F238E27FC236}">
                  <a16:creationId xmlns:a16="http://schemas.microsoft.com/office/drawing/2014/main" id="{BA60E347-E1CE-40B5-59EA-76A294CBB276}"/>
                </a:ext>
              </a:extLst>
            </p:cNvPr>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7" name="Google Shape;935;p9">
              <a:extLst>
                <a:ext uri="{FF2B5EF4-FFF2-40B4-BE49-F238E27FC236}">
                  <a16:creationId xmlns:a16="http://schemas.microsoft.com/office/drawing/2014/main" id="{1200BE0E-27D1-23EE-52D5-0E93D7639064}"/>
                </a:ext>
              </a:extLst>
            </p:cNvPr>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8" name="Google Shape;936;p9">
              <a:extLst>
                <a:ext uri="{FF2B5EF4-FFF2-40B4-BE49-F238E27FC236}">
                  <a16:creationId xmlns:a16="http://schemas.microsoft.com/office/drawing/2014/main" id="{5CC3E800-F0BF-8F43-700F-8B4C20F180B8}"/>
                </a:ext>
              </a:extLst>
            </p:cNvPr>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9" name="Google Shape;937;p9">
              <a:extLst>
                <a:ext uri="{FF2B5EF4-FFF2-40B4-BE49-F238E27FC236}">
                  <a16:creationId xmlns:a16="http://schemas.microsoft.com/office/drawing/2014/main" id="{1FF4561D-81A3-40D0-99FC-9AA678ADC3A1}"/>
                </a:ext>
              </a:extLst>
            </p:cNvPr>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0" name="Google Shape;938;p9">
              <a:extLst>
                <a:ext uri="{FF2B5EF4-FFF2-40B4-BE49-F238E27FC236}">
                  <a16:creationId xmlns:a16="http://schemas.microsoft.com/office/drawing/2014/main" id="{B583D958-1526-CC4C-DF65-6EB4EE61E566}"/>
                </a:ext>
              </a:extLst>
            </p:cNvPr>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1" name="Google Shape;939;p9">
              <a:extLst>
                <a:ext uri="{FF2B5EF4-FFF2-40B4-BE49-F238E27FC236}">
                  <a16:creationId xmlns:a16="http://schemas.microsoft.com/office/drawing/2014/main" id="{37C58542-938E-12F3-73C5-26BA6A5065CD}"/>
                </a:ext>
              </a:extLst>
            </p:cNvPr>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2" name="Google Shape;940;p9">
              <a:extLst>
                <a:ext uri="{FF2B5EF4-FFF2-40B4-BE49-F238E27FC236}">
                  <a16:creationId xmlns:a16="http://schemas.microsoft.com/office/drawing/2014/main" id="{DD1A93C0-FD90-019F-BECA-64CBCCBAF1B0}"/>
                </a:ext>
              </a:extLst>
            </p:cNvPr>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3" name="Google Shape;941;p9">
              <a:extLst>
                <a:ext uri="{FF2B5EF4-FFF2-40B4-BE49-F238E27FC236}">
                  <a16:creationId xmlns:a16="http://schemas.microsoft.com/office/drawing/2014/main" id="{93F8FFED-5A30-57D9-8C52-E25D72A7EFAD}"/>
                </a:ext>
              </a:extLst>
            </p:cNvPr>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4" name="Google Shape;942;p9">
              <a:extLst>
                <a:ext uri="{FF2B5EF4-FFF2-40B4-BE49-F238E27FC236}">
                  <a16:creationId xmlns:a16="http://schemas.microsoft.com/office/drawing/2014/main" id="{B8C9AC8C-F7EF-0FC4-4190-7FCB22559D8F}"/>
                </a:ext>
              </a:extLst>
            </p:cNvPr>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5" name="Google Shape;943;p9">
              <a:extLst>
                <a:ext uri="{FF2B5EF4-FFF2-40B4-BE49-F238E27FC236}">
                  <a16:creationId xmlns:a16="http://schemas.microsoft.com/office/drawing/2014/main" id="{E87C0A6A-AEB7-EE9D-FBBD-6861287277B7}"/>
                </a:ext>
              </a:extLst>
            </p:cNvPr>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6" name="Google Shape;944;p9">
              <a:extLst>
                <a:ext uri="{FF2B5EF4-FFF2-40B4-BE49-F238E27FC236}">
                  <a16:creationId xmlns:a16="http://schemas.microsoft.com/office/drawing/2014/main" id="{052C651C-39FA-124E-C80D-0F8C96FDEFA4}"/>
                </a:ext>
              </a:extLst>
            </p:cNvPr>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7" name="Google Shape;945;p9">
              <a:extLst>
                <a:ext uri="{FF2B5EF4-FFF2-40B4-BE49-F238E27FC236}">
                  <a16:creationId xmlns:a16="http://schemas.microsoft.com/office/drawing/2014/main" id="{B476E0F0-EF56-1591-2FED-5A1F8BFCFD3E}"/>
                </a:ext>
              </a:extLst>
            </p:cNvPr>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8" name="Google Shape;946;p9">
              <a:extLst>
                <a:ext uri="{FF2B5EF4-FFF2-40B4-BE49-F238E27FC236}">
                  <a16:creationId xmlns:a16="http://schemas.microsoft.com/office/drawing/2014/main" id="{5B1A7E52-786E-E779-2D92-355395B77351}"/>
                </a:ext>
              </a:extLst>
            </p:cNvPr>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9" name="Google Shape;947;p9">
              <a:extLst>
                <a:ext uri="{FF2B5EF4-FFF2-40B4-BE49-F238E27FC236}">
                  <a16:creationId xmlns:a16="http://schemas.microsoft.com/office/drawing/2014/main" id="{6F512D4E-262E-FB10-E4C5-CE157E2C36CF}"/>
                </a:ext>
              </a:extLst>
            </p:cNvPr>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0" name="Google Shape;948;p9">
              <a:extLst>
                <a:ext uri="{FF2B5EF4-FFF2-40B4-BE49-F238E27FC236}">
                  <a16:creationId xmlns:a16="http://schemas.microsoft.com/office/drawing/2014/main" id="{DF577FC8-4029-916C-EEE6-4315DE5BF641}"/>
                </a:ext>
              </a:extLst>
            </p:cNvPr>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1" name="Google Shape;949;p9">
              <a:extLst>
                <a:ext uri="{FF2B5EF4-FFF2-40B4-BE49-F238E27FC236}">
                  <a16:creationId xmlns:a16="http://schemas.microsoft.com/office/drawing/2014/main" id="{0B2FB556-D0FC-EE19-EF4E-F140EEC0E8AD}"/>
                </a:ext>
              </a:extLst>
            </p:cNvPr>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2" name="Google Shape;950;p9">
              <a:extLst>
                <a:ext uri="{FF2B5EF4-FFF2-40B4-BE49-F238E27FC236}">
                  <a16:creationId xmlns:a16="http://schemas.microsoft.com/office/drawing/2014/main" id="{5CCD1446-C648-4415-60B5-FE3397158182}"/>
                </a:ext>
              </a:extLst>
            </p:cNvPr>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3" name="Google Shape;951;p9">
              <a:extLst>
                <a:ext uri="{FF2B5EF4-FFF2-40B4-BE49-F238E27FC236}">
                  <a16:creationId xmlns:a16="http://schemas.microsoft.com/office/drawing/2014/main" id="{66C81419-9502-5292-741D-C21F8D1E3635}"/>
                </a:ext>
              </a:extLst>
            </p:cNvPr>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4" name="Google Shape;952;p9">
              <a:extLst>
                <a:ext uri="{FF2B5EF4-FFF2-40B4-BE49-F238E27FC236}">
                  <a16:creationId xmlns:a16="http://schemas.microsoft.com/office/drawing/2014/main" id="{96EC92D4-89FC-A9BB-1B52-00A820311006}"/>
                </a:ext>
              </a:extLst>
            </p:cNvPr>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5" name="Google Shape;953;p9">
              <a:extLst>
                <a:ext uri="{FF2B5EF4-FFF2-40B4-BE49-F238E27FC236}">
                  <a16:creationId xmlns:a16="http://schemas.microsoft.com/office/drawing/2014/main" id="{D57ED4F6-91A1-42F8-54D4-6F959A3EA3EC}"/>
                </a:ext>
              </a:extLst>
            </p:cNvPr>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6" name="Google Shape;954;p9">
              <a:extLst>
                <a:ext uri="{FF2B5EF4-FFF2-40B4-BE49-F238E27FC236}">
                  <a16:creationId xmlns:a16="http://schemas.microsoft.com/office/drawing/2014/main" id="{9F554266-1838-1539-198F-3ADAC9B67D57}"/>
                </a:ext>
              </a:extLst>
            </p:cNvPr>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7" name="Google Shape;955;p9">
              <a:extLst>
                <a:ext uri="{FF2B5EF4-FFF2-40B4-BE49-F238E27FC236}">
                  <a16:creationId xmlns:a16="http://schemas.microsoft.com/office/drawing/2014/main" id="{B05F66D5-9FEE-CC16-2ABC-8A62A2AAAD20}"/>
                </a:ext>
              </a:extLst>
            </p:cNvPr>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8" name="Google Shape;956;p9">
              <a:extLst>
                <a:ext uri="{FF2B5EF4-FFF2-40B4-BE49-F238E27FC236}">
                  <a16:creationId xmlns:a16="http://schemas.microsoft.com/office/drawing/2014/main" id="{334C1654-7797-723F-3A0B-AFB9A15DEBC1}"/>
                </a:ext>
              </a:extLst>
            </p:cNvPr>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9" name="Google Shape;957;p9">
              <a:extLst>
                <a:ext uri="{FF2B5EF4-FFF2-40B4-BE49-F238E27FC236}">
                  <a16:creationId xmlns:a16="http://schemas.microsoft.com/office/drawing/2014/main" id="{B23C654F-A28E-C60C-1C71-8711CA899948}"/>
                </a:ext>
              </a:extLst>
            </p:cNvPr>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0" name="Google Shape;958;p9">
              <a:extLst>
                <a:ext uri="{FF2B5EF4-FFF2-40B4-BE49-F238E27FC236}">
                  <a16:creationId xmlns:a16="http://schemas.microsoft.com/office/drawing/2014/main" id="{46B83B92-E134-3379-C5EC-812C3C4928DD}"/>
                </a:ext>
              </a:extLst>
            </p:cNvPr>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1" name="Google Shape;959;p9">
              <a:extLst>
                <a:ext uri="{FF2B5EF4-FFF2-40B4-BE49-F238E27FC236}">
                  <a16:creationId xmlns:a16="http://schemas.microsoft.com/office/drawing/2014/main" id="{9CFC604B-2D15-9ACC-4E70-1D6B024D1DC5}"/>
                </a:ext>
              </a:extLst>
            </p:cNvPr>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2" name="Google Shape;960;p9">
              <a:extLst>
                <a:ext uri="{FF2B5EF4-FFF2-40B4-BE49-F238E27FC236}">
                  <a16:creationId xmlns:a16="http://schemas.microsoft.com/office/drawing/2014/main" id="{22BCFD8E-F0EE-3F02-ABA9-1D8C5641FF10}"/>
                </a:ext>
              </a:extLst>
            </p:cNvPr>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3" name="Google Shape;961;p9">
              <a:extLst>
                <a:ext uri="{FF2B5EF4-FFF2-40B4-BE49-F238E27FC236}">
                  <a16:creationId xmlns:a16="http://schemas.microsoft.com/office/drawing/2014/main" id="{EF67507C-7833-9C78-4AE5-95680258A5BC}"/>
                </a:ext>
              </a:extLst>
            </p:cNvPr>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4" name="Google Shape;962;p9">
              <a:extLst>
                <a:ext uri="{FF2B5EF4-FFF2-40B4-BE49-F238E27FC236}">
                  <a16:creationId xmlns:a16="http://schemas.microsoft.com/office/drawing/2014/main" id="{C26BB923-5003-74A5-1EE1-D9BD1D1E0D32}"/>
                </a:ext>
              </a:extLst>
            </p:cNvPr>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5" name="Google Shape;963;p9">
              <a:extLst>
                <a:ext uri="{FF2B5EF4-FFF2-40B4-BE49-F238E27FC236}">
                  <a16:creationId xmlns:a16="http://schemas.microsoft.com/office/drawing/2014/main" id="{8C67A45A-8C32-BF2F-35DE-5B5F418DAEF3}"/>
                </a:ext>
              </a:extLst>
            </p:cNvPr>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6" name="Google Shape;964;p9">
              <a:extLst>
                <a:ext uri="{FF2B5EF4-FFF2-40B4-BE49-F238E27FC236}">
                  <a16:creationId xmlns:a16="http://schemas.microsoft.com/office/drawing/2014/main" id="{8E834278-54A9-4AF0-C9DE-089D0AC9089E}"/>
                </a:ext>
              </a:extLst>
            </p:cNvPr>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7" name="Google Shape;965;p9">
              <a:extLst>
                <a:ext uri="{FF2B5EF4-FFF2-40B4-BE49-F238E27FC236}">
                  <a16:creationId xmlns:a16="http://schemas.microsoft.com/office/drawing/2014/main" id="{A5238195-C2F2-FDF6-5B48-9A6424B38820}"/>
                </a:ext>
              </a:extLst>
            </p:cNvPr>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8" name="Google Shape;966;p9">
              <a:extLst>
                <a:ext uri="{FF2B5EF4-FFF2-40B4-BE49-F238E27FC236}">
                  <a16:creationId xmlns:a16="http://schemas.microsoft.com/office/drawing/2014/main" id="{E98C9621-0263-2FA1-40E0-297AF58E84CA}"/>
                </a:ext>
              </a:extLst>
            </p:cNvPr>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9" name="Google Shape;967;p9">
              <a:extLst>
                <a:ext uri="{FF2B5EF4-FFF2-40B4-BE49-F238E27FC236}">
                  <a16:creationId xmlns:a16="http://schemas.microsoft.com/office/drawing/2014/main" id="{6352CD9E-AB13-5A1B-D1F0-186529DC1EDC}"/>
                </a:ext>
              </a:extLst>
            </p:cNvPr>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0" name="Google Shape;968;p9">
              <a:extLst>
                <a:ext uri="{FF2B5EF4-FFF2-40B4-BE49-F238E27FC236}">
                  <a16:creationId xmlns:a16="http://schemas.microsoft.com/office/drawing/2014/main" id="{22A252C6-1D12-D237-C900-B89ADCB69785}"/>
                </a:ext>
              </a:extLst>
            </p:cNvPr>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1" name="Google Shape;969;p9">
              <a:extLst>
                <a:ext uri="{FF2B5EF4-FFF2-40B4-BE49-F238E27FC236}">
                  <a16:creationId xmlns:a16="http://schemas.microsoft.com/office/drawing/2014/main" id="{CD334AD7-3893-EA61-1FAA-7A2E3E278568}"/>
                </a:ext>
              </a:extLst>
            </p:cNvPr>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2" name="Google Shape;970;p9">
              <a:extLst>
                <a:ext uri="{FF2B5EF4-FFF2-40B4-BE49-F238E27FC236}">
                  <a16:creationId xmlns:a16="http://schemas.microsoft.com/office/drawing/2014/main" id="{57204DE4-2B81-98CF-6172-5255D0594815}"/>
                </a:ext>
              </a:extLst>
            </p:cNvPr>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3" name="Google Shape;971;p9">
              <a:extLst>
                <a:ext uri="{FF2B5EF4-FFF2-40B4-BE49-F238E27FC236}">
                  <a16:creationId xmlns:a16="http://schemas.microsoft.com/office/drawing/2014/main" id="{88EAB9BC-D224-1C21-8504-26681D9A533C}"/>
                </a:ext>
              </a:extLst>
            </p:cNvPr>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4" name="Google Shape;972;p9">
              <a:extLst>
                <a:ext uri="{FF2B5EF4-FFF2-40B4-BE49-F238E27FC236}">
                  <a16:creationId xmlns:a16="http://schemas.microsoft.com/office/drawing/2014/main" id="{FF36CADE-E8DC-591B-8BAC-84081F3679EF}"/>
                </a:ext>
              </a:extLst>
            </p:cNvPr>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5" name="Google Shape;973;p9">
              <a:extLst>
                <a:ext uri="{FF2B5EF4-FFF2-40B4-BE49-F238E27FC236}">
                  <a16:creationId xmlns:a16="http://schemas.microsoft.com/office/drawing/2014/main" id="{7AEE670B-42C1-DE35-E223-31BA9F6C2358}"/>
                </a:ext>
              </a:extLst>
            </p:cNvPr>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6" name="Google Shape;974;p9">
              <a:extLst>
                <a:ext uri="{FF2B5EF4-FFF2-40B4-BE49-F238E27FC236}">
                  <a16:creationId xmlns:a16="http://schemas.microsoft.com/office/drawing/2014/main" id="{C1305081-A7C8-D606-7FD9-03E3BDB46FC5}"/>
                </a:ext>
              </a:extLst>
            </p:cNvPr>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7" name="Google Shape;975;p9">
              <a:extLst>
                <a:ext uri="{FF2B5EF4-FFF2-40B4-BE49-F238E27FC236}">
                  <a16:creationId xmlns:a16="http://schemas.microsoft.com/office/drawing/2014/main" id="{2A42C9D2-B1F3-076D-1127-B2A2DAD0EB9A}"/>
                </a:ext>
              </a:extLst>
            </p:cNvPr>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8" name="Google Shape;976;p9">
              <a:extLst>
                <a:ext uri="{FF2B5EF4-FFF2-40B4-BE49-F238E27FC236}">
                  <a16:creationId xmlns:a16="http://schemas.microsoft.com/office/drawing/2014/main" id="{74B67C5F-A315-E3F2-45DC-F0209BA09F32}"/>
                </a:ext>
              </a:extLst>
            </p:cNvPr>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9" name="Google Shape;977;p9">
              <a:extLst>
                <a:ext uri="{FF2B5EF4-FFF2-40B4-BE49-F238E27FC236}">
                  <a16:creationId xmlns:a16="http://schemas.microsoft.com/office/drawing/2014/main" id="{D8F1196F-3D8C-D959-2021-3BDA16EB82FD}"/>
                </a:ext>
              </a:extLst>
            </p:cNvPr>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0" name="Google Shape;978;p9">
              <a:extLst>
                <a:ext uri="{FF2B5EF4-FFF2-40B4-BE49-F238E27FC236}">
                  <a16:creationId xmlns:a16="http://schemas.microsoft.com/office/drawing/2014/main" id="{690C019C-4F29-33D4-D268-178819C7D14A}"/>
                </a:ext>
              </a:extLst>
            </p:cNvPr>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1" name="Google Shape;979;p9">
              <a:extLst>
                <a:ext uri="{FF2B5EF4-FFF2-40B4-BE49-F238E27FC236}">
                  <a16:creationId xmlns:a16="http://schemas.microsoft.com/office/drawing/2014/main" id="{F27CF405-B6D8-A087-60A0-0FF6E212EC1C}"/>
                </a:ext>
              </a:extLst>
            </p:cNvPr>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2" name="Google Shape;980;p9">
              <a:extLst>
                <a:ext uri="{FF2B5EF4-FFF2-40B4-BE49-F238E27FC236}">
                  <a16:creationId xmlns:a16="http://schemas.microsoft.com/office/drawing/2014/main" id="{BF5BFA51-3058-064C-D005-721AE2DCB081}"/>
                </a:ext>
              </a:extLst>
            </p:cNvPr>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3" name="Google Shape;981;p9">
              <a:extLst>
                <a:ext uri="{FF2B5EF4-FFF2-40B4-BE49-F238E27FC236}">
                  <a16:creationId xmlns:a16="http://schemas.microsoft.com/office/drawing/2014/main" id="{7D669EDC-2291-74F2-FB2D-C5D5543AECCA}"/>
                </a:ext>
              </a:extLst>
            </p:cNvPr>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4" name="Google Shape;982;p9">
              <a:extLst>
                <a:ext uri="{FF2B5EF4-FFF2-40B4-BE49-F238E27FC236}">
                  <a16:creationId xmlns:a16="http://schemas.microsoft.com/office/drawing/2014/main" id="{861E6392-0BAA-F54A-2824-8E1C3B84129A}"/>
                </a:ext>
              </a:extLst>
            </p:cNvPr>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5" name="Google Shape;983;p9">
              <a:extLst>
                <a:ext uri="{FF2B5EF4-FFF2-40B4-BE49-F238E27FC236}">
                  <a16:creationId xmlns:a16="http://schemas.microsoft.com/office/drawing/2014/main" id="{34B5DFE4-96A7-8FCB-4AA3-8E2AF5018DA2}"/>
                </a:ext>
              </a:extLst>
            </p:cNvPr>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6" name="Google Shape;984;p9">
              <a:extLst>
                <a:ext uri="{FF2B5EF4-FFF2-40B4-BE49-F238E27FC236}">
                  <a16:creationId xmlns:a16="http://schemas.microsoft.com/office/drawing/2014/main" id="{0E9BB840-CE74-6999-2AA7-8B2D5F6106D5}"/>
                </a:ext>
              </a:extLst>
            </p:cNvPr>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7" name="Google Shape;985;p9">
              <a:extLst>
                <a:ext uri="{FF2B5EF4-FFF2-40B4-BE49-F238E27FC236}">
                  <a16:creationId xmlns:a16="http://schemas.microsoft.com/office/drawing/2014/main" id="{1A395476-31FB-1A73-B4F6-7FE806C77AC7}"/>
                </a:ext>
              </a:extLst>
            </p:cNvPr>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8" name="Google Shape;986;p9">
              <a:extLst>
                <a:ext uri="{FF2B5EF4-FFF2-40B4-BE49-F238E27FC236}">
                  <a16:creationId xmlns:a16="http://schemas.microsoft.com/office/drawing/2014/main" id="{0292D6A6-82C6-435E-FC23-C207717F27D5}"/>
                </a:ext>
              </a:extLst>
            </p:cNvPr>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9" name="Google Shape;987;p9">
              <a:extLst>
                <a:ext uri="{FF2B5EF4-FFF2-40B4-BE49-F238E27FC236}">
                  <a16:creationId xmlns:a16="http://schemas.microsoft.com/office/drawing/2014/main" id="{12E4F337-CE19-8195-9735-3B2690B0FD90}"/>
                </a:ext>
              </a:extLst>
            </p:cNvPr>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0" name="Google Shape;988;p9">
              <a:extLst>
                <a:ext uri="{FF2B5EF4-FFF2-40B4-BE49-F238E27FC236}">
                  <a16:creationId xmlns:a16="http://schemas.microsoft.com/office/drawing/2014/main" id="{E17EBC0A-9C02-0A70-A7B6-539171E85608}"/>
                </a:ext>
              </a:extLst>
            </p:cNvPr>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1" name="Google Shape;989;p9">
              <a:extLst>
                <a:ext uri="{FF2B5EF4-FFF2-40B4-BE49-F238E27FC236}">
                  <a16:creationId xmlns:a16="http://schemas.microsoft.com/office/drawing/2014/main" id="{EAD39DFA-1B5E-64AA-C3E8-166FAFEF8E06}"/>
                </a:ext>
              </a:extLst>
            </p:cNvPr>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2" name="Google Shape;990;p9">
              <a:extLst>
                <a:ext uri="{FF2B5EF4-FFF2-40B4-BE49-F238E27FC236}">
                  <a16:creationId xmlns:a16="http://schemas.microsoft.com/office/drawing/2014/main" id="{B0AF38C2-084D-80AE-2313-7408A72FC25A}"/>
                </a:ext>
              </a:extLst>
            </p:cNvPr>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3" name="Google Shape;991;p9">
              <a:extLst>
                <a:ext uri="{FF2B5EF4-FFF2-40B4-BE49-F238E27FC236}">
                  <a16:creationId xmlns:a16="http://schemas.microsoft.com/office/drawing/2014/main" id="{B3882B34-30F1-600E-E278-8BED202BF5F0}"/>
                </a:ext>
              </a:extLst>
            </p:cNvPr>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4" name="Google Shape;992;p9">
              <a:extLst>
                <a:ext uri="{FF2B5EF4-FFF2-40B4-BE49-F238E27FC236}">
                  <a16:creationId xmlns:a16="http://schemas.microsoft.com/office/drawing/2014/main" id="{4F2569CD-7BE9-698F-AF0D-978AAB599BDB}"/>
                </a:ext>
              </a:extLst>
            </p:cNvPr>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5" name="Google Shape;993;p9">
              <a:extLst>
                <a:ext uri="{FF2B5EF4-FFF2-40B4-BE49-F238E27FC236}">
                  <a16:creationId xmlns:a16="http://schemas.microsoft.com/office/drawing/2014/main" id="{084640F3-6C0A-E2EE-05E8-B545B93698C8}"/>
                </a:ext>
              </a:extLst>
            </p:cNvPr>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6" name="Google Shape;994;p9">
              <a:extLst>
                <a:ext uri="{FF2B5EF4-FFF2-40B4-BE49-F238E27FC236}">
                  <a16:creationId xmlns:a16="http://schemas.microsoft.com/office/drawing/2014/main" id="{DA8796FA-8945-15FB-EC42-C742C46FA7A8}"/>
                </a:ext>
              </a:extLst>
            </p:cNvPr>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7" name="Google Shape;995;p9">
              <a:extLst>
                <a:ext uri="{FF2B5EF4-FFF2-40B4-BE49-F238E27FC236}">
                  <a16:creationId xmlns:a16="http://schemas.microsoft.com/office/drawing/2014/main" id="{28E414A8-2747-C632-4387-7F00C36D9DA5}"/>
                </a:ext>
              </a:extLst>
            </p:cNvPr>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8" name="Google Shape;996;p9">
              <a:extLst>
                <a:ext uri="{FF2B5EF4-FFF2-40B4-BE49-F238E27FC236}">
                  <a16:creationId xmlns:a16="http://schemas.microsoft.com/office/drawing/2014/main" id="{B9CE2EBC-2969-F7BA-E9C5-D78439DCE554}"/>
                </a:ext>
              </a:extLst>
            </p:cNvPr>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9" name="Google Shape;997;p9">
              <a:extLst>
                <a:ext uri="{FF2B5EF4-FFF2-40B4-BE49-F238E27FC236}">
                  <a16:creationId xmlns:a16="http://schemas.microsoft.com/office/drawing/2014/main" id="{3725680E-6C47-ED5B-D50D-179ED1EA2D3C}"/>
                </a:ext>
              </a:extLst>
            </p:cNvPr>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EA5DC"/>
            </a:solidFill>
            <a:ln>
              <a:noFill/>
            </a:ln>
          </p:spPr>
          <p:txBody>
            <a:bodyPr spcFirstLastPara="1" wrap="square" lIns="0" tIns="0" rIns="0" bIns="0" anchor="t" anchorCtr="0">
              <a:noAutofit/>
            </a:bodyPr>
            <a:lstStyle/>
            <a:p>
              <a:endParaRPr sz="1899">
                <a:solidFill>
                  <a:schemeClr val="dk1"/>
                </a:solidFill>
                <a:latin typeface="Lato Light"/>
                <a:ea typeface="Lato Light"/>
                <a:cs typeface="Lato Light"/>
                <a:sym typeface="Lato Light"/>
              </a:endParaRPr>
            </a:p>
          </p:txBody>
        </p:sp>
        <p:sp>
          <p:nvSpPr>
            <p:cNvPr id="80" name="Google Shape;998;p9">
              <a:extLst>
                <a:ext uri="{FF2B5EF4-FFF2-40B4-BE49-F238E27FC236}">
                  <a16:creationId xmlns:a16="http://schemas.microsoft.com/office/drawing/2014/main" id="{39886F5C-6348-D719-5D95-2C66F71F4B3D}"/>
                </a:ext>
              </a:extLst>
            </p:cNvPr>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1" name="Google Shape;999;p9">
              <a:extLst>
                <a:ext uri="{FF2B5EF4-FFF2-40B4-BE49-F238E27FC236}">
                  <a16:creationId xmlns:a16="http://schemas.microsoft.com/office/drawing/2014/main" id="{D21C14DD-162A-5B00-02F3-C882A79264B6}"/>
                </a:ext>
              </a:extLst>
            </p:cNvPr>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2" name="Google Shape;1000;p9">
              <a:extLst>
                <a:ext uri="{FF2B5EF4-FFF2-40B4-BE49-F238E27FC236}">
                  <a16:creationId xmlns:a16="http://schemas.microsoft.com/office/drawing/2014/main" id="{32397DA8-65D2-3E8D-F0A3-A1D782E7A4A5}"/>
                </a:ext>
              </a:extLst>
            </p:cNvPr>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3" name="Google Shape;1001;p9">
              <a:extLst>
                <a:ext uri="{FF2B5EF4-FFF2-40B4-BE49-F238E27FC236}">
                  <a16:creationId xmlns:a16="http://schemas.microsoft.com/office/drawing/2014/main" id="{9250FD2A-F7D7-B985-6EEE-86B67E6C5F4E}"/>
                </a:ext>
              </a:extLst>
            </p:cNvPr>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4" name="Google Shape;1002;p9">
              <a:extLst>
                <a:ext uri="{FF2B5EF4-FFF2-40B4-BE49-F238E27FC236}">
                  <a16:creationId xmlns:a16="http://schemas.microsoft.com/office/drawing/2014/main" id="{35C92F27-A806-FA18-407C-F48D51D7DB84}"/>
                </a:ext>
              </a:extLst>
            </p:cNvPr>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5" name="Google Shape;1003;p9">
              <a:extLst>
                <a:ext uri="{FF2B5EF4-FFF2-40B4-BE49-F238E27FC236}">
                  <a16:creationId xmlns:a16="http://schemas.microsoft.com/office/drawing/2014/main" id="{DF74A9A0-6BBE-A402-87E0-F27FDFC6D32E}"/>
                </a:ext>
              </a:extLst>
            </p:cNvPr>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6" name="Google Shape;1004;p9">
              <a:extLst>
                <a:ext uri="{FF2B5EF4-FFF2-40B4-BE49-F238E27FC236}">
                  <a16:creationId xmlns:a16="http://schemas.microsoft.com/office/drawing/2014/main" id="{9D34F37B-AB6B-5BB7-61E3-B1EFCC191FDB}"/>
                </a:ext>
              </a:extLst>
            </p:cNvPr>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7" name="Google Shape;1005;p9">
              <a:extLst>
                <a:ext uri="{FF2B5EF4-FFF2-40B4-BE49-F238E27FC236}">
                  <a16:creationId xmlns:a16="http://schemas.microsoft.com/office/drawing/2014/main" id="{7ADB0F14-4707-A345-EEB2-F0DABC1BB332}"/>
                </a:ext>
              </a:extLst>
            </p:cNvPr>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8" name="Google Shape;1006;p9">
              <a:extLst>
                <a:ext uri="{FF2B5EF4-FFF2-40B4-BE49-F238E27FC236}">
                  <a16:creationId xmlns:a16="http://schemas.microsoft.com/office/drawing/2014/main" id="{0BC1D86A-3B3D-C3E5-2C77-B467B1BD8049}"/>
                </a:ext>
              </a:extLst>
            </p:cNvPr>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9" name="Google Shape;1007;p9">
              <a:extLst>
                <a:ext uri="{FF2B5EF4-FFF2-40B4-BE49-F238E27FC236}">
                  <a16:creationId xmlns:a16="http://schemas.microsoft.com/office/drawing/2014/main" id="{CC5CD18A-9BBA-2355-4045-FDD3EE489A41}"/>
                </a:ext>
              </a:extLst>
            </p:cNvPr>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0" name="Google Shape;1008;p9">
              <a:extLst>
                <a:ext uri="{FF2B5EF4-FFF2-40B4-BE49-F238E27FC236}">
                  <a16:creationId xmlns:a16="http://schemas.microsoft.com/office/drawing/2014/main" id="{E5721093-AF97-86C2-A4FB-4F462F59485A}"/>
                </a:ext>
              </a:extLst>
            </p:cNvPr>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1" name="Google Shape;1009;p9">
              <a:extLst>
                <a:ext uri="{FF2B5EF4-FFF2-40B4-BE49-F238E27FC236}">
                  <a16:creationId xmlns:a16="http://schemas.microsoft.com/office/drawing/2014/main" id="{CF127BE3-1910-EE84-D7DD-69DA67F51461}"/>
                </a:ext>
              </a:extLst>
            </p:cNvPr>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2" name="Google Shape;1010;p9">
              <a:extLst>
                <a:ext uri="{FF2B5EF4-FFF2-40B4-BE49-F238E27FC236}">
                  <a16:creationId xmlns:a16="http://schemas.microsoft.com/office/drawing/2014/main" id="{48F283C1-DC38-3878-FF22-7DB72CA2383A}"/>
                </a:ext>
              </a:extLst>
            </p:cNvPr>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3" name="Google Shape;1011;p9">
              <a:extLst>
                <a:ext uri="{FF2B5EF4-FFF2-40B4-BE49-F238E27FC236}">
                  <a16:creationId xmlns:a16="http://schemas.microsoft.com/office/drawing/2014/main" id="{90FD6CB8-D6A1-AA1E-ED45-C7B67F795482}"/>
                </a:ext>
              </a:extLst>
            </p:cNvPr>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4" name="Google Shape;1012;p9">
              <a:extLst>
                <a:ext uri="{FF2B5EF4-FFF2-40B4-BE49-F238E27FC236}">
                  <a16:creationId xmlns:a16="http://schemas.microsoft.com/office/drawing/2014/main" id="{05F9519B-9EE4-8D72-4405-D9905B369CB0}"/>
                </a:ext>
              </a:extLst>
            </p:cNvPr>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5" name="Google Shape;1013;p9">
              <a:extLst>
                <a:ext uri="{FF2B5EF4-FFF2-40B4-BE49-F238E27FC236}">
                  <a16:creationId xmlns:a16="http://schemas.microsoft.com/office/drawing/2014/main" id="{3FBE1D26-ABE6-17C3-7EAB-0C3F24E15C33}"/>
                </a:ext>
              </a:extLst>
            </p:cNvPr>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6" name="Google Shape;1014;p9">
              <a:extLst>
                <a:ext uri="{FF2B5EF4-FFF2-40B4-BE49-F238E27FC236}">
                  <a16:creationId xmlns:a16="http://schemas.microsoft.com/office/drawing/2014/main" id="{C485D30A-A599-5DA8-E5CD-6DD766851674}"/>
                </a:ext>
              </a:extLst>
            </p:cNvPr>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7" name="Google Shape;1015;p9">
              <a:extLst>
                <a:ext uri="{FF2B5EF4-FFF2-40B4-BE49-F238E27FC236}">
                  <a16:creationId xmlns:a16="http://schemas.microsoft.com/office/drawing/2014/main" id="{334E10CC-0130-7A3B-75F2-C63AAD0EDCD4}"/>
                </a:ext>
              </a:extLst>
            </p:cNvPr>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8" name="Google Shape;1016;p9">
              <a:extLst>
                <a:ext uri="{FF2B5EF4-FFF2-40B4-BE49-F238E27FC236}">
                  <a16:creationId xmlns:a16="http://schemas.microsoft.com/office/drawing/2014/main" id="{B035A5C2-1BC8-C9AC-F57A-EBC2775917FB}"/>
                </a:ext>
              </a:extLst>
            </p:cNvPr>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9" name="Google Shape;1017;p9">
              <a:extLst>
                <a:ext uri="{FF2B5EF4-FFF2-40B4-BE49-F238E27FC236}">
                  <a16:creationId xmlns:a16="http://schemas.microsoft.com/office/drawing/2014/main" id="{5A8A3651-4BA0-0706-F579-61A417EC7826}"/>
                </a:ext>
              </a:extLst>
            </p:cNvPr>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0" name="Google Shape;1018;p9">
              <a:extLst>
                <a:ext uri="{FF2B5EF4-FFF2-40B4-BE49-F238E27FC236}">
                  <a16:creationId xmlns:a16="http://schemas.microsoft.com/office/drawing/2014/main" id="{B90508E7-8903-F216-38ED-A9E5B159CB1F}"/>
                </a:ext>
              </a:extLst>
            </p:cNvPr>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1" name="Google Shape;1019;p9">
              <a:extLst>
                <a:ext uri="{FF2B5EF4-FFF2-40B4-BE49-F238E27FC236}">
                  <a16:creationId xmlns:a16="http://schemas.microsoft.com/office/drawing/2014/main" id="{03705006-8E6F-6F81-3A6C-7B5405F06E68}"/>
                </a:ext>
              </a:extLst>
            </p:cNvPr>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2" name="Google Shape;1020;p9">
              <a:extLst>
                <a:ext uri="{FF2B5EF4-FFF2-40B4-BE49-F238E27FC236}">
                  <a16:creationId xmlns:a16="http://schemas.microsoft.com/office/drawing/2014/main" id="{4ECBE4A1-ABF4-B1A7-CD1D-784A294458F5}"/>
                </a:ext>
              </a:extLst>
            </p:cNvPr>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3" name="Google Shape;1021;p9">
              <a:extLst>
                <a:ext uri="{FF2B5EF4-FFF2-40B4-BE49-F238E27FC236}">
                  <a16:creationId xmlns:a16="http://schemas.microsoft.com/office/drawing/2014/main" id="{1900752C-4070-FD28-FBFB-87A9D2EDE8FE}"/>
                </a:ext>
              </a:extLst>
            </p:cNvPr>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4" name="Google Shape;1022;p9">
              <a:extLst>
                <a:ext uri="{FF2B5EF4-FFF2-40B4-BE49-F238E27FC236}">
                  <a16:creationId xmlns:a16="http://schemas.microsoft.com/office/drawing/2014/main" id="{C59B12D6-98E2-4F16-B0BC-63DAE6AEFFCF}"/>
                </a:ext>
              </a:extLst>
            </p:cNvPr>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5" name="Google Shape;1023;p9">
              <a:extLst>
                <a:ext uri="{FF2B5EF4-FFF2-40B4-BE49-F238E27FC236}">
                  <a16:creationId xmlns:a16="http://schemas.microsoft.com/office/drawing/2014/main" id="{710BD728-51D8-14B7-1C68-BC8ED7066A27}"/>
                </a:ext>
              </a:extLst>
            </p:cNvPr>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6" name="Google Shape;1024;p9">
              <a:extLst>
                <a:ext uri="{FF2B5EF4-FFF2-40B4-BE49-F238E27FC236}">
                  <a16:creationId xmlns:a16="http://schemas.microsoft.com/office/drawing/2014/main" id="{44176A40-E921-7587-354F-31649FC6C147}"/>
                </a:ext>
              </a:extLst>
            </p:cNvPr>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7" name="Google Shape;1025;p9">
              <a:extLst>
                <a:ext uri="{FF2B5EF4-FFF2-40B4-BE49-F238E27FC236}">
                  <a16:creationId xmlns:a16="http://schemas.microsoft.com/office/drawing/2014/main" id="{D1F5DC29-2B3B-2612-151D-C0A257D43B61}"/>
                </a:ext>
              </a:extLst>
            </p:cNvPr>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8" name="Google Shape;1026;p9">
              <a:extLst>
                <a:ext uri="{FF2B5EF4-FFF2-40B4-BE49-F238E27FC236}">
                  <a16:creationId xmlns:a16="http://schemas.microsoft.com/office/drawing/2014/main" id="{AC01B38D-7971-0D8A-6886-C977C51D475C}"/>
                </a:ext>
              </a:extLst>
            </p:cNvPr>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9" name="Google Shape;1027;p9">
              <a:extLst>
                <a:ext uri="{FF2B5EF4-FFF2-40B4-BE49-F238E27FC236}">
                  <a16:creationId xmlns:a16="http://schemas.microsoft.com/office/drawing/2014/main" id="{879B1840-11C0-0EC2-0EC5-B74AB5F85462}"/>
                </a:ext>
              </a:extLst>
            </p:cNvPr>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0" name="Google Shape;1028;p9">
              <a:extLst>
                <a:ext uri="{FF2B5EF4-FFF2-40B4-BE49-F238E27FC236}">
                  <a16:creationId xmlns:a16="http://schemas.microsoft.com/office/drawing/2014/main" id="{3981C07E-34F1-71CF-5E57-516B9B3901F0}"/>
                </a:ext>
              </a:extLst>
            </p:cNvPr>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1" name="Google Shape;1029;p9">
              <a:extLst>
                <a:ext uri="{FF2B5EF4-FFF2-40B4-BE49-F238E27FC236}">
                  <a16:creationId xmlns:a16="http://schemas.microsoft.com/office/drawing/2014/main" id="{A40534A3-59CC-70B9-E849-F8BDE01D6EB1}"/>
                </a:ext>
              </a:extLst>
            </p:cNvPr>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extLst>
      <p:ext uri="{BB962C8B-B14F-4D97-AF65-F5344CB8AC3E}">
        <p14:creationId xmlns:p14="http://schemas.microsoft.com/office/powerpoint/2010/main" val="423660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321625F-750C-32CC-89C1-83AF85B2E912}"/>
              </a:ext>
            </a:extLst>
          </p:cNvPr>
          <p:cNvSpPr>
            <a:spLocks noGrp="1"/>
          </p:cNvSpPr>
          <p:nvPr>
            <p:ph type="body" sz="quarter" idx="48"/>
          </p:nvPr>
        </p:nvSpPr>
        <p:spPr/>
        <p:txBody>
          <a:bodyPr/>
          <a:lstStyle/>
          <a:p>
            <a:pPr>
              <a:spcBef>
                <a:spcPts val="1200"/>
              </a:spcBef>
            </a:pPr>
            <a:r>
              <a:rPr lang="en-GB" dirty="0"/>
              <a:t>Also, reflect as a group on the following questions:</a:t>
            </a:r>
          </a:p>
          <a:p>
            <a:pPr>
              <a:spcBef>
                <a:spcPts val="1200"/>
              </a:spcBef>
            </a:pPr>
            <a:r>
              <a:rPr lang="en-GB" dirty="0"/>
              <a:t>What was your favourite activity?</a:t>
            </a:r>
          </a:p>
          <a:p>
            <a:pPr>
              <a:spcBef>
                <a:spcPts val="1200"/>
              </a:spcBef>
            </a:pPr>
            <a:r>
              <a:rPr lang="en-GB" dirty="0"/>
              <a:t>What was your least favourite activity?</a:t>
            </a:r>
          </a:p>
          <a:p>
            <a:pPr>
              <a:spcBef>
                <a:spcPts val="1200"/>
              </a:spcBef>
            </a:pPr>
            <a:r>
              <a:rPr lang="en-GB" dirty="0"/>
              <a:t>Do you think you will practice any of these exercises after this session?</a:t>
            </a:r>
          </a:p>
          <a:p>
            <a:pPr>
              <a:spcBef>
                <a:spcPts val="1200"/>
              </a:spcBef>
            </a:pPr>
            <a:r>
              <a:rPr lang="en-GB" dirty="0"/>
              <a:t>Do you think that you are more self-aware after this session?</a:t>
            </a:r>
          </a:p>
        </p:txBody>
      </p:sp>
      <p:sp>
        <p:nvSpPr>
          <p:cNvPr id="2" name="Textplatzhalter 1">
            <a:extLst>
              <a:ext uri="{FF2B5EF4-FFF2-40B4-BE49-F238E27FC236}">
                <a16:creationId xmlns:a16="http://schemas.microsoft.com/office/drawing/2014/main" id="{F8A76780-BBFB-398E-BC73-FB7B04140232}"/>
              </a:ext>
            </a:extLst>
          </p:cNvPr>
          <p:cNvSpPr>
            <a:spLocks noGrp="1"/>
          </p:cNvSpPr>
          <p:nvPr>
            <p:ph type="body" sz="quarter" idx="62"/>
          </p:nvPr>
        </p:nvSpPr>
        <p:spPr>
          <a:xfrm>
            <a:off x="112295" y="578092"/>
            <a:ext cx="3957900" cy="671785"/>
          </a:xfrm>
        </p:spPr>
        <p:txBody>
          <a:bodyPr/>
          <a:lstStyle/>
          <a:p>
            <a:r>
              <a:rPr lang="de-DE" dirty="0"/>
              <a:t>REFLECTION</a:t>
            </a:r>
            <a:endParaRPr lang="en-GB" dirty="0"/>
          </a:p>
        </p:txBody>
      </p:sp>
      <p:pic>
        <p:nvPicPr>
          <p:cNvPr id="7170" name="Picture 2" descr="Free Person Sitting on Rock on Body of Water Stock Photo">
            <a:extLst>
              <a:ext uri="{FF2B5EF4-FFF2-40B4-BE49-F238E27FC236}">
                <a16:creationId xmlns:a16="http://schemas.microsoft.com/office/drawing/2014/main" id="{B7A3A8D5-0F29-9E91-4ECC-8B3FFFD9B1FE}"/>
              </a:ext>
            </a:extLst>
          </p:cNvPr>
          <p:cNvPicPr>
            <a:picLocks noGrp="1" noChangeAspect="1" noChangeArrowheads="1"/>
          </p:cNvPicPr>
          <p:nvPr>
            <p:ph type="pic" sz="quarter" idx="21"/>
          </p:nvPr>
        </p:nvPicPr>
        <p:blipFill>
          <a:blip r:embed="rId2">
            <a:extLst>
              <a:ext uri="{28A0092B-C50C-407E-A947-70E740481C1C}">
                <a14:useLocalDpi xmlns:a14="http://schemas.microsoft.com/office/drawing/2010/main" val="0"/>
              </a:ext>
            </a:extLst>
          </a:blip>
          <a:srcRect l="18805" r="1880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939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3AD9EF-F4D1-7E92-2087-1A8376A4A8F7}"/>
              </a:ext>
            </a:extLst>
          </p:cNvPr>
          <p:cNvSpPr>
            <a:spLocks noGrp="1"/>
          </p:cNvSpPr>
          <p:nvPr>
            <p:ph type="body" sz="quarter" idx="62"/>
          </p:nvPr>
        </p:nvSpPr>
        <p:spPr>
          <a:xfrm>
            <a:off x="6953069" y="2757215"/>
            <a:ext cx="4491853" cy="671785"/>
          </a:xfrm>
        </p:spPr>
        <p:txBody>
          <a:bodyPr/>
          <a:lstStyle/>
          <a:p>
            <a:pPr algn="r"/>
            <a:r>
              <a:rPr lang="en-US" dirty="0"/>
              <a:t>FOLLOW OUR JOURNEY </a:t>
            </a:r>
          </a:p>
        </p:txBody>
      </p:sp>
      <p:sp>
        <p:nvSpPr>
          <p:cNvPr id="5" name="Text Placeholder 4">
            <a:extLst>
              <a:ext uri="{FF2B5EF4-FFF2-40B4-BE49-F238E27FC236}">
                <a16:creationId xmlns:a16="http://schemas.microsoft.com/office/drawing/2014/main" id="{9CDA372D-906F-3128-6D73-398C5EFC1510}"/>
              </a:ext>
            </a:extLst>
          </p:cNvPr>
          <p:cNvSpPr>
            <a:spLocks noGrp="1"/>
          </p:cNvSpPr>
          <p:nvPr>
            <p:ph type="body" sz="quarter" idx="24"/>
          </p:nvPr>
        </p:nvSpPr>
        <p:spPr>
          <a:xfrm>
            <a:off x="5252224" y="4658876"/>
            <a:ext cx="6192698" cy="649221"/>
          </a:xfrm>
        </p:spPr>
        <p:txBody>
          <a:bodyPr/>
          <a:lstStyle/>
          <a:p>
            <a:r>
              <a:rPr lang="en-US" b="1" dirty="0"/>
              <a:t>www.entrepreneurshiplabs.eu</a:t>
            </a:r>
            <a:endParaRPr lang="en-US" dirty="0"/>
          </a:p>
        </p:txBody>
      </p:sp>
      <p:grpSp>
        <p:nvGrpSpPr>
          <p:cNvPr id="126" name="Group 125">
            <a:extLst>
              <a:ext uri="{FF2B5EF4-FFF2-40B4-BE49-F238E27FC236}">
                <a16:creationId xmlns:a16="http://schemas.microsoft.com/office/drawing/2014/main" id="{4B7E4105-597A-8F0F-C420-568AA064F023}"/>
              </a:ext>
            </a:extLst>
          </p:cNvPr>
          <p:cNvGrpSpPr/>
          <p:nvPr/>
        </p:nvGrpSpPr>
        <p:grpSpPr>
          <a:xfrm>
            <a:off x="10003448" y="4371162"/>
            <a:ext cx="1189505" cy="278992"/>
            <a:chOff x="3244859" y="9797084"/>
            <a:chExt cx="1936438" cy="454180"/>
          </a:xfrm>
          <a:solidFill>
            <a:schemeClr val="bg1"/>
          </a:solidFill>
        </p:grpSpPr>
        <p:sp>
          <p:nvSpPr>
            <p:cNvPr id="127" name="Freeform 5">
              <a:extLst>
                <a:ext uri="{FF2B5EF4-FFF2-40B4-BE49-F238E27FC236}">
                  <a16:creationId xmlns:a16="http://schemas.microsoft.com/office/drawing/2014/main" id="{876F36C2-5264-94AF-E7F0-807B94DDA80E}"/>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sp>
          <p:nvSpPr>
            <p:cNvPr id="128" name="Freeform 9">
              <a:extLst>
                <a:ext uri="{FF2B5EF4-FFF2-40B4-BE49-F238E27FC236}">
                  <a16:creationId xmlns:a16="http://schemas.microsoft.com/office/drawing/2014/main" id="{1AE07ABF-2F9D-CC3B-5CC2-976213DEDBA2}"/>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sp>
          <p:nvSpPr>
            <p:cNvPr id="129" name="Freeform 128">
              <a:extLst>
                <a:ext uri="{FF2B5EF4-FFF2-40B4-BE49-F238E27FC236}">
                  <a16:creationId xmlns:a16="http://schemas.microsoft.com/office/drawing/2014/main" id="{5330927A-5E3D-ED22-0AFE-F1B0559A1A70}"/>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grpSp>
      <p:pic>
        <p:nvPicPr>
          <p:cNvPr id="3" name="Grafik 2">
            <a:extLst>
              <a:ext uri="{FF2B5EF4-FFF2-40B4-BE49-F238E27FC236}">
                <a16:creationId xmlns:a16="http://schemas.microsoft.com/office/drawing/2014/main" id="{A9D2E9F8-DDD9-9849-D6BA-F148779337B0}"/>
              </a:ext>
            </a:extLst>
          </p:cNvPr>
          <p:cNvPicPr>
            <a:picLocks noChangeAspect="1"/>
          </p:cNvPicPr>
          <p:nvPr/>
        </p:nvPicPr>
        <p:blipFill>
          <a:blip r:embed="rId3"/>
          <a:srcRect l="25" r="25"/>
          <a:stretch/>
        </p:blipFill>
        <p:spPr>
          <a:xfrm flipH="1">
            <a:off x="241300" y="943626"/>
            <a:ext cx="6407138" cy="4273561"/>
          </a:xfrm>
          <a:prstGeom prst="hexagon">
            <a:avLst/>
          </a:prstGeom>
        </p:spPr>
      </p:pic>
    </p:spTree>
    <p:extLst>
      <p:ext uri="{BB962C8B-B14F-4D97-AF65-F5344CB8AC3E}">
        <p14:creationId xmlns:p14="http://schemas.microsoft.com/office/powerpoint/2010/main" val="2038329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a:t>Introduction and Motivation</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Concept and Basics </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Practical Skills Development</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Reflection and Conclusion</a:t>
            </a:r>
          </a:p>
        </p:txBody>
      </p:sp>
      <p:sp>
        <p:nvSpPr>
          <p:cNvPr id="6" name="Text Placeholder 5">
            <a:extLst>
              <a:ext uri="{FF2B5EF4-FFF2-40B4-BE49-F238E27FC236}">
                <a16:creationId xmlns:a16="http://schemas.microsoft.com/office/drawing/2014/main" id="{D4326ECC-000D-3303-394C-F9D0FC353004}"/>
              </a:ext>
            </a:extLst>
          </p:cNvPr>
          <p:cNvSpPr>
            <a:spLocks noGrp="1"/>
          </p:cNvSpPr>
          <p:nvPr>
            <p:ph type="body" sz="quarter" idx="62"/>
          </p:nvPr>
        </p:nvSpPr>
        <p:spPr/>
        <p:txBody>
          <a:bodyPr/>
          <a:lstStyle/>
          <a:p>
            <a:r>
              <a:rPr lang="en-US" dirty="0"/>
              <a:t>TABLE OF CONTENTS</a:t>
            </a:r>
          </a:p>
        </p:txBody>
      </p:sp>
      <p:sp>
        <p:nvSpPr>
          <p:cNvPr id="8" name="Text Placeholder 7">
            <a:extLst>
              <a:ext uri="{FF2B5EF4-FFF2-40B4-BE49-F238E27FC236}">
                <a16:creationId xmlns:a16="http://schemas.microsoft.com/office/drawing/2014/main" id="{37AF150C-15DE-64BB-1897-7B514621291D}"/>
              </a:ext>
            </a:extLst>
          </p:cNvPr>
          <p:cNvSpPr>
            <a:spLocks noGrp="1"/>
          </p:cNvSpPr>
          <p:nvPr>
            <p:ph type="body" sz="quarter" idx="11"/>
          </p:nvPr>
        </p:nvSpPr>
        <p:spPr/>
        <p:txBody>
          <a:bodyPr/>
          <a:lstStyle/>
          <a:p>
            <a:r>
              <a:rPr lang="en-US" dirty="0"/>
              <a:t>01</a:t>
            </a:r>
          </a:p>
        </p:txBody>
      </p:sp>
      <p:sp>
        <p:nvSpPr>
          <p:cNvPr id="25" name="Text Placeholder 24">
            <a:extLst>
              <a:ext uri="{FF2B5EF4-FFF2-40B4-BE49-F238E27FC236}">
                <a16:creationId xmlns:a16="http://schemas.microsoft.com/office/drawing/2014/main" id="{2C7B670D-93E0-143F-BFED-FF449FA71DDF}"/>
              </a:ext>
            </a:extLst>
          </p:cNvPr>
          <p:cNvSpPr>
            <a:spLocks noGrp="1"/>
          </p:cNvSpPr>
          <p:nvPr>
            <p:ph type="body" sz="quarter" idx="13"/>
          </p:nvPr>
        </p:nvSpPr>
        <p:spPr/>
        <p:txBody>
          <a:bodyPr/>
          <a:lstStyle/>
          <a:p>
            <a:r>
              <a:rPr lang="en-US" dirty="0"/>
              <a:t>02</a:t>
            </a:r>
          </a:p>
        </p:txBody>
      </p:sp>
      <p:sp>
        <p:nvSpPr>
          <p:cNvPr id="27" name="Text Placeholder 26">
            <a:extLst>
              <a:ext uri="{FF2B5EF4-FFF2-40B4-BE49-F238E27FC236}">
                <a16:creationId xmlns:a16="http://schemas.microsoft.com/office/drawing/2014/main" id="{C584965E-5819-BBF6-358D-08993EDF1D72}"/>
              </a:ext>
            </a:extLst>
          </p:cNvPr>
          <p:cNvSpPr>
            <a:spLocks noGrp="1"/>
          </p:cNvSpPr>
          <p:nvPr>
            <p:ph type="body" sz="quarter" idx="15"/>
          </p:nvPr>
        </p:nvSpPr>
        <p:spPr/>
        <p:txBody>
          <a:bodyPr/>
          <a:lstStyle/>
          <a:p>
            <a:r>
              <a:rPr lang="en-US" dirty="0"/>
              <a:t>03</a:t>
            </a:r>
          </a:p>
        </p:txBody>
      </p:sp>
      <p:sp>
        <p:nvSpPr>
          <p:cNvPr id="33" name="Text Placeholder 32">
            <a:extLst>
              <a:ext uri="{FF2B5EF4-FFF2-40B4-BE49-F238E27FC236}">
                <a16:creationId xmlns:a16="http://schemas.microsoft.com/office/drawing/2014/main" id="{D34F604F-285B-1953-275F-60A2981237EB}"/>
              </a:ext>
            </a:extLst>
          </p:cNvPr>
          <p:cNvSpPr>
            <a:spLocks noGrp="1"/>
          </p:cNvSpPr>
          <p:nvPr>
            <p:ph type="body" sz="quarter" idx="17"/>
          </p:nvPr>
        </p:nvSpPr>
        <p:spPr/>
        <p:txBody>
          <a:bodyPr/>
          <a:lstStyle/>
          <a:p>
            <a:r>
              <a:rPr lang="en-US" dirty="0"/>
              <a:t>04</a:t>
            </a:r>
          </a:p>
        </p:txBody>
      </p:sp>
      <p:grpSp>
        <p:nvGrpSpPr>
          <p:cNvPr id="3" name="Graphic 4">
            <a:extLst>
              <a:ext uri="{FF2B5EF4-FFF2-40B4-BE49-F238E27FC236}">
                <a16:creationId xmlns:a16="http://schemas.microsoft.com/office/drawing/2014/main" id="{EC8A9901-AD39-1EF1-9C3F-C23A6FA159A2}"/>
              </a:ext>
            </a:extLst>
          </p:cNvPr>
          <p:cNvGrpSpPr/>
          <p:nvPr/>
        </p:nvGrpSpPr>
        <p:grpSpPr>
          <a:xfrm>
            <a:off x="-807609" y="396129"/>
            <a:ext cx="1988628" cy="1318666"/>
            <a:chOff x="5072479" y="4905026"/>
            <a:chExt cx="803439" cy="532763"/>
          </a:xfrm>
        </p:grpSpPr>
        <p:sp>
          <p:nvSpPr>
            <p:cNvPr id="4" name="Freeform 3">
              <a:extLst>
                <a:ext uri="{FF2B5EF4-FFF2-40B4-BE49-F238E27FC236}">
                  <a16:creationId xmlns:a16="http://schemas.microsoft.com/office/drawing/2014/main" id="{F7CE8C73-5EC8-C290-A55B-CAB3AEA55332}"/>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DB932A2-6420-68CA-CB9D-F63391B2C4B8}"/>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B6FD762-2084-1311-3162-8965734EEEE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6C20AE0-CC0E-2795-3B96-4186F28157B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401068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01</a:t>
            </a:r>
          </a:p>
        </p:txBody>
      </p:sp>
      <p:pic>
        <p:nvPicPr>
          <p:cNvPr id="2" name="Picture 1">
            <a:extLst>
              <a:ext uri="{FF2B5EF4-FFF2-40B4-BE49-F238E27FC236}">
                <a16:creationId xmlns:a16="http://schemas.microsoft.com/office/drawing/2014/main" id="{224998B8-6828-7A3D-9A80-8BC09C5BD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015"/>
          <a:stretch/>
        </p:blipFill>
        <p:spPr>
          <a:xfrm flipH="1">
            <a:off x="4071979" y="1669635"/>
            <a:ext cx="4048042" cy="5333136"/>
          </a:xfrm>
          <a:prstGeom prst="rect">
            <a:avLst/>
          </a:prstGeom>
        </p:spPr>
      </p:pic>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dirty="0"/>
              <a:t>INTRODUCTION </a:t>
            </a:r>
            <a:r>
              <a:rPr lang="en-US" cap="all" dirty="0"/>
              <a:t>and motivation</a:t>
            </a:r>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87145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480974" y="2361851"/>
            <a:ext cx="7653376" cy="3933404"/>
          </a:xfrm>
        </p:spPr>
        <p:txBody>
          <a:bodyPr/>
          <a:lstStyle/>
          <a:p>
            <a:pPr>
              <a:spcBef>
                <a:spcPts val="1200"/>
              </a:spcBef>
            </a:pPr>
            <a:r>
              <a:rPr lang="en-US"/>
              <a:t>Self-awareness is about understanding your emotions, strengths, weaknesses, thoughts, and beliefs. It involves knowing your personality, motivations, and desires. In entrepreneurship, self-awareness helps guide your decision-making, leadership, and personal growth.</a:t>
            </a:r>
          </a:p>
          <a:p>
            <a:pPr>
              <a:spcBef>
                <a:spcPts val="1200"/>
              </a:spcBef>
            </a:pPr>
            <a:endParaRPr lang="en-US"/>
          </a:p>
          <a:p>
            <a:pPr>
              <a:spcBef>
                <a:spcPts val="1200"/>
              </a:spcBef>
            </a:pPr>
            <a:r>
              <a:rPr lang="en-US"/>
              <a:t>By being aware of your inner landscape, you can navigate business challenges more effectively and make decisions that align with your core values and objectives.</a:t>
            </a:r>
            <a:endParaRPr lang="en-US" dirty="0"/>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8142361" cy="671785"/>
          </a:xfrm>
        </p:spPr>
        <p:txBody>
          <a:bodyPr/>
          <a:lstStyle/>
          <a:p>
            <a:r>
              <a:rPr lang="en-US"/>
              <a:t>INTRODUCTION</a:t>
            </a:r>
            <a:endParaRPr lang="en-US" cap="all" dirty="0"/>
          </a:p>
        </p:txBody>
      </p:sp>
      <p:pic>
        <p:nvPicPr>
          <p:cNvPr id="3" name="Picture 2">
            <a:extLst>
              <a:ext uri="{FF2B5EF4-FFF2-40B4-BE49-F238E27FC236}">
                <a16:creationId xmlns:a16="http://schemas.microsoft.com/office/drawing/2014/main" id="{29A20D73-9160-728B-E365-E0713C0D0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1374" y="3211286"/>
            <a:ext cx="5470626" cy="3646714"/>
          </a:xfrm>
          <a:prstGeom prst="rect">
            <a:avLst/>
          </a:prstGeom>
        </p:spPr>
      </p:pic>
    </p:spTree>
    <p:extLst>
      <p:ext uri="{BB962C8B-B14F-4D97-AF65-F5344CB8AC3E}">
        <p14:creationId xmlns:p14="http://schemas.microsoft.com/office/powerpoint/2010/main" val="4090102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480974" y="2361851"/>
            <a:ext cx="7653376" cy="3933404"/>
          </a:xfrm>
        </p:spPr>
        <p:txBody>
          <a:bodyPr/>
          <a:lstStyle/>
          <a:p>
            <a:r>
              <a:rPr lang="en-US" dirty="0"/>
              <a:t>Reflection complements self-awareness. It involves taking the time to consider and analyse your own experiences, decisions, and actions. Through reflection, young entrepreneurs can gain valuable insights from past experiences, both successes and failures. </a:t>
            </a:r>
          </a:p>
          <a:p>
            <a:endParaRPr lang="en-US" dirty="0"/>
          </a:p>
          <a:p>
            <a:r>
              <a:rPr lang="en-US" dirty="0"/>
              <a:t>This process of thoughtful consideration aids in learning and adapting, helping you to refine your strategies and approaches. In the dynamic business environment, this continuous cycle of reflection and learning is crucial for staying resilient and innovative.</a:t>
            </a: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8142361" cy="671785"/>
          </a:xfrm>
        </p:spPr>
        <p:txBody>
          <a:bodyPr/>
          <a:lstStyle/>
          <a:p>
            <a:r>
              <a:rPr lang="en-US" dirty="0"/>
              <a:t>INTRODUCTION</a:t>
            </a:r>
            <a:endParaRPr lang="en-US" cap="all" dirty="0"/>
          </a:p>
        </p:txBody>
      </p:sp>
      <p:pic>
        <p:nvPicPr>
          <p:cNvPr id="2" name="Grafik 1">
            <a:extLst>
              <a:ext uri="{FF2B5EF4-FFF2-40B4-BE49-F238E27FC236}">
                <a16:creationId xmlns:a16="http://schemas.microsoft.com/office/drawing/2014/main" id="{458FCDB4-4A52-6411-B946-6246C4D212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049" b="99679" l="57257" r="93500">
                        <a14:foregroundMark x1="61714" y1="99829" x2="59657" y2="91258"/>
                        <a14:foregroundMark x1="59657" y1="91258" x2="60843" y2="82001"/>
                        <a14:foregroundMark x1="60843" y1="82001" x2="57243" y2="55646"/>
                        <a14:foregroundMark x1="57243" y1="55646" x2="61957" y2="51403"/>
                        <a14:foregroundMark x1="61957" y1="51403" x2="62914" y2="39769"/>
                        <a14:foregroundMark x1="62914" y1="39769" x2="66000" y2="32012"/>
                        <a14:foregroundMark x1="66000" y1="32012" x2="67214" y2="23398"/>
                        <a14:foregroundMark x1="67214" y1="23398" x2="70743" y2="16199"/>
                        <a14:foregroundMark x1="70743" y1="16199" x2="77286" y2="12535"/>
                        <a14:foregroundMark x1="77286" y1="12535" x2="82200" y2="15899"/>
                        <a14:foregroundMark x1="82200" y1="15899" x2="84486" y2="23184"/>
                        <a14:foregroundMark x1="84486" y1="23184" x2="85629" y2="32955"/>
                        <a14:foregroundMark x1="85629" y1="32955" x2="88814" y2="42340"/>
                        <a14:foregroundMark x1="88814" y1="42340" x2="88700" y2="51125"/>
                        <a14:foregroundMark x1="88700" y1="51125" x2="92157" y2="57146"/>
                        <a14:foregroundMark x1="92157" y1="57146" x2="95314" y2="74373"/>
                        <a14:foregroundMark x1="95314" y1="74373" x2="94357" y2="82301"/>
                        <a14:foregroundMark x1="94357" y1="82301" x2="95086" y2="93143"/>
                        <a14:foregroundMark x1="95086" y1="93143" x2="90271" y2="97579"/>
                        <a14:foregroundMark x1="90271" y1="97579" x2="89771" y2="99679"/>
                        <a14:foregroundMark x1="70086" y1="15535" x2="74786" y2="11956"/>
                        <a14:foregroundMark x1="74786" y1="11956" x2="80000" y2="13070"/>
                        <a14:foregroundMark x1="80000" y1="13070" x2="82271" y2="16199"/>
                        <a14:foregroundMark x1="58900" y1="52882" x2="57257" y2="69338"/>
                        <a14:foregroundMark x1="57257" y1="69338" x2="59986" y2="77330"/>
                      </a14:backgroundRemoval>
                    </a14:imgEffect>
                  </a14:imgLayer>
                </a14:imgProps>
              </a:ext>
            </a:extLst>
          </a:blip>
          <a:srcRect l="55958" t="8430" r="2299"/>
          <a:stretch/>
        </p:blipFill>
        <p:spPr>
          <a:xfrm>
            <a:off x="7994044" y="1070120"/>
            <a:ext cx="3816625" cy="5582140"/>
          </a:xfrm>
          <a:prstGeom prst="rect">
            <a:avLst/>
          </a:prstGeom>
        </p:spPr>
      </p:pic>
    </p:spTree>
    <p:extLst>
      <p:ext uri="{BB962C8B-B14F-4D97-AF65-F5344CB8AC3E}">
        <p14:creationId xmlns:p14="http://schemas.microsoft.com/office/powerpoint/2010/main" val="97779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A120269-87C6-20F8-AE9E-A94E8E6BC4E3}"/>
              </a:ext>
            </a:extLst>
          </p:cNvPr>
          <p:cNvPicPr>
            <a:picLocks noGrp="1" noChangeAspect="1"/>
          </p:cNvPicPr>
          <p:nvPr>
            <p:ph type="pic" sz="quarter" idx="21"/>
          </p:nvPr>
        </p:nvPicPr>
        <p:blipFill>
          <a:blip r:embed="rId2"/>
          <a:srcRect t="6345" b="6345"/>
          <a:stretch>
            <a:fillRect/>
          </a:stretch>
        </p:blipFill>
        <p:spPr>
          <a:xfrm>
            <a:off x="7441770" y="815068"/>
            <a:ext cx="4303712" cy="5010150"/>
          </a:xfrm>
          <a:prstGeom prst="rect">
            <a:avLst/>
          </a:prstGeom>
        </p:spPr>
      </p:pic>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446518" y="1195556"/>
            <a:ext cx="7086395" cy="4466887"/>
          </a:xfrm>
        </p:spPr>
        <p:txBody>
          <a:bodyPr/>
          <a:lstStyle/>
          <a:p>
            <a:pPr>
              <a:spcBef>
                <a:spcPts val="1200"/>
              </a:spcBef>
            </a:pPr>
            <a:r>
              <a:rPr lang="en-US" sz="1800" dirty="0"/>
              <a:t>The reflection circle is a short group exercise that aims to practice self awareness in a group setting. Bring some pens and paper for participants. Try to do this exercise in a quiet room without any distractions.</a:t>
            </a:r>
          </a:p>
          <a:p>
            <a:pPr>
              <a:spcBef>
                <a:spcPts val="1200"/>
              </a:spcBef>
            </a:pPr>
            <a:r>
              <a:rPr lang="en-US" sz="1800" b="1" dirty="0"/>
              <a:t>1. Introduction (5 minutes):</a:t>
            </a:r>
          </a:p>
          <a:p>
            <a:pPr>
              <a:spcBef>
                <a:spcPts val="1200"/>
              </a:spcBef>
            </a:pPr>
            <a:r>
              <a:rPr lang="en-US" sz="1800" i="1" dirty="0"/>
              <a:t>Gather the group in a circle and explain the purpose of the exercise: to enhance self-awareness and understand how personal traits impact group dynamics.</a:t>
            </a:r>
          </a:p>
          <a:p>
            <a:pPr>
              <a:spcBef>
                <a:spcPts val="1200"/>
              </a:spcBef>
            </a:pPr>
            <a:r>
              <a:rPr lang="en-US" sz="1800" i="1" dirty="0"/>
              <a:t>Briefly introduce the concept of self-awareness.</a:t>
            </a:r>
          </a:p>
          <a:p>
            <a:pPr>
              <a:spcBef>
                <a:spcPts val="1200"/>
              </a:spcBef>
            </a:pPr>
            <a:r>
              <a:rPr lang="en-US" sz="1800" b="1" dirty="0"/>
              <a:t>2. Personal Reflection (10 minutes):</a:t>
            </a:r>
            <a:endParaRPr lang="en-US" sz="1800" i="1" dirty="0"/>
          </a:p>
          <a:p>
            <a:pPr>
              <a:spcBef>
                <a:spcPts val="1200"/>
              </a:spcBef>
            </a:pPr>
            <a:r>
              <a:rPr lang="en-US" sz="1800" i="1" dirty="0"/>
              <a:t>Ask each participant to spend 5 minutes quietly reflecting on the following questions:</a:t>
            </a:r>
          </a:p>
          <a:p>
            <a:pPr marL="285750" indent="-285750">
              <a:spcBef>
                <a:spcPts val="1200"/>
              </a:spcBef>
              <a:buFont typeface="Arial" panose="020B0604020202020204" pitchFamily="34" charset="0"/>
              <a:buChar char="•"/>
            </a:pPr>
            <a:r>
              <a:rPr lang="en-US" sz="1800" i="1" dirty="0"/>
              <a:t>What are my key strengths and weaknesses?</a:t>
            </a:r>
          </a:p>
          <a:p>
            <a:pPr marL="285750" indent="-285750">
              <a:spcBef>
                <a:spcPts val="1200"/>
              </a:spcBef>
              <a:buFont typeface="Arial" panose="020B0604020202020204" pitchFamily="34" charset="0"/>
              <a:buChar char="•"/>
            </a:pPr>
            <a:r>
              <a:rPr lang="en-US" sz="1800" i="1" dirty="0"/>
              <a:t>How do my actions and attitudes affect those around me in a team setting?</a:t>
            </a: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112294" y="160400"/>
            <a:ext cx="5232592" cy="945077"/>
          </a:xfrm>
        </p:spPr>
        <p:txBody>
          <a:bodyPr/>
          <a:lstStyle/>
          <a:p>
            <a:r>
              <a:rPr lang="en-US" dirty="0"/>
              <a:t>EXERCISE- THE REFLECTION CIRCLE</a:t>
            </a:r>
            <a:endParaRPr lang="en-US" cap="all" dirty="0"/>
          </a:p>
        </p:txBody>
      </p:sp>
    </p:spTree>
    <p:extLst>
      <p:ext uri="{BB962C8B-B14F-4D97-AF65-F5344CB8AC3E}">
        <p14:creationId xmlns:p14="http://schemas.microsoft.com/office/powerpoint/2010/main" val="345497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5713374" y="1552141"/>
            <a:ext cx="5552103" cy="4466887"/>
          </a:xfrm>
        </p:spPr>
        <p:txBody>
          <a:bodyPr/>
          <a:lstStyle/>
          <a:p>
            <a:pPr>
              <a:spcBef>
                <a:spcPts val="1200"/>
              </a:spcBef>
            </a:pPr>
            <a:r>
              <a:rPr lang="en-US" sz="1800" b="1" dirty="0">
                <a:solidFill>
                  <a:schemeClr val="tx1"/>
                </a:solidFill>
              </a:rPr>
              <a:t>3. Sharing in the Circle (10 minutes):</a:t>
            </a:r>
          </a:p>
          <a:p>
            <a:pPr>
              <a:spcBef>
                <a:spcPts val="1200"/>
              </a:spcBef>
            </a:pPr>
            <a:r>
              <a:rPr lang="en-US" sz="1800" i="1" dirty="0">
                <a:solidFill>
                  <a:schemeClr val="tx1"/>
                </a:solidFill>
              </a:rPr>
              <a:t>Go around the circle and ask each participant to share one strength and one weakness they have identified about themselves.</a:t>
            </a:r>
          </a:p>
          <a:p>
            <a:pPr>
              <a:spcBef>
                <a:spcPts val="1200"/>
              </a:spcBef>
            </a:pPr>
            <a:r>
              <a:rPr lang="en-US" sz="1800" i="1" dirty="0">
                <a:solidFill>
                  <a:schemeClr val="tx1"/>
                </a:solidFill>
              </a:rPr>
              <a:t>Encourage openness and a non-judgmental atmosphere. Remind the group that this is a safe space.</a:t>
            </a:r>
          </a:p>
          <a:p>
            <a:pPr>
              <a:spcBef>
                <a:spcPts val="1200"/>
              </a:spcBef>
            </a:pPr>
            <a:r>
              <a:rPr lang="en-US" sz="1800" b="1" dirty="0">
                <a:solidFill>
                  <a:schemeClr val="tx1"/>
                </a:solidFill>
              </a:rPr>
              <a:t>4. Group Reflection (5 minutes):</a:t>
            </a:r>
          </a:p>
          <a:p>
            <a:pPr>
              <a:spcBef>
                <a:spcPts val="1200"/>
              </a:spcBef>
            </a:pPr>
            <a:r>
              <a:rPr lang="en-US" sz="1800" i="1" dirty="0">
                <a:solidFill>
                  <a:schemeClr val="tx1"/>
                </a:solidFill>
              </a:rPr>
              <a:t>Discuss as a group how self-awareness can impact teamwork and personal growth in an entrepreneurial context.</a:t>
            </a:r>
          </a:p>
          <a:p>
            <a:pPr>
              <a:spcBef>
                <a:spcPts val="1200"/>
              </a:spcBef>
            </a:pPr>
            <a:r>
              <a:rPr lang="en-US" sz="1800" i="1" dirty="0">
                <a:solidFill>
                  <a:schemeClr val="tx1"/>
                </a:solidFill>
              </a:rPr>
              <a:t>Highlight the importance of understanding and respecting each other's strengths and weaknesses.</a:t>
            </a: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5370095" y="164435"/>
            <a:ext cx="5025762" cy="1050250"/>
          </a:xfrm>
        </p:spPr>
        <p:txBody>
          <a:bodyPr/>
          <a:lstStyle/>
          <a:p>
            <a:r>
              <a:rPr lang="en-US" dirty="0"/>
              <a:t>EXERCISE- THE REFLECTION CIRCLE</a:t>
            </a:r>
            <a:endParaRPr lang="en-US" cap="all" dirty="0"/>
          </a:p>
        </p:txBody>
      </p:sp>
      <p:pic>
        <p:nvPicPr>
          <p:cNvPr id="3" name="Picture 2">
            <a:extLst>
              <a:ext uri="{FF2B5EF4-FFF2-40B4-BE49-F238E27FC236}">
                <a16:creationId xmlns:a16="http://schemas.microsoft.com/office/drawing/2014/main" id="{1B41BA2C-EA0B-458E-38B9-93F1DA927FAF}"/>
              </a:ext>
            </a:extLst>
          </p:cNvPr>
          <p:cNvPicPr>
            <a:picLocks noChangeAspect="1"/>
          </p:cNvPicPr>
          <p:nvPr/>
        </p:nvPicPr>
        <p:blipFill>
          <a:blip r:embed="rId2"/>
          <a:stretch>
            <a:fillRect/>
          </a:stretch>
        </p:blipFill>
        <p:spPr>
          <a:xfrm>
            <a:off x="0" y="2109185"/>
            <a:ext cx="4946498" cy="3352800"/>
          </a:xfrm>
          <a:prstGeom prst="rect">
            <a:avLst/>
          </a:prstGeom>
        </p:spPr>
      </p:pic>
    </p:spTree>
    <p:extLst>
      <p:ext uri="{BB962C8B-B14F-4D97-AF65-F5344CB8AC3E}">
        <p14:creationId xmlns:p14="http://schemas.microsoft.com/office/powerpoint/2010/main" val="295259197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EE247A-9ED5-4850-8CDD-4B685B5C378A}">
  <we:reference id="wa104379997" version="2.0.0.0" store="en-US" storeType="OMEX"/>
  <we:alternateReferences>
    <we:reference id="wa104379997" version="2.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34db74-4d35-4e18-8a72-9b1bc5183849">
      <Terms xmlns="http://schemas.microsoft.com/office/infopath/2007/PartnerControls"/>
    </lcf76f155ced4ddcb4097134ff3c332f>
    <TaxCatchAll xmlns="aabdb8d6-f71b-4f0b-a1f1-674c3652b43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334ABE1725AD546A0718A12DDE892CF" ma:contentTypeVersion="14" ma:contentTypeDescription="Ein neues Dokument erstellen." ma:contentTypeScope="" ma:versionID="97e4622ea98c3b99695a57078e94d175">
  <xsd:schema xmlns:xsd="http://www.w3.org/2001/XMLSchema" xmlns:xs="http://www.w3.org/2001/XMLSchema" xmlns:p="http://schemas.microsoft.com/office/2006/metadata/properties" xmlns:ns2="dd34db74-4d35-4e18-8a72-9b1bc5183849" xmlns:ns3="aabdb8d6-f71b-4f0b-a1f1-674c3652b43c" targetNamespace="http://schemas.microsoft.com/office/2006/metadata/properties" ma:root="true" ma:fieldsID="4a27234c4ae80c91e9d300d034c5466f" ns2:_="" ns3:_="">
    <xsd:import namespace="dd34db74-4d35-4e18-8a72-9b1bc5183849"/>
    <xsd:import namespace="aabdb8d6-f71b-4f0b-a1f1-674c3652b4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4db74-4d35-4e18-8a72-9b1bc51838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77bb5f2b-d4a0-4b54-bd97-63e1ab2bf35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bdb8d6-f71b-4f0b-a1f1-674c3652b43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b052e51-d624-4a1f-bc3e-a43645dce8e9}" ma:internalName="TaxCatchAll" ma:showField="CatchAllData" ma:web="aabdb8d6-f71b-4f0b-a1f1-674c3652b43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purl.org/dc/terms/"/>
    <ds:schemaRef ds:uri="http://schemas.openxmlformats.org/package/2006/metadata/core-properties"/>
    <ds:schemaRef ds:uri="dd34db74-4d35-4e18-8a72-9b1bc5183849"/>
    <ds:schemaRef ds:uri="aabdb8d6-f71b-4f0b-a1f1-674c3652b43c"/>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B2942BD-98A5-483C-8B9E-940637985D14}"/>
</file>

<file path=docProps/app.xml><?xml version="1.0" encoding="utf-8"?>
<Properties xmlns="http://schemas.openxmlformats.org/officeDocument/2006/extended-properties" xmlns:vt="http://schemas.openxmlformats.org/officeDocument/2006/docPropsVTypes">
  <Template>Magazine layout</Template>
  <TotalTime>0</TotalTime>
  <Words>3000</Words>
  <Application>Microsoft Office PowerPoint</Application>
  <PresentationFormat>Breitbild</PresentationFormat>
  <Paragraphs>195</Paragraphs>
  <Slides>32</Slides>
  <Notes>20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32</vt:i4>
      </vt:variant>
    </vt:vector>
  </HeadingPairs>
  <TitlesOfParts>
    <vt:vector size="37" baseType="lpstr">
      <vt:lpstr>Arial</vt:lpstr>
      <vt:lpstr>Calibri</vt:lpstr>
      <vt:lpstr>Lato Light</vt:lpstr>
      <vt:lpstr>Montserrat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Julia Grey</cp:lastModifiedBy>
  <cp:revision>543</cp:revision>
  <dcterms:created xsi:type="dcterms:W3CDTF">2021-06-15T11:45:52Z</dcterms:created>
  <dcterms:modified xsi:type="dcterms:W3CDTF">2024-06-13T09:35:42Z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0x0101004334ABE1725AD546A0718A12DDE892CF</vt:lpwstr>
  </property>
  <property fmtid="{D5CDD505-2E9C-101B-9397-08002B2CF9AE}" pid="3" name="MediaServiceImageTags">
    <vt:lpwstr/>
  </property>
</Properties>
</file>