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4"/>
  </p:notesMasterIdLst>
  <p:handoutMasterIdLst>
    <p:handoutMasterId r:id="rId45"/>
  </p:handoutMasterIdLst>
  <p:sldIdLst>
    <p:sldId id="719" r:id="rId5"/>
    <p:sldId id="714" r:id="rId6"/>
    <p:sldId id="763" r:id="rId7"/>
    <p:sldId id="681" r:id="rId8"/>
    <p:sldId id="715" r:id="rId9"/>
    <p:sldId id="698" r:id="rId10"/>
    <p:sldId id="776" r:id="rId11"/>
    <p:sldId id="775" r:id="rId12"/>
    <p:sldId id="774" r:id="rId13"/>
    <p:sldId id="777" r:id="rId14"/>
    <p:sldId id="778" r:id="rId15"/>
    <p:sldId id="723" r:id="rId16"/>
    <p:sldId id="796" r:id="rId17"/>
    <p:sldId id="797" r:id="rId18"/>
    <p:sldId id="799" r:id="rId19"/>
    <p:sldId id="801" r:id="rId20"/>
    <p:sldId id="798" r:id="rId21"/>
    <p:sldId id="788" r:id="rId22"/>
    <p:sldId id="802" r:id="rId23"/>
    <p:sldId id="804" r:id="rId24"/>
    <p:sldId id="806" r:id="rId25"/>
    <p:sldId id="795" r:id="rId26"/>
    <p:sldId id="725" r:id="rId27"/>
    <p:sldId id="741" r:id="rId28"/>
    <p:sldId id="807" r:id="rId29"/>
    <p:sldId id="808" r:id="rId30"/>
    <p:sldId id="809" r:id="rId31"/>
    <p:sldId id="810" r:id="rId32"/>
    <p:sldId id="811" r:id="rId33"/>
    <p:sldId id="812" r:id="rId34"/>
    <p:sldId id="813" r:id="rId35"/>
    <p:sldId id="814" r:id="rId36"/>
    <p:sldId id="815" r:id="rId37"/>
    <p:sldId id="816" r:id="rId38"/>
    <p:sldId id="727" r:id="rId39"/>
    <p:sldId id="766" r:id="rId40"/>
    <p:sldId id="817" r:id="rId41"/>
    <p:sldId id="818" r:id="rId42"/>
    <p:sldId id="773" r:id="rId43"/>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Grey" initials="JG" lastIdx="13" clrIdx="0">
    <p:extLst>
      <p:ext uri="{19B8F6BF-5375-455C-9EA6-DF929625EA0E}">
        <p15:presenceInfo xmlns:p15="http://schemas.microsoft.com/office/powerpoint/2012/main" userId="18f5a034b9241c3f" providerId="Windows Live"/>
      </p:ext>
    </p:extLst>
  </p:cmAuthor>
  <p:cmAuthor id="2" name="aine hamill" initials="ah" lastIdx="1" clrIdx="1">
    <p:extLst>
      <p:ext uri="{19B8F6BF-5375-455C-9EA6-DF929625EA0E}">
        <p15:presenceInfo xmlns:p15="http://schemas.microsoft.com/office/powerpoint/2012/main" userId="505fde40218565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3D91"/>
    <a:srgbClr val="00A8F6"/>
    <a:srgbClr val="EE3E81"/>
    <a:srgbClr val="94A2A2"/>
    <a:srgbClr val="F16924"/>
    <a:srgbClr val="76C7EF"/>
    <a:srgbClr val="3EA5DC"/>
    <a:srgbClr val="BE65A7"/>
    <a:srgbClr val="000D41"/>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91" autoAdjust="0"/>
    <p:restoredTop sz="92102" autoAdjust="0"/>
  </p:normalViewPr>
  <p:slideViewPr>
    <p:cSldViewPr snapToGrid="0" snapToObjects="1">
      <p:cViewPr varScale="1">
        <p:scale>
          <a:sx n="98" d="100"/>
          <a:sy n="98" d="100"/>
        </p:scale>
        <p:origin x="264" y="90"/>
      </p:cViewPr>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6/12/2024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‹Nr.›</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‹Nr.›</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buFont typeface="+mj-lt"/>
              <a:buAutoNum type="arabicPeriod"/>
            </a:pPr>
            <a:r>
              <a:rPr lang="en-GB" b="1" i="0" dirty="0">
                <a:solidFill>
                  <a:srgbClr val="374151"/>
                </a:solidFill>
                <a:effectLst/>
                <a:latin typeface="Söhne"/>
              </a:rPr>
              <a:t>Form Small Groups</a:t>
            </a:r>
            <a:r>
              <a:rPr lang="en-GB" b="0" i="0" dirty="0">
                <a:solidFill>
                  <a:srgbClr val="374151"/>
                </a:solidFill>
                <a:effectLst/>
                <a:latin typeface="Söhne"/>
              </a:rPr>
              <a:t>: Gather in small groups of 4-5 to ensure everyone has a chance to participate.</a:t>
            </a:r>
          </a:p>
          <a:p>
            <a:pPr algn="l">
              <a:buFont typeface="+mj-lt"/>
              <a:buAutoNum type="arabicPeriod"/>
            </a:pPr>
            <a:r>
              <a:rPr lang="en-GB" b="1" i="0" dirty="0">
                <a:solidFill>
                  <a:srgbClr val="374151"/>
                </a:solidFill>
                <a:effectLst/>
                <a:latin typeface="Söhne"/>
              </a:rPr>
              <a:t>Share Your 'Problems'</a:t>
            </a:r>
            <a:r>
              <a:rPr lang="en-GB" b="0" i="0" dirty="0">
                <a:solidFill>
                  <a:srgbClr val="374151"/>
                </a:solidFill>
                <a:effectLst/>
                <a:latin typeface="Söhne"/>
              </a:rPr>
              <a:t>: Each member takes a turn to share two real problems they've encountered and solved, plus one made-up problem.</a:t>
            </a:r>
          </a:p>
          <a:p>
            <a:pPr algn="l">
              <a:buFont typeface="+mj-lt"/>
              <a:buAutoNum type="arabicPeriod"/>
            </a:pPr>
            <a:r>
              <a:rPr lang="en-GB" b="1" i="0" dirty="0">
                <a:solidFill>
                  <a:srgbClr val="374151"/>
                </a:solidFill>
                <a:effectLst/>
                <a:latin typeface="Söhne"/>
              </a:rPr>
              <a:t>Guess the Lie</a:t>
            </a:r>
            <a:r>
              <a:rPr lang="en-GB" b="0" i="0" dirty="0">
                <a:solidFill>
                  <a:srgbClr val="374151"/>
                </a:solidFill>
                <a:effectLst/>
                <a:latin typeface="Söhne"/>
              </a:rPr>
              <a:t>: After each person shares, the group discusses and decides which 'problem' they think is the fictional one.</a:t>
            </a:r>
          </a:p>
          <a:p>
            <a:pPr algn="l">
              <a:buFont typeface="+mj-lt"/>
              <a:buAutoNum type="arabicPeriod"/>
            </a:pPr>
            <a:r>
              <a:rPr lang="en-GB" b="1" i="0" dirty="0">
                <a:solidFill>
                  <a:srgbClr val="374151"/>
                </a:solidFill>
                <a:effectLst/>
                <a:latin typeface="Söhne"/>
              </a:rPr>
              <a:t>Reflection</a:t>
            </a:r>
            <a:r>
              <a:rPr lang="en-GB" b="0" i="0" dirty="0">
                <a:solidFill>
                  <a:srgbClr val="374151"/>
                </a:solidFill>
                <a:effectLst/>
                <a:latin typeface="Söhne"/>
              </a:rPr>
              <a:t>: After the lie is revealed, reflect briefly on the actual problems shared. What creative solutions were used? Does any problem relate to our upcoming topics?</a:t>
            </a:r>
          </a:p>
        </p:txBody>
      </p:sp>
    </p:spTree>
    <p:extLst>
      <p:ext uri="{BB962C8B-B14F-4D97-AF65-F5344CB8AC3E}">
        <p14:creationId xmlns:p14="http://schemas.microsoft.com/office/powerpoint/2010/main" val="221737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0166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6688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9730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https://medium.com/@shivanidmmalik/innovative-problem-solving-turning-challenges-into-opportunities-880f91748de7#:~:text=Seek%20feedback%2C%20identify%20areas%20for,is%20your%20key%20to%20success.</a:t>
            </a:r>
          </a:p>
          <a:p>
            <a:r>
              <a:rPr lang="en-GB" dirty="0"/>
              <a:t>https://medium.com/@EntrepreneurLife_yt/howard-schultz-biography-how-he-created-starbucks-coffee-2904d21e9c93</a:t>
            </a:r>
          </a:p>
        </p:txBody>
      </p:sp>
    </p:spTree>
    <p:extLst>
      <p:ext uri="{BB962C8B-B14F-4D97-AF65-F5344CB8AC3E}">
        <p14:creationId xmlns:p14="http://schemas.microsoft.com/office/powerpoint/2010/main" val="156772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315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https://thepeakperformancecenter.com/educational-learning/thinking/critical-thinking/</a:t>
            </a:r>
          </a:p>
          <a:p>
            <a:r>
              <a:rPr lang="en-GB" sz="1200" dirty="0"/>
              <a:t>https://alloyfranchise.com/blog/why-critical-thinking-is-crucial-for-entrepreneurs/#:~:text=Entrepreneurs%20with%20outstanding%20critical%20thinking,innovation%20in%20their%20daily%20lives. </a:t>
            </a:r>
          </a:p>
          <a:p>
            <a:r>
              <a:rPr lang="en-GB" sz="1200" dirty="0"/>
              <a:t>https://inventright.com/innovate-this/why-entrepreneurs-need-critical-thinking-skills/ </a:t>
            </a:r>
          </a:p>
          <a:p>
            <a:r>
              <a:rPr lang="en-GB" sz="1200" dirty="0"/>
              <a:t>https://www.plesk.com/blog/people-articles/reid-hoffman-linkedin-success/</a:t>
            </a:r>
          </a:p>
          <a:p>
            <a:endParaRPr lang="en-GB" dirty="0"/>
          </a:p>
        </p:txBody>
      </p:sp>
    </p:spTree>
    <p:extLst>
      <p:ext uri="{BB962C8B-B14F-4D97-AF65-F5344CB8AC3E}">
        <p14:creationId xmlns:p14="http://schemas.microsoft.com/office/powerpoint/2010/main" val="136647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References:</a:t>
            </a:r>
          </a:p>
          <a:p>
            <a:r>
              <a:rPr lang="en-GB" sz="1200" dirty="0"/>
              <a:t>https://thepeakperformancecenter.com/educational-learning/thinking/critical-thinking/</a:t>
            </a:r>
          </a:p>
          <a:p>
            <a:r>
              <a:rPr lang="en-GB" sz="1200" dirty="0"/>
              <a:t>https://alloyfranchise.com/blog/why-critical-thinking-is-crucial-for-entrepreneurs/#:~:text=Entrepreneurs%20with%20outstanding%20critical%20thinking,innovation%20in%20their%20daily%20lives. </a:t>
            </a:r>
          </a:p>
          <a:p>
            <a:r>
              <a:rPr lang="en-GB" sz="1200" dirty="0"/>
              <a:t>https://inventright.com/innovate-this/why-entrepreneurs-need-critical-thinking-skills/ </a:t>
            </a:r>
          </a:p>
          <a:p>
            <a:r>
              <a:rPr lang="en-GB" sz="1200" dirty="0"/>
              <a:t>https://www.plesk.com/blog/people-articles/reid-hoffman-linkedin-success/</a:t>
            </a:r>
          </a:p>
          <a:p>
            <a:endParaRPr lang="en-GB" dirty="0"/>
          </a:p>
        </p:txBody>
      </p:sp>
    </p:spTree>
    <p:extLst>
      <p:ext uri="{BB962C8B-B14F-4D97-AF65-F5344CB8AC3E}">
        <p14:creationId xmlns:p14="http://schemas.microsoft.com/office/powerpoint/2010/main" val="41475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https://www.indeed.com/career-advice/career-development/decision-maker-model</a:t>
            </a:r>
          </a:p>
          <a:p>
            <a:r>
              <a:rPr lang="en-GB" dirty="0"/>
              <a:t>https://open.lib.umn.edu/principlesmanagement/chapter/11-3-understanding-decision-making/#:~:text=The%20four%20different%20decision%2Dmaking,out%20all%20the%20P%2DO%2DL%2DC%20functions.</a:t>
            </a:r>
          </a:p>
          <a:p>
            <a:r>
              <a:rPr lang="en-GB" dirty="0"/>
              <a:t>https://ritu-p.medium.com/navigating-success-mastering-decision-making-for-entrepreneurs-49ab8058167a</a:t>
            </a:r>
          </a:p>
          <a:p>
            <a:r>
              <a:rPr lang="en-GB" dirty="0"/>
              <a:t>https://strategicpeoplesolutions.com/posts/decision-making-secret-every-entrepreneur-know/</a:t>
            </a:r>
          </a:p>
        </p:txBody>
      </p:sp>
    </p:spTree>
    <p:extLst>
      <p:ext uri="{BB962C8B-B14F-4D97-AF65-F5344CB8AC3E}">
        <p14:creationId xmlns:p14="http://schemas.microsoft.com/office/powerpoint/2010/main" val="265157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https://magazine.startus.cc/most-common-entrepreneurial-cognitive-biases/#:~:text=The%20most%20common%20cognitive%20biases,compared%20to%20the%20corresponding%20accuracy.</a:t>
            </a:r>
          </a:p>
          <a:p>
            <a:r>
              <a:rPr lang="en-GB" dirty="0"/>
              <a:t>https://fi.co/insight/entrepreneur-cognitive-bias-7-biases-that-kill-startups</a:t>
            </a:r>
          </a:p>
          <a:p>
            <a:r>
              <a:rPr lang="en-GB" dirty="0"/>
              <a:t>https://www.boardofinnovation.com/blog/16-cognitive-biases-that-kill-innovative-thinking/</a:t>
            </a:r>
          </a:p>
          <a:p>
            <a:r>
              <a:rPr lang="en-GB" dirty="0"/>
              <a:t>https://www.linkedin.com/advice/1/how-can-you-overcome-cognitive-biases-problem-solving</a:t>
            </a:r>
          </a:p>
          <a:p>
            <a:r>
              <a:rPr lang="en-GB" dirty="0"/>
              <a:t>https://www.mindtools.com/a0ozgex/cognitive-bias</a:t>
            </a:r>
          </a:p>
        </p:txBody>
      </p:sp>
    </p:spTree>
    <p:extLst>
      <p:ext uri="{BB962C8B-B14F-4D97-AF65-F5344CB8AC3E}">
        <p14:creationId xmlns:p14="http://schemas.microsoft.com/office/powerpoint/2010/main" val="130896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https://magazine.startus.cc/most-common-entrepreneurial-cognitive-biases/#:~:text=The%20most%20common%20cognitive%20biases,compared%20to%20the%20corresponding%20accuracy.</a:t>
            </a:r>
          </a:p>
          <a:p>
            <a:r>
              <a:rPr lang="en-GB" dirty="0"/>
              <a:t>https://fi.co/insight/entrepreneur-cognitive-bias-7-biases-that-kill-startups</a:t>
            </a:r>
          </a:p>
          <a:p>
            <a:r>
              <a:rPr lang="en-GB" dirty="0"/>
              <a:t>https://www.boardofinnovation.com/blog/16-cognitive-biases-that-kill-innovative-thinking/</a:t>
            </a:r>
          </a:p>
          <a:p>
            <a:r>
              <a:rPr lang="en-GB" dirty="0"/>
              <a:t>https://www.linkedin.com/advice/1/how-can-you-overcome-cognitive-biases-problem-solving</a:t>
            </a:r>
          </a:p>
          <a:p>
            <a:r>
              <a:rPr lang="en-GB" dirty="0"/>
              <a:t>https://www.mindtools.com/a0ozgex/cognitive-bias</a:t>
            </a:r>
          </a:p>
          <a:p>
            <a:endParaRPr lang="en-GB" dirty="0"/>
          </a:p>
        </p:txBody>
      </p:sp>
    </p:spTree>
    <p:extLst>
      <p:ext uri="{BB962C8B-B14F-4D97-AF65-F5344CB8AC3E}">
        <p14:creationId xmlns:p14="http://schemas.microsoft.com/office/powerpoint/2010/main" val="770921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CB68F5-C389-F355-5FFC-F9CB3349C96C}"/>
              </a:ext>
            </a:extLst>
          </p:cNvPr>
          <p:cNvSpPr/>
          <p:nvPr userDrawn="1"/>
        </p:nvSpPr>
        <p:spPr>
          <a:xfrm rot="16200000">
            <a:off x="4611080" y="-1868205"/>
            <a:ext cx="2969839" cy="12192000"/>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AE4A245-2DE9-587E-97F4-143F2F3EE4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9989257" y="6095991"/>
            <a:ext cx="1698650" cy="38193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0EDFC9C-3B8E-78D9-62F7-556B6F4C60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8331" y="639199"/>
            <a:ext cx="4205665" cy="1351821"/>
          </a:xfrm>
          <a:prstGeom prst="rect">
            <a:avLst/>
          </a:prstGeom>
        </p:spPr>
      </p:pic>
      <p:sp>
        <p:nvSpPr>
          <p:cNvPr id="4" name="Text Placeholder 32">
            <a:extLst>
              <a:ext uri="{FF2B5EF4-FFF2-40B4-BE49-F238E27FC236}">
                <a16:creationId xmlns:a16="http://schemas.microsoft.com/office/drawing/2014/main" id="{B112669A-CF12-7C87-4B05-0BCEE2BD1ED0}"/>
              </a:ext>
            </a:extLst>
          </p:cNvPr>
          <p:cNvSpPr>
            <a:spLocks noGrp="1"/>
          </p:cNvSpPr>
          <p:nvPr>
            <p:ph type="body" sz="quarter" idx="64" hasCustomPrompt="1"/>
          </p:nvPr>
        </p:nvSpPr>
        <p:spPr>
          <a:xfrm>
            <a:off x="519736" y="2590985"/>
            <a:ext cx="6121696"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YOUR GUIDE TO EXPERIENTIAL</a:t>
            </a:r>
          </a:p>
        </p:txBody>
      </p:sp>
      <p:sp>
        <p:nvSpPr>
          <p:cNvPr id="7" name="Text Placeholder 32">
            <a:extLst>
              <a:ext uri="{FF2B5EF4-FFF2-40B4-BE49-F238E27FC236}">
                <a16:creationId xmlns:a16="http://schemas.microsoft.com/office/drawing/2014/main" id="{4F54C20D-43F9-2843-ABC1-52F9C147D1FF}"/>
              </a:ext>
            </a:extLst>
          </p:cNvPr>
          <p:cNvSpPr>
            <a:spLocks noGrp="1"/>
          </p:cNvSpPr>
          <p:nvPr>
            <p:ph type="body" sz="quarter" idx="65" hasCustomPrompt="1"/>
          </p:nvPr>
        </p:nvSpPr>
        <p:spPr>
          <a:xfrm>
            <a:off x="519735" y="3373305"/>
            <a:ext cx="5705335"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ENTREPRENEURSHIP LABS</a:t>
            </a:r>
          </a:p>
        </p:txBody>
      </p:sp>
      <p:pic>
        <p:nvPicPr>
          <p:cNvPr id="3" name="Grafik 2">
            <a:extLst>
              <a:ext uri="{FF2B5EF4-FFF2-40B4-BE49-F238E27FC236}">
                <a16:creationId xmlns:a16="http://schemas.microsoft.com/office/drawing/2014/main" id="{FD0FD3C7-12C5-DD76-4A89-AF9813BB29F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80602" y="6099689"/>
            <a:ext cx="1715960" cy="360000"/>
          </a:xfrm>
          <a:prstGeom prst="rect">
            <a:avLst/>
          </a:prstGeom>
        </p:spPr>
      </p:pic>
      <p:sp>
        <p:nvSpPr>
          <p:cNvPr id="2" name="Textfeld 1">
            <a:extLst>
              <a:ext uri="{FF2B5EF4-FFF2-40B4-BE49-F238E27FC236}">
                <a16:creationId xmlns:a16="http://schemas.microsoft.com/office/drawing/2014/main" id="{34523628-4AE4-F822-EFBC-F3861CFA2224}"/>
              </a:ext>
            </a:extLst>
          </p:cNvPr>
          <p:cNvSpPr txBox="1"/>
          <p:nvPr userDrawn="1"/>
        </p:nvSpPr>
        <p:spPr>
          <a:xfrm>
            <a:off x="495438" y="6079725"/>
            <a:ext cx="9362937" cy="430887"/>
          </a:xfrm>
          <a:prstGeom prst="rect">
            <a:avLst/>
          </a:prstGeom>
          <a:noFill/>
        </p:spPr>
        <p:txBody>
          <a:bodyPr wrap="square" rtlCol="0">
            <a:spAutoFit/>
          </a:bodyPr>
          <a:lstStyle/>
          <a:p>
            <a:r>
              <a:rPr lang="en-GB" sz="11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100" i="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Photo 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FB7A5-5C54-A155-E09F-73DF19E294F7}"/>
              </a:ext>
            </a:extLst>
          </p:cNvPr>
          <p:cNvSpPr/>
          <p:nvPr userDrawn="1"/>
        </p:nvSpPr>
        <p:spPr>
          <a:xfrm>
            <a:off x="365760" y="-398"/>
            <a:ext cx="4130040" cy="6858398"/>
          </a:xfrm>
          <a:prstGeom prst="rect">
            <a:avLst/>
          </a:prstGeom>
          <a:solidFill>
            <a:srgbClr val="EE3E81"/>
          </a:solidFill>
          <a:ln>
            <a:solidFill>
              <a:srgbClr val="EE3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5408574" y="1628342"/>
            <a:ext cx="5552103" cy="4466887"/>
          </a:xfrm>
        </p:spPr>
        <p:txBody>
          <a:bodyPr numCol="1" spcCol="288000" anchor="t">
            <a:noAutofit/>
          </a:bodyPr>
          <a:lstStyle>
            <a:lvl1pPr marL="0" indent="0" algn="l">
              <a:lnSpc>
                <a:spcPts val="248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112295" y="578092"/>
            <a:ext cx="3035919" cy="671785"/>
          </a:xfrm>
          <a:prstGeom prst="rect">
            <a:avLst/>
          </a:prstGeom>
          <a:solidFill>
            <a:srgbClr val="3EA5DC"/>
          </a:solidFill>
        </p:spPr>
        <p:txBody>
          <a:bodyPr anchor="ctr">
            <a:noAutofit/>
          </a:bodyPr>
          <a:lstStyle>
            <a:lvl1pPr marL="857250"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85331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2EFB695-81D9-8012-9C3A-7D4F79272781}"/>
              </a:ext>
            </a:extLst>
          </p:cNvPr>
          <p:cNvSpPr>
            <a:spLocks noGrp="1"/>
          </p:cNvSpPr>
          <p:nvPr>
            <p:ph type="pic" sz="quarter" idx="21"/>
          </p:nvPr>
        </p:nvSpPr>
        <p:spPr>
          <a:xfrm>
            <a:off x="0" y="1"/>
            <a:ext cx="12192000" cy="3241781"/>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8" name="Text Placeholder 32">
            <a:extLst>
              <a:ext uri="{FF2B5EF4-FFF2-40B4-BE49-F238E27FC236}">
                <a16:creationId xmlns:a16="http://schemas.microsoft.com/office/drawing/2014/main" id="{152E5000-5425-17ED-5FF9-DD990C5FEFDE}"/>
              </a:ext>
            </a:extLst>
          </p:cNvPr>
          <p:cNvSpPr>
            <a:spLocks noGrp="1"/>
          </p:cNvSpPr>
          <p:nvPr>
            <p:ph type="body" sz="quarter" idx="66" hasCustomPrompt="1"/>
          </p:nvPr>
        </p:nvSpPr>
        <p:spPr>
          <a:xfrm>
            <a:off x="3248324" y="2743650"/>
            <a:ext cx="5695351" cy="685350"/>
          </a:xfrm>
          <a:prstGeom prst="rect">
            <a:avLst/>
          </a:prstGeom>
          <a:solidFill>
            <a:srgbClr val="3EA5DC"/>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HELPLING STUDENTS TACKLE</a:t>
            </a:r>
          </a:p>
        </p:txBody>
      </p:sp>
      <p:sp>
        <p:nvSpPr>
          <p:cNvPr id="9" name="Text Placeholder 32">
            <a:extLst>
              <a:ext uri="{FF2B5EF4-FFF2-40B4-BE49-F238E27FC236}">
                <a16:creationId xmlns:a16="http://schemas.microsoft.com/office/drawing/2014/main" id="{5B750407-34F5-26A6-8EAC-03A2EA828444}"/>
              </a:ext>
            </a:extLst>
          </p:cNvPr>
          <p:cNvSpPr>
            <a:spLocks noGrp="1"/>
          </p:cNvSpPr>
          <p:nvPr>
            <p:ph type="body" sz="quarter" idx="67" hasCustomPrompt="1"/>
          </p:nvPr>
        </p:nvSpPr>
        <p:spPr>
          <a:xfrm>
            <a:off x="2981037" y="3616218"/>
            <a:ext cx="6229924" cy="685350"/>
          </a:xfrm>
          <a:prstGeom prst="rect">
            <a:avLst/>
          </a:prstGeom>
          <a:solidFill>
            <a:srgbClr val="3EA5DC"/>
          </a:solidFill>
        </p:spPr>
        <p:txBody>
          <a:bodyPr anchor="ctr">
            <a:noAutofit/>
          </a:bodyPr>
          <a:lstStyle>
            <a:lvl1pPr marL="0" marR="0" indent="0" algn="ctr" defTabSz="777514" rtl="0" eaLnBrk="1" fontAlgn="auto" latinLnBrk="0" hangingPunct="1">
              <a:lnSpc>
                <a:spcPts val="3877"/>
              </a:lnSpc>
              <a:spcBef>
                <a:spcPts val="0"/>
              </a:spcBef>
              <a:spcAft>
                <a:spcPts val="0"/>
              </a:spcAft>
              <a:buClrTx/>
              <a:buSzTx/>
              <a:buFont typeface="Arial" panose="020B0604020202020204" pitchFamily="34" charset="0"/>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marL="0" marR="0" lvl="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a:pPr>
            <a:r>
              <a:rPr lang="en-US" dirty="0"/>
              <a:t>INTERGENERATIONAL TENSION, </a:t>
            </a:r>
          </a:p>
        </p:txBody>
      </p:sp>
      <p:sp>
        <p:nvSpPr>
          <p:cNvPr id="10" name="Text Placeholder 32">
            <a:extLst>
              <a:ext uri="{FF2B5EF4-FFF2-40B4-BE49-F238E27FC236}">
                <a16:creationId xmlns:a16="http://schemas.microsoft.com/office/drawing/2014/main" id="{009103B8-D932-9523-F323-1E95836A47A3}"/>
              </a:ext>
            </a:extLst>
          </p:cNvPr>
          <p:cNvSpPr>
            <a:spLocks noGrp="1"/>
          </p:cNvSpPr>
          <p:nvPr>
            <p:ph type="body" sz="quarter" idx="68" hasCustomPrompt="1"/>
          </p:nvPr>
        </p:nvSpPr>
        <p:spPr>
          <a:xfrm>
            <a:off x="3775562" y="4488786"/>
            <a:ext cx="4640874" cy="685350"/>
          </a:xfrm>
          <a:prstGeom prst="rect">
            <a:avLst/>
          </a:prstGeom>
          <a:solidFill>
            <a:srgbClr val="3EA5DC"/>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WHILE ALSO MEETING</a:t>
            </a:r>
          </a:p>
        </p:txBody>
      </p:sp>
      <p:sp>
        <p:nvSpPr>
          <p:cNvPr id="11" name="Text Placeholder 32">
            <a:extLst>
              <a:ext uri="{FF2B5EF4-FFF2-40B4-BE49-F238E27FC236}">
                <a16:creationId xmlns:a16="http://schemas.microsoft.com/office/drawing/2014/main" id="{F902A7A8-435E-00E1-0348-C0F92EA93837}"/>
              </a:ext>
            </a:extLst>
          </p:cNvPr>
          <p:cNvSpPr>
            <a:spLocks noGrp="1"/>
          </p:cNvSpPr>
          <p:nvPr>
            <p:ph type="body" sz="quarter" idx="69" hasCustomPrompt="1"/>
          </p:nvPr>
        </p:nvSpPr>
        <p:spPr>
          <a:xfrm>
            <a:off x="3930606" y="5361354"/>
            <a:ext cx="4330786" cy="685350"/>
          </a:xfrm>
          <a:prstGeom prst="rect">
            <a:avLst/>
          </a:prstGeom>
          <a:solidFill>
            <a:srgbClr val="3EA5DC"/>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COMMUNITY NEEDS</a:t>
            </a:r>
          </a:p>
        </p:txBody>
      </p:sp>
    </p:spTree>
    <p:extLst>
      <p:ext uri="{BB962C8B-B14F-4D97-AF65-F5344CB8AC3E}">
        <p14:creationId xmlns:p14="http://schemas.microsoft.com/office/powerpoint/2010/main" val="95982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Statement 02">
    <p:spTree>
      <p:nvGrpSpPr>
        <p:cNvPr id="1" name=""/>
        <p:cNvGrpSpPr/>
        <p:nvPr/>
      </p:nvGrpSpPr>
      <p:grpSpPr>
        <a:xfrm>
          <a:off x="0" y="0"/>
          <a:ext cx="0" cy="0"/>
          <a:chOff x="0" y="0"/>
          <a:chExt cx="0" cy="0"/>
        </a:xfrm>
      </p:grpSpPr>
      <p:sp>
        <p:nvSpPr>
          <p:cNvPr id="261" name="Text Placeholder 32">
            <a:extLst>
              <a:ext uri="{FF2B5EF4-FFF2-40B4-BE49-F238E27FC236}">
                <a16:creationId xmlns:a16="http://schemas.microsoft.com/office/drawing/2014/main" id="{9EA89162-1F85-A92A-F4FC-9009A8C6BE80}"/>
              </a:ext>
            </a:extLst>
          </p:cNvPr>
          <p:cNvSpPr>
            <a:spLocks noGrp="1"/>
          </p:cNvSpPr>
          <p:nvPr>
            <p:ph type="body" sz="quarter" idx="61" hasCustomPrompt="1"/>
          </p:nvPr>
        </p:nvSpPr>
        <p:spPr>
          <a:xfrm>
            <a:off x="755426" y="869369"/>
            <a:ext cx="7091402"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TEXT</a:t>
            </a:r>
          </a:p>
        </p:txBody>
      </p:sp>
      <p:sp>
        <p:nvSpPr>
          <p:cNvPr id="262" name="Text Placeholder 32">
            <a:extLst>
              <a:ext uri="{FF2B5EF4-FFF2-40B4-BE49-F238E27FC236}">
                <a16:creationId xmlns:a16="http://schemas.microsoft.com/office/drawing/2014/main" id="{C02CC088-8F23-7F45-72D6-023D336201D1}"/>
              </a:ext>
            </a:extLst>
          </p:cNvPr>
          <p:cNvSpPr>
            <a:spLocks noGrp="1"/>
          </p:cNvSpPr>
          <p:nvPr>
            <p:ph type="body" sz="quarter" idx="62" hasCustomPrompt="1"/>
          </p:nvPr>
        </p:nvSpPr>
        <p:spPr>
          <a:xfrm>
            <a:off x="755424" y="1724666"/>
            <a:ext cx="6687367" cy="671785"/>
          </a:xfrm>
          <a:prstGeom prst="rect">
            <a:avLst/>
          </a:prstGeom>
          <a:solidFill>
            <a:srgbClr val="3EA5DC"/>
          </a:solidFill>
        </p:spPr>
        <p:txBody>
          <a:bodyPr anchor="ctr">
            <a:noAutofit/>
          </a:bodyPr>
          <a:lstStyle>
            <a:lvl1pPr marL="0" marR="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marL="0" marR="0" lvl="0" indent="0" algn="l" defTabSz="755899" rtl="0" eaLnBrk="1" fontAlgn="auto" latinLnBrk="0" hangingPunct="1">
              <a:lnSpc>
                <a:spcPts val="3769"/>
              </a:lnSpc>
              <a:spcBef>
                <a:spcPts val="0"/>
              </a:spcBef>
              <a:spcAft>
                <a:spcPts val="0"/>
              </a:spcAft>
              <a:buClrTx/>
              <a:buSzTx/>
              <a:buFont typeface="Arial" panose="020B0604020202020204" pitchFamily="34" charset="0"/>
              <a:buNone/>
              <a:tabLst/>
              <a:defRPr/>
            </a:pPr>
            <a:r>
              <a:rPr lang="en-US" dirty="0"/>
              <a:t>TEXT</a:t>
            </a:r>
          </a:p>
        </p:txBody>
      </p:sp>
      <p:sp>
        <p:nvSpPr>
          <p:cNvPr id="263" name="Text Placeholder 32">
            <a:extLst>
              <a:ext uri="{FF2B5EF4-FFF2-40B4-BE49-F238E27FC236}">
                <a16:creationId xmlns:a16="http://schemas.microsoft.com/office/drawing/2014/main" id="{C0EB2F99-227E-BD13-A9EB-3E8BE74403BD}"/>
              </a:ext>
            </a:extLst>
          </p:cNvPr>
          <p:cNvSpPr>
            <a:spLocks noGrp="1"/>
          </p:cNvSpPr>
          <p:nvPr>
            <p:ph type="body" sz="quarter" idx="63" hasCustomPrompt="1"/>
          </p:nvPr>
        </p:nvSpPr>
        <p:spPr>
          <a:xfrm>
            <a:off x="755424" y="2579963"/>
            <a:ext cx="5778450"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TEXT</a:t>
            </a:r>
          </a:p>
        </p:txBody>
      </p:sp>
      <p:sp>
        <p:nvSpPr>
          <p:cNvPr id="2" name="Text Placeholder 32">
            <a:extLst>
              <a:ext uri="{FF2B5EF4-FFF2-40B4-BE49-F238E27FC236}">
                <a16:creationId xmlns:a16="http://schemas.microsoft.com/office/drawing/2014/main" id="{6B3707FC-F98D-B151-2DA1-C108C677BC9A}"/>
              </a:ext>
            </a:extLst>
          </p:cNvPr>
          <p:cNvSpPr>
            <a:spLocks noGrp="1"/>
          </p:cNvSpPr>
          <p:nvPr>
            <p:ph type="body" sz="quarter" idx="64" hasCustomPrompt="1"/>
          </p:nvPr>
        </p:nvSpPr>
        <p:spPr>
          <a:xfrm>
            <a:off x="755424" y="3429000"/>
            <a:ext cx="5778450"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TEXT</a:t>
            </a:r>
          </a:p>
        </p:txBody>
      </p:sp>
    </p:spTree>
    <p:extLst>
      <p:ext uri="{BB962C8B-B14F-4D97-AF65-F5344CB8AC3E}">
        <p14:creationId xmlns:p14="http://schemas.microsoft.com/office/powerpoint/2010/main" val="167217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tatement 03">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FAE201F-19CA-3846-8AD8-E1BF7774449F}"/>
              </a:ext>
            </a:extLst>
          </p:cNvPr>
          <p:cNvSpPr>
            <a:spLocks noGrp="1"/>
          </p:cNvSpPr>
          <p:nvPr>
            <p:ph type="pic" sz="quarter" idx="21"/>
          </p:nvPr>
        </p:nvSpPr>
        <p:spPr>
          <a:xfrm>
            <a:off x="0" y="2"/>
            <a:ext cx="12192000" cy="6857998"/>
          </a:xfrm>
          <a:custGeom>
            <a:avLst/>
            <a:gdLst>
              <a:gd name="connsiteX0" fmla="*/ 1304064 w 12192000"/>
              <a:gd name="connsiteY0" fmla="*/ 1382514 h 6857998"/>
              <a:gd name="connsiteX1" fmla="*/ 1304063 w 12192000"/>
              <a:gd name="connsiteY1" fmla="*/ 5475487 h 6857998"/>
              <a:gd name="connsiteX2" fmla="*/ 10887937 w 12192000"/>
              <a:gd name="connsiteY2" fmla="*/ 5475487 h 6857998"/>
              <a:gd name="connsiteX3" fmla="*/ 10887937 w 12192000"/>
              <a:gd name="connsiteY3" fmla="*/ 1382514 h 6857998"/>
              <a:gd name="connsiteX4" fmla="*/ 0 w 12192000"/>
              <a:gd name="connsiteY4" fmla="*/ 0 h 6857998"/>
              <a:gd name="connsiteX5" fmla="*/ 12192000 w 12192000"/>
              <a:gd name="connsiteY5" fmla="*/ 0 h 6857998"/>
              <a:gd name="connsiteX6" fmla="*/ 12192000 w 12192000"/>
              <a:gd name="connsiteY6" fmla="*/ 6857998 h 6857998"/>
              <a:gd name="connsiteX7" fmla="*/ 0 w 12192000"/>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8">
                <a:moveTo>
                  <a:pt x="1304064" y="1382514"/>
                </a:moveTo>
                <a:lnTo>
                  <a:pt x="1304063" y="5475487"/>
                </a:lnTo>
                <a:lnTo>
                  <a:pt x="10887937" y="5475487"/>
                </a:lnTo>
                <a:lnTo>
                  <a:pt x="10887937" y="1382514"/>
                </a:lnTo>
                <a:close/>
                <a:moveTo>
                  <a:pt x="0" y="0"/>
                </a:moveTo>
                <a:lnTo>
                  <a:pt x="12192000" y="0"/>
                </a:lnTo>
                <a:lnTo>
                  <a:pt x="12192000" y="6857998"/>
                </a:lnTo>
                <a:lnTo>
                  <a:pt x="0" y="6857998"/>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5" name="Text Placeholder 32">
            <a:extLst>
              <a:ext uri="{FF2B5EF4-FFF2-40B4-BE49-F238E27FC236}">
                <a16:creationId xmlns:a16="http://schemas.microsoft.com/office/drawing/2014/main" id="{EC487D12-9BBD-9894-C653-73C78D57CC52}"/>
              </a:ext>
            </a:extLst>
          </p:cNvPr>
          <p:cNvSpPr>
            <a:spLocks noGrp="1"/>
          </p:cNvSpPr>
          <p:nvPr>
            <p:ph type="body" sz="quarter" idx="30" hasCustomPrompt="1"/>
          </p:nvPr>
        </p:nvSpPr>
        <p:spPr>
          <a:xfrm>
            <a:off x="1304062" y="2111761"/>
            <a:ext cx="9583873" cy="842867"/>
          </a:xfrm>
          <a:noFill/>
        </p:spPr>
        <p:txBody>
          <a:bodyPr anchor="ctr">
            <a:noAutofit/>
          </a:bodyPr>
          <a:lstStyle>
            <a:lvl1pPr marL="231775" indent="0" algn="ctr">
              <a:lnSpc>
                <a:spcPts val="3100"/>
              </a:lnSpc>
              <a:spcBef>
                <a:spcPts val="0"/>
              </a:spcBef>
              <a:buNone/>
              <a:tabLst/>
              <a:defRPr sz="3000" b="1" i="0" spc="0">
                <a:solidFill>
                  <a:srgbClr val="793D9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D0A844BD-A11E-3140-B864-C371EEB8977E}"/>
              </a:ext>
            </a:extLst>
          </p:cNvPr>
          <p:cNvSpPr>
            <a:spLocks noGrp="1"/>
          </p:cNvSpPr>
          <p:nvPr>
            <p:ph type="body" sz="quarter" idx="48" hasCustomPrompt="1"/>
          </p:nvPr>
        </p:nvSpPr>
        <p:spPr>
          <a:xfrm>
            <a:off x="1304062" y="4063447"/>
            <a:ext cx="9583873" cy="842867"/>
          </a:xfrm>
        </p:spPr>
        <p:txBody>
          <a:bodyPr numCol="1" spcCol="288000" anchor="t">
            <a:noAutofit/>
          </a:bodyPr>
          <a:lstStyle>
            <a:lvl1pPr marL="0" indent="0" algn="ctr">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NAME</a:t>
            </a:r>
            <a:endParaRPr lang="en-US" dirty="0"/>
          </a:p>
        </p:txBody>
      </p:sp>
    </p:spTree>
    <p:extLst>
      <p:ext uri="{BB962C8B-B14F-4D97-AF65-F5344CB8AC3E}">
        <p14:creationId xmlns:p14="http://schemas.microsoft.com/office/powerpoint/2010/main" val="127014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tatement 0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119969A-205E-C892-734E-93D43F4FED59}"/>
              </a:ext>
            </a:extLst>
          </p:cNvPr>
          <p:cNvSpPr>
            <a:spLocks noGrp="1"/>
          </p:cNvSpPr>
          <p:nvPr>
            <p:ph type="pic" sz="quarter" idx="21"/>
          </p:nvPr>
        </p:nvSpPr>
        <p:spPr>
          <a:xfrm>
            <a:off x="0" y="0"/>
            <a:ext cx="12192000" cy="6857998"/>
          </a:xfrm>
          <a:custGeom>
            <a:avLst/>
            <a:gdLst>
              <a:gd name="connsiteX0" fmla="*/ 3565354 w 12192000"/>
              <a:gd name="connsiteY0" fmla="*/ 1382514 h 6857998"/>
              <a:gd name="connsiteX1" fmla="*/ 3565354 w 12192000"/>
              <a:gd name="connsiteY1" fmla="*/ 5475487 h 6857998"/>
              <a:gd name="connsiteX2" fmla="*/ 8626647 w 12192000"/>
              <a:gd name="connsiteY2" fmla="*/ 5475487 h 6857998"/>
              <a:gd name="connsiteX3" fmla="*/ 8626647 w 12192000"/>
              <a:gd name="connsiteY3" fmla="*/ 1382514 h 6857998"/>
              <a:gd name="connsiteX4" fmla="*/ 0 w 12192000"/>
              <a:gd name="connsiteY4" fmla="*/ 0 h 6857998"/>
              <a:gd name="connsiteX5" fmla="*/ 12192000 w 12192000"/>
              <a:gd name="connsiteY5" fmla="*/ 0 h 6857998"/>
              <a:gd name="connsiteX6" fmla="*/ 12192000 w 12192000"/>
              <a:gd name="connsiteY6" fmla="*/ 6857998 h 6857998"/>
              <a:gd name="connsiteX7" fmla="*/ 0 w 12192000"/>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8">
                <a:moveTo>
                  <a:pt x="3565354" y="1382514"/>
                </a:moveTo>
                <a:lnTo>
                  <a:pt x="3565354" y="5475487"/>
                </a:lnTo>
                <a:lnTo>
                  <a:pt x="8626647" y="5475487"/>
                </a:lnTo>
                <a:lnTo>
                  <a:pt x="8626647" y="1382514"/>
                </a:lnTo>
                <a:close/>
                <a:moveTo>
                  <a:pt x="0" y="0"/>
                </a:moveTo>
                <a:lnTo>
                  <a:pt x="12192000" y="0"/>
                </a:lnTo>
                <a:lnTo>
                  <a:pt x="12192000" y="6857998"/>
                </a:lnTo>
                <a:lnTo>
                  <a:pt x="0" y="6857998"/>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3112D2FC-5359-D8D5-CD9D-651A4D56B2E8}"/>
              </a:ext>
            </a:extLst>
          </p:cNvPr>
          <p:cNvSpPr/>
          <p:nvPr userDrawn="1"/>
        </p:nvSpPr>
        <p:spPr>
          <a:xfrm>
            <a:off x="3565354" y="1382513"/>
            <a:ext cx="5061293" cy="4092973"/>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93D91"/>
          </a:solidFill>
          <a:ln w="30808" cap="flat">
            <a:noFill/>
            <a:prstDash val="solid"/>
            <a:miter/>
          </a:ln>
        </p:spPr>
        <p:txBody>
          <a:bodyPr rtlCol="0" anchor="ctr"/>
          <a:lstStyle/>
          <a:p>
            <a:endParaRPr lang="en-US" sz="2069" dirty="0">
              <a:latin typeface="Calibri" panose="020F0502020204030204" pitchFamily="34" charset="0"/>
              <a:cs typeface="Calibri" panose="020F0502020204030204" pitchFamily="34" charset="0"/>
            </a:endParaRPr>
          </a:p>
        </p:txBody>
      </p:sp>
      <p:sp>
        <p:nvSpPr>
          <p:cNvPr id="14" name="Text Placeholder 32">
            <a:extLst>
              <a:ext uri="{FF2B5EF4-FFF2-40B4-BE49-F238E27FC236}">
                <a16:creationId xmlns:a16="http://schemas.microsoft.com/office/drawing/2014/main" id="{BC2A17FB-B479-FEEE-E62D-3CDB48F9231B}"/>
              </a:ext>
            </a:extLst>
          </p:cNvPr>
          <p:cNvSpPr>
            <a:spLocks noGrp="1"/>
          </p:cNvSpPr>
          <p:nvPr>
            <p:ph type="body" sz="quarter" idx="48" hasCustomPrompt="1"/>
          </p:nvPr>
        </p:nvSpPr>
        <p:spPr>
          <a:xfrm>
            <a:off x="3565354" y="4063447"/>
            <a:ext cx="5061293" cy="842867"/>
          </a:xfrm>
        </p:spPr>
        <p:txBody>
          <a:bodyPr numCol="1" spcCol="288000" anchor="t">
            <a:noAutofit/>
          </a:bodyPr>
          <a:lstStyle>
            <a:lvl1pPr marL="0" indent="0" algn="ctr">
              <a:lnSpc>
                <a:spcPct val="100000"/>
              </a:lnSpc>
              <a:spcBef>
                <a:spcPts val="0"/>
              </a:spcBef>
              <a:buNone/>
              <a:defRPr sz="1774"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NAME</a:t>
            </a:r>
            <a:endParaRPr lang="en-US" dirty="0"/>
          </a:p>
        </p:txBody>
      </p:sp>
      <p:sp>
        <p:nvSpPr>
          <p:cNvPr id="15" name="Text Placeholder 32">
            <a:extLst>
              <a:ext uri="{FF2B5EF4-FFF2-40B4-BE49-F238E27FC236}">
                <a16:creationId xmlns:a16="http://schemas.microsoft.com/office/drawing/2014/main" id="{D42768A2-4E9F-81E5-D12B-D4EECE951126}"/>
              </a:ext>
            </a:extLst>
          </p:cNvPr>
          <p:cNvSpPr>
            <a:spLocks noGrp="1"/>
          </p:cNvSpPr>
          <p:nvPr>
            <p:ph type="body" sz="quarter" idx="30" hasCustomPrompt="1"/>
          </p:nvPr>
        </p:nvSpPr>
        <p:spPr>
          <a:xfrm>
            <a:off x="3565354" y="2111761"/>
            <a:ext cx="5061293" cy="1317239"/>
          </a:xfrm>
          <a:noFill/>
        </p:spPr>
        <p:txBody>
          <a:bodyPr anchor="ctr">
            <a:noAutofit/>
          </a:bodyPr>
          <a:lstStyle>
            <a:lvl1pPr marL="231775" indent="0" algn="ctr">
              <a:lnSpc>
                <a:spcPts val="31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368550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Text Placeholder 32">
            <a:extLst>
              <a:ext uri="{FF2B5EF4-FFF2-40B4-BE49-F238E27FC236}">
                <a16:creationId xmlns:a16="http://schemas.microsoft.com/office/drawing/2014/main" id="{D5A7A45A-4DD5-F209-87AC-46910A37767D}"/>
              </a:ext>
            </a:extLst>
          </p:cNvPr>
          <p:cNvSpPr>
            <a:spLocks noGrp="1"/>
          </p:cNvSpPr>
          <p:nvPr>
            <p:ph type="body" sz="quarter" idx="66" hasCustomPrompt="1"/>
          </p:nvPr>
        </p:nvSpPr>
        <p:spPr>
          <a:xfrm>
            <a:off x="3248324" y="1637864"/>
            <a:ext cx="5695351" cy="685350"/>
          </a:xfrm>
          <a:prstGeom prst="rect">
            <a:avLst/>
          </a:prstGeom>
          <a:solidFill>
            <a:srgbClr val="EE3E81"/>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HELPLING STUDENTS TACKLE</a:t>
            </a:r>
          </a:p>
        </p:txBody>
      </p:sp>
      <p:sp>
        <p:nvSpPr>
          <p:cNvPr id="11" name="Text Placeholder 32">
            <a:extLst>
              <a:ext uri="{FF2B5EF4-FFF2-40B4-BE49-F238E27FC236}">
                <a16:creationId xmlns:a16="http://schemas.microsoft.com/office/drawing/2014/main" id="{7AF565AC-F4B3-10D9-C09C-ED1206D606AA}"/>
              </a:ext>
            </a:extLst>
          </p:cNvPr>
          <p:cNvSpPr>
            <a:spLocks noGrp="1"/>
          </p:cNvSpPr>
          <p:nvPr>
            <p:ph type="body" sz="quarter" idx="67" hasCustomPrompt="1"/>
          </p:nvPr>
        </p:nvSpPr>
        <p:spPr>
          <a:xfrm>
            <a:off x="2981037" y="2510432"/>
            <a:ext cx="6229924" cy="685350"/>
          </a:xfrm>
          <a:prstGeom prst="rect">
            <a:avLst/>
          </a:prstGeom>
          <a:solidFill>
            <a:srgbClr val="EE3E81"/>
          </a:solidFill>
        </p:spPr>
        <p:txBody>
          <a:bodyPr anchor="ctr">
            <a:noAutofit/>
          </a:bodyPr>
          <a:lstStyle>
            <a:lvl1pPr marL="0" marR="0" indent="0" algn="ctr" defTabSz="777514" rtl="0" eaLnBrk="1" fontAlgn="auto" latinLnBrk="0" hangingPunct="1">
              <a:lnSpc>
                <a:spcPts val="3877"/>
              </a:lnSpc>
              <a:spcBef>
                <a:spcPts val="0"/>
              </a:spcBef>
              <a:spcAft>
                <a:spcPts val="0"/>
              </a:spcAft>
              <a:buClrTx/>
              <a:buSzTx/>
              <a:buFont typeface="Arial" panose="020B0604020202020204" pitchFamily="34" charset="0"/>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marL="0" marR="0" lvl="0" indent="0" algn="l" defTabSz="777514" rtl="0" eaLnBrk="1" fontAlgn="auto" latinLnBrk="0" hangingPunct="1">
              <a:lnSpc>
                <a:spcPts val="3877"/>
              </a:lnSpc>
              <a:spcBef>
                <a:spcPts val="0"/>
              </a:spcBef>
              <a:spcAft>
                <a:spcPts val="0"/>
              </a:spcAft>
              <a:buClrTx/>
              <a:buSzTx/>
              <a:buFont typeface="Arial" panose="020B0604020202020204" pitchFamily="34" charset="0"/>
              <a:buNone/>
              <a:tabLst/>
              <a:defRPr/>
            </a:pPr>
            <a:r>
              <a:rPr lang="en-US" dirty="0"/>
              <a:t>INTERGENERATIONAL TENSION, </a:t>
            </a:r>
          </a:p>
        </p:txBody>
      </p:sp>
      <p:sp>
        <p:nvSpPr>
          <p:cNvPr id="12" name="Text Placeholder 32">
            <a:extLst>
              <a:ext uri="{FF2B5EF4-FFF2-40B4-BE49-F238E27FC236}">
                <a16:creationId xmlns:a16="http://schemas.microsoft.com/office/drawing/2014/main" id="{7AD14515-FEAD-3E9D-CC75-820DE0050F8D}"/>
              </a:ext>
            </a:extLst>
          </p:cNvPr>
          <p:cNvSpPr>
            <a:spLocks noGrp="1"/>
          </p:cNvSpPr>
          <p:nvPr>
            <p:ph type="body" sz="quarter" idx="68" hasCustomPrompt="1"/>
          </p:nvPr>
        </p:nvSpPr>
        <p:spPr>
          <a:xfrm>
            <a:off x="3775562" y="3383000"/>
            <a:ext cx="4640874" cy="685350"/>
          </a:xfrm>
          <a:prstGeom prst="rect">
            <a:avLst/>
          </a:prstGeom>
          <a:solidFill>
            <a:srgbClr val="EE3E81"/>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WHILE ALSO MEETING</a:t>
            </a:r>
          </a:p>
        </p:txBody>
      </p:sp>
      <p:sp>
        <p:nvSpPr>
          <p:cNvPr id="13" name="Text Placeholder 32">
            <a:extLst>
              <a:ext uri="{FF2B5EF4-FFF2-40B4-BE49-F238E27FC236}">
                <a16:creationId xmlns:a16="http://schemas.microsoft.com/office/drawing/2014/main" id="{57C21A5B-8B64-E9C3-6F6C-689EBE990A79}"/>
              </a:ext>
            </a:extLst>
          </p:cNvPr>
          <p:cNvSpPr>
            <a:spLocks noGrp="1"/>
          </p:cNvSpPr>
          <p:nvPr>
            <p:ph type="body" sz="quarter" idx="69" hasCustomPrompt="1"/>
          </p:nvPr>
        </p:nvSpPr>
        <p:spPr>
          <a:xfrm>
            <a:off x="3930606" y="4255568"/>
            <a:ext cx="4330786" cy="685350"/>
          </a:xfrm>
          <a:prstGeom prst="rect">
            <a:avLst/>
          </a:prstGeom>
          <a:solidFill>
            <a:srgbClr val="EE3E81"/>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COMMUNITY NEEDS</a:t>
            </a:r>
          </a:p>
        </p:txBody>
      </p:sp>
    </p:spTree>
    <p:extLst>
      <p:ext uri="{BB962C8B-B14F-4D97-AF65-F5344CB8AC3E}">
        <p14:creationId xmlns:p14="http://schemas.microsoft.com/office/powerpoint/2010/main" val="27286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CF1503-F257-CDC7-305A-06968390BA6D}"/>
              </a:ext>
            </a:extLst>
          </p:cNvPr>
          <p:cNvSpPr/>
          <p:nvPr userDrawn="1"/>
        </p:nvSpPr>
        <p:spPr>
          <a:xfrm rot="16200000">
            <a:off x="5086571" y="-5143627"/>
            <a:ext cx="2018862" cy="12192002"/>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sp>
        <p:nvSpPr>
          <p:cNvPr id="13" name="Text Placeholder 32">
            <a:extLst>
              <a:ext uri="{FF2B5EF4-FFF2-40B4-BE49-F238E27FC236}">
                <a16:creationId xmlns:a16="http://schemas.microsoft.com/office/drawing/2014/main" id="{6CA70D26-FE14-6181-8E02-2A2764509D31}"/>
              </a:ext>
            </a:extLst>
          </p:cNvPr>
          <p:cNvSpPr>
            <a:spLocks noGrp="1"/>
          </p:cNvSpPr>
          <p:nvPr>
            <p:ph type="body" sz="quarter" idx="48" hasCustomPrompt="1"/>
          </p:nvPr>
        </p:nvSpPr>
        <p:spPr>
          <a:xfrm>
            <a:off x="4684168" y="2297729"/>
            <a:ext cx="6794380" cy="3933404"/>
          </a:xfrm>
        </p:spPr>
        <p:txBody>
          <a:bodyPr numCol="1" spcCol="288000" anchor="t">
            <a:noAutofit/>
          </a:bodyPr>
          <a:lstStyle>
            <a:lvl1pPr marL="0" indent="0" algn="l">
              <a:lnSpc>
                <a:spcPts val="248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4" name="Text Placeholder 32">
            <a:extLst>
              <a:ext uri="{FF2B5EF4-FFF2-40B4-BE49-F238E27FC236}">
                <a16:creationId xmlns:a16="http://schemas.microsoft.com/office/drawing/2014/main" id="{54E061A1-EA00-118D-B191-B64007A91033}"/>
              </a:ext>
            </a:extLst>
          </p:cNvPr>
          <p:cNvSpPr>
            <a:spLocks noGrp="1"/>
          </p:cNvSpPr>
          <p:nvPr>
            <p:ph type="body" sz="quarter" idx="30" hasCustomPrompt="1"/>
          </p:nvPr>
        </p:nvSpPr>
        <p:spPr>
          <a:xfrm>
            <a:off x="4684167" y="480873"/>
            <a:ext cx="6794381" cy="804265"/>
          </a:xfrm>
          <a:noFill/>
        </p:spPr>
        <p:txBody>
          <a:bodyPr anchor="ctr">
            <a:noAutofit/>
          </a:bodyPr>
          <a:lstStyle>
            <a:lvl1pPr marL="20638" indent="0" algn="l">
              <a:lnSpc>
                <a:spcPts val="3620"/>
              </a:lnSpc>
              <a:spcBef>
                <a:spcPts val="0"/>
              </a:spcBef>
              <a:buNone/>
              <a:tabLst/>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grpSp>
        <p:nvGrpSpPr>
          <p:cNvPr id="70" name="Graphic 4">
            <a:extLst>
              <a:ext uri="{FF2B5EF4-FFF2-40B4-BE49-F238E27FC236}">
                <a16:creationId xmlns:a16="http://schemas.microsoft.com/office/drawing/2014/main" id="{17E6A48D-DFBA-B424-30DA-EFB4F9E8F1DE}"/>
              </a:ext>
            </a:extLst>
          </p:cNvPr>
          <p:cNvGrpSpPr/>
          <p:nvPr userDrawn="1"/>
        </p:nvGrpSpPr>
        <p:grpSpPr>
          <a:xfrm rot="15627803">
            <a:off x="11025707" y="115954"/>
            <a:ext cx="1988628" cy="1318666"/>
            <a:chOff x="5072479" y="4905026"/>
            <a:chExt cx="803439" cy="532763"/>
          </a:xfrm>
        </p:grpSpPr>
        <p:sp>
          <p:nvSpPr>
            <p:cNvPr id="71" name="Freeform 70">
              <a:extLst>
                <a:ext uri="{FF2B5EF4-FFF2-40B4-BE49-F238E27FC236}">
                  <a16:creationId xmlns:a16="http://schemas.microsoft.com/office/drawing/2014/main" id="{8EED71F4-EB74-F0BE-8AA0-943D1F72F48C}"/>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3EA5DC"/>
              </a:solid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C01794E-5C8F-CDDA-85A9-3A8A7B417AD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3EA5DC"/>
              </a:solid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0C563A5-8B9E-B134-EE2F-EE327D8FB538}"/>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3EA5DC"/>
              </a:solid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408CECF-1D82-A287-7BE0-F93D1A8D1B70}"/>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3EA5DC"/>
              </a:solid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5D589111-96C8-6061-29A0-E051A53CAB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5334" y="105594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3" name="Picture Placeholder 4">
            <a:extLst>
              <a:ext uri="{FF2B5EF4-FFF2-40B4-BE49-F238E27FC236}">
                <a16:creationId xmlns:a16="http://schemas.microsoft.com/office/drawing/2014/main" id="{0581DB6E-02C2-197C-F3F3-7A04B74ACCDD}"/>
              </a:ext>
            </a:extLst>
          </p:cNvPr>
          <p:cNvSpPr>
            <a:spLocks noGrp="1"/>
          </p:cNvSpPr>
          <p:nvPr>
            <p:ph type="pic" sz="quarter" idx="10"/>
          </p:nvPr>
        </p:nvSpPr>
        <p:spPr>
          <a:xfrm>
            <a:off x="912599" y="2248306"/>
            <a:ext cx="2905022" cy="4632554"/>
          </a:xfrm>
          <a:prstGeom prst="rect">
            <a:avLst/>
          </a:prstGeom>
          <a:solidFill>
            <a:schemeClr val="bg1">
              <a:lumMod val="85000"/>
            </a:schemeClr>
          </a:solidFill>
          <a:ln>
            <a:noFill/>
          </a:ln>
        </p:spPr>
        <p:txBody>
          <a:bodyPr/>
          <a:lstStyle>
            <a:lvl1pPr>
              <a:defRPr>
                <a:solidFill>
                  <a:schemeClr val="bg1">
                    <a:lumMod val="8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78577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BA96FE-388B-BD0D-161A-7D0642470D03}"/>
              </a:ext>
            </a:extLst>
          </p:cNvPr>
          <p:cNvSpPr/>
          <p:nvPr userDrawn="1"/>
        </p:nvSpPr>
        <p:spPr>
          <a:xfrm rot="16200000">
            <a:off x="4779026" y="-1700260"/>
            <a:ext cx="2633948" cy="12192000"/>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1AD5CCF-AF5D-608E-F029-EE250FC79E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73770" y="6159142"/>
            <a:ext cx="1698650" cy="381936"/>
          </a:xfrm>
          <a:prstGeom prst="rect">
            <a:avLst/>
          </a:prstGeom>
          <a:ln>
            <a:noFill/>
          </a:ln>
          <a:extLst>
            <a:ext uri="{53640926-AAD7-44D8-BBD7-CCE9431645EC}">
              <a14:shadowObscured xmlns:a14="http://schemas.microsoft.com/office/drawing/2010/main"/>
            </a:ext>
          </a:extLst>
        </p:spPr>
      </p:pic>
      <p:sp>
        <p:nvSpPr>
          <p:cNvPr id="16" name="Text Placeholder 32">
            <a:extLst>
              <a:ext uri="{FF2B5EF4-FFF2-40B4-BE49-F238E27FC236}">
                <a16:creationId xmlns:a16="http://schemas.microsoft.com/office/drawing/2014/main" id="{0071EAE0-4439-F2CB-EE34-0F1989474EEF}"/>
              </a:ext>
            </a:extLst>
          </p:cNvPr>
          <p:cNvSpPr>
            <a:spLocks noGrp="1"/>
          </p:cNvSpPr>
          <p:nvPr>
            <p:ph type="body" sz="quarter" idx="62" hasCustomPrompt="1"/>
          </p:nvPr>
        </p:nvSpPr>
        <p:spPr>
          <a:xfrm>
            <a:off x="6753533" y="2757215"/>
            <a:ext cx="4691389" cy="671785"/>
          </a:xfrm>
          <a:prstGeom prst="rect">
            <a:avLst/>
          </a:prstGeom>
          <a:solidFill>
            <a:srgbClr val="EE3E81"/>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 JOURNEY </a:t>
            </a:r>
          </a:p>
        </p:txBody>
      </p:sp>
      <p:pic>
        <p:nvPicPr>
          <p:cNvPr id="4" name="Picture 3">
            <a:extLst>
              <a:ext uri="{FF2B5EF4-FFF2-40B4-BE49-F238E27FC236}">
                <a16:creationId xmlns:a16="http://schemas.microsoft.com/office/drawing/2014/main" id="{80E751ED-8D3D-1841-D297-911263A81D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08047" y="568709"/>
            <a:ext cx="4205665" cy="1351821"/>
          </a:xfrm>
          <a:prstGeom prst="rect">
            <a:avLst/>
          </a:prstGeom>
        </p:spPr>
      </p:pic>
      <p:sp>
        <p:nvSpPr>
          <p:cNvPr id="5" name="Text Placeholder 32">
            <a:extLst>
              <a:ext uri="{FF2B5EF4-FFF2-40B4-BE49-F238E27FC236}">
                <a16:creationId xmlns:a16="http://schemas.microsoft.com/office/drawing/2014/main" id="{ECC1A77C-1905-78E6-D54F-BD4199E72C18}"/>
              </a:ext>
            </a:extLst>
          </p:cNvPr>
          <p:cNvSpPr>
            <a:spLocks noGrp="1"/>
          </p:cNvSpPr>
          <p:nvPr>
            <p:ph type="body" sz="quarter" idx="24" hasCustomPrompt="1"/>
          </p:nvPr>
        </p:nvSpPr>
        <p:spPr>
          <a:xfrm>
            <a:off x="7976838" y="4804756"/>
            <a:ext cx="3468084" cy="649221"/>
          </a:xfrm>
          <a:prstGeom prst="rect">
            <a:avLst/>
          </a:prstGeom>
          <a:noFill/>
        </p:spPr>
        <p:txBody>
          <a:bodyPr anchor="ctr">
            <a:noAutofit/>
          </a:bodyPr>
          <a:lstStyle>
            <a:lvl1pPr marL="0" indent="0" algn="r">
              <a:lnSpc>
                <a:spcPts val="3120"/>
              </a:lnSpc>
              <a:spcBef>
                <a:spcPts val="0"/>
              </a:spcBef>
              <a:buNone/>
              <a:defRPr sz="2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pic>
        <p:nvPicPr>
          <p:cNvPr id="2" name="Grafik 1">
            <a:extLst>
              <a:ext uri="{FF2B5EF4-FFF2-40B4-BE49-F238E27FC236}">
                <a16:creationId xmlns:a16="http://schemas.microsoft.com/office/drawing/2014/main" id="{79CF787F-6A97-EA19-6A90-CCFCFCDBAFA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6460" y="6159142"/>
            <a:ext cx="1715960" cy="360000"/>
          </a:xfrm>
          <a:prstGeom prst="rect">
            <a:avLst/>
          </a:prstGeom>
        </p:spPr>
      </p:pic>
      <p:sp>
        <p:nvSpPr>
          <p:cNvPr id="6" name="Textfeld 5">
            <a:extLst>
              <a:ext uri="{FF2B5EF4-FFF2-40B4-BE49-F238E27FC236}">
                <a16:creationId xmlns:a16="http://schemas.microsoft.com/office/drawing/2014/main" id="{A6182A61-6224-F7E7-5093-3A2FDEE6BD4B}"/>
              </a:ext>
            </a:extLst>
          </p:cNvPr>
          <p:cNvSpPr txBox="1"/>
          <p:nvPr userDrawn="1"/>
        </p:nvSpPr>
        <p:spPr>
          <a:xfrm>
            <a:off x="2389730" y="6122284"/>
            <a:ext cx="9518251" cy="430887"/>
          </a:xfrm>
          <a:prstGeom prst="rect">
            <a:avLst/>
          </a:prstGeom>
          <a:noFill/>
        </p:spPr>
        <p:txBody>
          <a:bodyPr wrap="square" rtlCol="0">
            <a:spAutoFit/>
          </a:bodyPr>
          <a:lstStyle/>
          <a:p>
            <a:r>
              <a:rPr lang="en-GB" sz="11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GB" sz="1100" i="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8599395"/>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xt/Photo 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AA60D-3016-8B52-389A-D076FE8D7115}"/>
              </a:ext>
            </a:extLst>
          </p:cNvPr>
          <p:cNvSpPr/>
          <p:nvPr userDrawn="1"/>
        </p:nvSpPr>
        <p:spPr>
          <a:xfrm>
            <a:off x="448887" y="1747430"/>
            <a:ext cx="9328631" cy="4650460"/>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8" name="Text Placeholder 32">
            <a:extLst>
              <a:ext uri="{FF2B5EF4-FFF2-40B4-BE49-F238E27FC236}">
                <a16:creationId xmlns:a16="http://schemas.microsoft.com/office/drawing/2014/main" id="{A8C8C440-9287-B7C7-23B8-D36CC522BB97}"/>
              </a:ext>
            </a:extLst>
          </p:cNvPr>
          <p:cNvSpPr>
            <a:spLocks noGrp="1"/>
          </p:cNvSpPr>
          <p:nvPr>
            <p:ph type="body" sz="quarter" idx="48" hasCustomPrompt="1"/>
          </p:nvPr>
        </p:nvSpPr>
        <p:spPr>
          <a:xfrm>
            <a:off x="931824" y="3291839"/>
            <a:ext cx="6035727" cy="3003415"/>
          </a:xfrm>
        </p:spPr>
        <p:txBody>
          <a:bodyPr numCol="1" spcCol="288000" anchor="t">
            <a:noAutofit/>
          </a:bodyPr>
          <a:lstStyle>
            <a:lvl1pPr marL="0" indent="0" algn="l">
              <a:lnSpc>
                <a:spcPts val="2480"/>
              </a:lnSpc>
              <a:spcBef>
                <a:spcPts val="0"/>
              </a:spcBef>
              <a:buNone/>
              <a:defRPr sz="2400" b="0" i="0">
                <a:solidFill>
                  <a:schemeClr val="bg1">
                    <a:lumMod val="95000"/>
                  </a:schemeClr>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3" name="Picture Placeholder 3">
            <a:extLst>
              <a:ext uri="{FF2B5EF4-FFF2-40B4-BE49-F238E27FC236}">
                <a16:creationId xmlns:a16="http://schemas.microsoft.com/office/drawing/2014/main" id="{E4DD6B1B-9FF3-F940-6098-A8FD3A5834D5}"/>
              </a:ext>
            </a:extLst>
          </p:cNvPr>
          <p:cNvSpPr>
            <a:spLocks noGrp="1"/>
          </p:cNvSpPr>
          <p:nvPr>
            <p:ph type="pic" sz="quarter" idx="10"/>
          </p:nvPr>
        </p:nvSpPr>
        <p:spPr>
          <a:xfrm>
            <a:off x="7165571" y="460110"/>
            <a:ext cx="4693561" cy="4943163"/>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85000"/>
            </a:schemeClr>
          </a:solidFill>
        </p:spPr>
        <p:txBody>
          <a:bodyPr wrap="square">
            <a:noAutofit/>
          </a:bodyPr>
          <a:lstStyle>
            <a:lvl1pPr marL="0" indent="0" algn="ctr">
              <a:buFontTx/>
              <a:buNone/>
              <a:defRPr sz="1727">
                <a:solidFill>
                  <a:schemeClr val="bg1">
                    <a:lumMod val="85000"/>
                  </a:schemeClr>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9" name="Slide Number Placeholder 5">
            <a:extLst>
              <a:ext uri="{FF2B5EF4-FFF2-40B4-BE49-F238E27FC236}">
                <a16:creationId xmlns:a16="http://schemas.microsoft.com/office/drawing/2014/main" id="{2E5FBF2D-FCD0-7CB0-16FF-19EDEEFC5C95}"/>
              </a:ext>
            </a:extLst>
          </p:cNvPr>
          <p:cNvSpPr>
            <a:spLocks noGrp="1"/>
          </p:cNvSpPr>
          <p:nvPr>
            <p:ph type="sldNum" sz="quarter" idx="4"/>
          </p:nvPr>
        </p:nvSpPr>
        <p:spPr>
          <a:xfrm>
            <a:off x="11486544" y="9953088"/>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10" name="Text Placeholder 32">
            <a:extLst>
              <a:ext uri="{FF2B5EF4-FFF2-40B4-BE49-F238E27FC236}">
                <a16:creationId xmlns:a16="http://schemas.microsoft.com/office/drawing/2014/main" id="{47BC8277-C10B-4A57-1DD2-ACAB9F0EA39B}"/>
              </a:ext>
            </a:extLst>
          </p:cNvPr>
          <p:cNvSpPr>
            <a:spLocks noGrp="1"/>
          </p:cNvSpPr>
          <p:nvPr>
            <p:ph type="body" sz="quarter" idx="62" hasCustomPrompt="1"/>
          </p:nvPr>
        </p:nvSpPr>
        <p:spPr>
          <a:xfrm>
            <a:off x="959619" y="1411537"/>
            <a:ext cx="2947716" cy="671785"/>
          </a:xfrm>
          <a:prstGeom prst="rect">
            <a:avLst/>
          </a:prstGeom>
          <a:solidFill>
            <a:schemeClr val="bg1"/>
          </a:solidFill>
        </p:spPr>
        <p:txBody>
          <a:bodyPr anchor="ctr">
            <a:noAutofit/>
          </a:bodyPr>
          <a:lstStyle>
            <a:lvl1pPr marL="0" indent="0" algn="l">
              <a:lnSpc>
                <a:spcPts val="3769"/>
              </a:lnSpc>
              <a:spcBef>
                <a:spcPts val="0"/>
              </a:spcBef>
              <a:buNone/>
              <a:defRPr sz="3600"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WELCOME TO </a:t>
            </a:r>
          </a:p>
        </p:txBody>
      </p:sp>
      <p:sp>
        <p:nvSpPr>
          <p:cNvPr id="12" name="Text Placeholder 32">
            <a:extLst>
              <a:ext uri="{FF2B5EF4-FFF2-40B4-BE49-F238E27FC236}">
                <a16:creationId xmlns:a16="http://schemas.microsoft.com/office/drawing/2014/main" id="{300E0459-8079-4E16-7FAA-09A572AD9FE6}"/>
              </a:ext>
            </a:extLst>
          </p:cNvPr>
          <p:cNvSpPr>
            <a:spLocks noGrp="1"/>
          </p:cNvSpPr>
          <p:nvPr>
            <p:ph type="body" sz="quarter" idx="63" hasCustomPrompt="1"/>
          </p:nvPr>
        </p:nvSpPr>
        <p:spPr>
          <a:xfrm>
            <a:off x="931824" y="2193857"/>
            <a:ext cx="1482658" cy="671785"/>
          </a:xfrm>
          <a:prstGeom prst="rect">
            <a:avLst/>
          </a:prstGeom>
          <a:solidFill>
            <a:schemeClr val="bg1"/>
          </a:solidFill>
        </p:spPr>
        <p:txBody>
          <a:bodyPr anchor="ctr">
            <a:noAutofit/>
          </a:bodyPr>
          <a:lstStyle>
            <a:lvl1pPr marL="0" indent="0" algn="l">
              <a:lnSpc>
                <a:spcPts val="3769"/>
              </a:lnSpc>
              <a:spcBef>
                <a:spcPts val="0"/>
              </a:spcBef>
              <a:buNone/>
              <a:defRPr sz="3600"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EELS</a:t>
            </a:r>
          </a:p>
        </p:txBody>
      </p:sp>
      <p:grpSp>
        <p:nvGrpSpPr>
          <p:cNvPr id="39" name="Graphic 4">
            <a:extLst>
              <a:ext uri="{FF2B5EF4-FFF2-40B4-BE49-F238E27FC236}">
                <a16:creationId xmlns:a16="http://schemas.microsoft.com/office/drawing/2014/main" id="{BE2F00BD-DF3E-4D49-E21F-E1C20FA68B72}"/>
              </a:ext>
            </a:extLst>
          </p:cNvPr>
          <p:cNvGrpSpPr/>
          <p:nvPr userDrawn="1"/>
        </p:nvGrpSpPr>
        <p:grpSpPr>
          <a:xfrm>
            <a:off x="7614496" y="5754192"/>
            <a:ext cx="1988628" cy="1318666"/>
            <a:chOff x="5072479" y="4905026"/>
            <a:chExt cx="803439" cy="532763"/>
          </a:xfrm>
        </p:grpSpPr>
        <p:sp>
          <p:nvSpPr>
            <p:cNvPr id="40" name="Freeform 39">
              <a:extLst>
                <a:ext uri="{FF2B5EF4-FFF2-40B4-BE49-F238E27FC236}">
                  <a16:creationId xmlns:a16="http://schemas.microsoft.com/office/drawing/2014/main" id="{9B87FF82-9E10-25DA-4CE5-05D01F8276B3}"/>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42D1579-A605-99B8-5B1B-B0701641E561}"/>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68AD814-B60A-7963-9442-D13886B7C0F8}"/>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A7A5FEFF-BBD8-7708-3D90-BD8E90783759}"/>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0478A-835B-AA69-BEAA-7CA861620417}"/>
              </a:ext>
            </a:extLst>
          </p:cNvPr>
          <p:cNvSpPr/>
          <p:nvPr userDrawn="1"/>
        </p:nvSpPr>
        <p:spPr>
          <a:xfrm rot="5400000">
            <a:off x="-1980479" y="1989245"/>
            <a:ext cx="6857999" cy="2879515"/>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4475444" y="1874430"/>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5552107" y="1874430"/>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4475444" y="2312408"/>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5552107" y="2312408"/>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4475444" y="2750899"/>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5552107" y="2750899"/>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4475444" y="3188877"/>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5552107" y="3188877"/>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4475444" y="3626855"/>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5552107" y="3626855"/>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4490991" y="4064833"/>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5567654" y="4064833"/>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4490991" y="4502811"/>
            <a:ext cx="1045074" cy="223473"/>
          </a:xfrm>
        </p:spPr>
        <p:txBody>
          <a:bodyPr anchor="ctr">
            <a:noAutofit/>
          </a:bodyPr>
          <a:lstStyle>
            <a:lvl1pPr marL="0" indent="0" algn="ctr">
              <a:buNone/>
              <a:defRPr sz="3200" b="1" i="0">
                <a:solidFill>
                  <a:srgbClr val="3EA5DC"/>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5567654" y="4502814"/>
            <a:ext cx="5715653" cy="223473"/>
          </a:xfrm>
        </p:spPr>
        <p:txBody>
          <a:bodyPr anchor="ctr">
            <a:noAutofit/>
          </a:bodyPr>
          <a:lstStyle>
            <a:lvl1pPr marL="0" indent="0" algn="l">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4" name="Text Placeholder 32">
            <a:extLst>
              <a:ext uri="{FF2B5EF4-FFF2-40B4-BE49-F238E27FC236}">
                <a16:creationId xmlns:a16="http://schemas.microsoft.com/office/drawing/2014/main" id="{04026514-11BD-62EB-44B0-149DF35E7733}"/>
              </a:ext>
            </a:extLst>
          </p:cNvPr>
          <p:cNvSpPr>
            <a:spLocks noGrp="1"/>
          </p:cNvSpPr>
          <p:nvPr>
            <p:ph type="body" sz="quarter" idx="62" hasCustomPrompt="1"/>
          </p:nvPr>
        </p:nvSpPr>
        <p:spPr>
          <a:xfrm>
            <a:off x="2125296" y="581696"/>
            <a:ext cx="4430970" cy="671785"/>
          </a:xfrm>
          <a:prstGeom prst="rect">
            <a:avLst/>
          </a:prstGeom>
          <a:solidFill>
            <a:srgbClr val="EE3E8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 OF CONTENTS</a:t>
            </a:r>
          </a:p>
        </p:txBody>
      </p:sp>
      <p:grpSp>
        <p:nvGrpSpPr>
          <p:cNvPr id="3" name="Graphic 3">
            <a:extLst>
              <a:ext uri="{FF2B5EF4-FFF2-40B4-BE49-F238E27FC236}">
                <a16:creationId xmlns:a16="http://schemas.microsoft.com/office/drawing/2014/main" id="{87198F03-ABA8-257D-14F5-566F961F557A}"/>
              </a:ext>
            </a:extLst>
          </p:cNvPr>
          <p:cNvGrpSpPr/>
          <p:nvPr userDrawn="1"/>
        </p:nvGrpSpPr>
        <p:grpSpPr>
          <a:xfrm>
            <a:off x="1087436" y="4775674"/>
            <a:ext cx="3304665" cy="1604447"/>
            <a:chOff x="-6228967" y="3688211"/>
            <a:chExt cx="2230192" cy="1082779"/>
          </a:xfrm>
        </p:grpSpPr>
        <p:sp>
          <p:nvSpPr>
            <p:cNvPr id="5" name="Freeform 4">
              <a:extLst>
                <a:ext uri="{FF2B5EF4-FFF2-40B4-BE49-F238E27FC236}">
                  <a16:creationId xmlns:a16="http://schemas.microsoft.com/office/drawing/2014/main" id="{7A1D3C38-CE40-4080-3B61-054287BA9700}"/>
                </a:ext>
              </a:extLst>
            </p:cNvPr>
            <p:cNvSpPr/>
            <p:nvPr/>
          </p:nvSpPr>
          <p:spPr>
            <a:xfrm>
              <a:off x="-5316142" y="3726004"/>
              <a:ext cx="1317367" cy="1044986"/>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EA7C3D0-686E-124F-8BE9-DF0941FE479B}"/>
                </a:ext>
              </a:extLst>
            </p:cNvPr>
            <p:cNvSpPr/>
            <p:nvPr/>
          </p:nvSpPr>
          <p:spPr>
            <a:xfrm>
              <a:off x="-6228967" y="3726004"/>
              <a:ext cx="1317367" cy="1044986"/>
            </a:xfrm>
            <a:custGeom>
              <a:avLst/>
              <a:gdLst>
                <a:gd name="connsiteX0" fmla="*/ 160089 w 1317367"/>
                <a:gd name="connsiteY0" fmla="*/ 1031680 h 1044986"/>
                <a:gd name="connsiteX1" fmla="*/ 546927 w 1317367"/>
                <a:gd name="connsiteY1" fmla="*/ 1021331 h 1044986"/>
                <a:gd name="connsiteX2" fmla="*/ 899227 w 1317367"/>
                <a:gd name="connsiteY2" fmla="*/ 866094 h 1044986"/>
                <a:gd name="connsiteX3" fmla="*/ 1168632 w 1317367"/>
                <a:gd name="connsiteY3" fmla="*/ 590117 h 1044986"/>
                <a:gd name="connsiteX4" fmla="*/ 1313697 w 1317367"/>
                <a:gd name="connsiteY4" fmla="*/ 234797 h 1044986"/>
                <a:gd name="connsiteX5" fmla="*/ 1158271 w 1317367"/>
                <a:gd name="connsiteY5" fmla="*/ 3666 h 1044986"/>
                <a:gd name="connsiteX6" fmla="*/ 926858 w 1317367"/>
                <a:gd name="connsiteY6" fmla="*/ 158903 h 1044986"/>
                <a:gd name="connsiteX7" fmla="*/ 840510 w 1317367"/>
                <a:gd name="connsiteY7" fmla="*/ 376235 h 1044986"/>
                <a:gd name="connsiteX8" fmla="*/ 678176 w 1317367"/>
                <a:gd name="connsiteY8" fmla="*/ 545271 h 1044986"/>
                <a:gd name="connsiteX9" fmla="*/ 464034 w 1317367"/>
                <a:gd name="connsiteY9" fmla="*/ 638413 h 1044986"/>
                <a:gd name="connsiteX10" fmla="*/ 232621 w 1317367"/>
                <a:gd name="connsiteY10" fmla="*/ 645313 h 1044986"/>
                <a:gd name="connsiteX11" fmla="*/ 4663 w 1317367"/>
                <a:gd name="connsiteY11" fmla="*/ 807449 h 1044986"/>
                <a:gd name="connsiteX12" fmla="*/ 16008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60089" y="1031680"/>
                  </a:moveTo>
                  <a:cubicBezTo>
                    <a:pt x="287884" y="1052379"/>
                    <a:pt x="419133" y="1048929"/>
                    <a:pt x="546927" y="1021331"/>
                  </a:cubicBezTo>
                  <a:cubicBezTo>
                    <a:pt x="674722" y="993733"/>
                    <a:pt x="792156" y="938538"/>
                    <a:pt x="899227" y="866094"/>
                  </a:cubicBezTo>
                  <a:cubicBezTo>
                    <a:pt x="1006298" y="793650"/>
                    <a:pt x="1096100" y="700508"/>
                    <a:pt x="1168632" y="590117"/>
                  </a:cubicBezTo>
                  <a:cubicBezTo>
                    <a:pt x="1237711" y="483176"/>
                    <a:pt x="1289519" y="362436"/>
                    <a:pt x="1313697" y="234797"/>
                  </a:cubicBezTo>
                  <a:cubicBezTo>
                    <a:pt x="1334420" y="127856"/>
                    <a:pt x="1265342" y="24364"/>
                    <a:pt x="1158271" y="3666"/>
                  </a:cubicBezTo>
                  <a:cubicBezTo>
                    <a:pt x="1051199" y="-17032"/>
                    <a:pt x="947582" y="51962"/>
                    <a:pt x="926858" y="158903"/>
                  </a:cubicBezTo>
                  <a:cubicBezTo>
                    <a:pt x="913043" y="234797"/>
                    <a:pt x="881957" y="310691"/>
                    <a:pt x="840510" y="376235"/>
                  </a:cubicBezTo>
                  <a:cubicBezTo>
                    <a:pt x="799063" y="441780"/>
                    <a:pt x="743801" y="500425"/>
                    <a:pt x="678176" y="545271"/>
                  </a:cubicBezTo>
                  <a:cubicBezTo>
                    <a:pt x="612552" y="590117"/>
                    <a:pt x="540020" y="621165"/>
                    <a:pt x="464034" y="638413"/>
                  </a:cubicBezTo>
                  <a:cubicBezTo>
                    <a:pt x="388047" y="655662"/>
                    <a:pt x="308607" y="659111"/>
                    <a:pt x="232621" y="645313"/>
                  </a:cubicBezTo>
                  <a:cubicBezTo>
                    <a:pt x="125550" y="628064"/>
                    <a:pt x="25386" y="700508"/>
                    <a:pt x="4663" y="807449"/>
                  </a:cubicBezTo>
                  <a:cubicBezTo>
                    <a:pt x="-19515" y="910940"/>
                    <a:pt x="53017" y="1014432"/>
                    <a:pt x="160089" y="1031680"/>
                  </a:cubicBezTo>
                </a:path>
              </a:pathLst>
            </a:custGeom>
            <a:solidFill>
              <a:srgbClr val="3EA5DC"/>
            </a:solidFill>
            <a:ln w="34512"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5C089-494A-2751-9138-5CEE36DDDAFC}"/>
                </a:ext>
              </a:extLst>
            </p:cNvPr>
            <p:cNvSpPr/>
            <p:nvPr/>
          </p:nvSpPr>
          <p:spPr>
            <a:xfrm>
              <a:off x="-5308154" y="3726220"/>
              <a:ext cx="392019" cy="658894"/>
            </a:xfrm>
            <a:custGeom>
              <a:avLst/>
              <a:gdLst>
                <a:gd name="connsiteX0" fmla="*/ 196010 w 392019"/>
                <a:gd name="connsiteY0" fmla="*/ 658895 h 658894"/>
                <a:gd name="connsiteX1" fmla="*/ 147655 w 392019"/>
                <a:gd name="connsiteY1" fmla="*/ 589901 h 658894"/>
                <a:gd name="connsiteX2" fmla="*/ 2590 w 392019"/>
                <a:gd name="connsiteY2" fmla="*/ 234580 h 658894"/>
                <a:gd name="connsiteX3" fmla="*/ 2590 w 392019"/>
                <a:gd name="connsiteY3" fmla="*/ 162136 h 658894"/>
                <a:gd name="connsiteX4" fmla="*/ 2590 w 392019"/>
                <a:gd name="connsiteY4" fmla="*/ 158687 h 658894"/>
                <a:gd name="connsiteX5" fmla="*/ 2590 w 392019"/>
                <a:gd name="connsiteY5" fmla="*/ 155237 h 658894"/>
                <a:gd name="connsiteX6" fmla="*/ 2590 w 392019"/>
                <a:gd name="connsiteY6" fmla="*/ 155237 h 658894"/>
                <a:gd name="connsiteX7" fmla="*/ 2590 w 392019"/>
                <a:gd name="connsiteY7" fmla="*/ 151787 h 658894"/>
                <a:gd name="connsiteX8" fmla="*/ 47491 w 392019"/>
                <a:gd name="connsiteY8" fmla="*/ 65544 h 658894"/>
                <a:gd name="connsiteX9" fmla="*/ 189102 w 392019"/>
                <a:gd name="connsiteY9" fmla="*/ 0 h 658894"/>
                <a:gd name="connsiteX10" fmla="*/ 189102 w 392019"/>
                <a:gd name="connsiteY10" fmla="*/ 0 h 658894"/>
                <a:gd name="connsiteX11" fmla="*/ 192556 w 392019"/>
                <a:gd name="connsiteY11" fmla="*/ 0 h 658894"/>
                <a:gd name="connsiteX12" fmla="*/ 196010 w 392019"/>
                <a:gd name="connsiteY12" fmla="*/ 0 h 658894"/>
                <a:gd name="connsiteX13" fmla="*/ 199464 w 392019"/>
                <a:gd name="connsiteY13" fmla="*/ 0 h 658894"/>
                <a:gd name="connsiteX14" fmla="*/ 202918 w 392019"/>
                <a:gd name="connsiteY14" fmla="*/ 0 h 658894"/>
                <a:gd name="connsiteX15" fmla="*/ 202918 w 392019"/>
                <a:gd name="connsiteY15" fmla="*/ 0 h 658894"/>
                <a:gd name="connsiteX16" fmla="*/ 344528 w 392019"/>
                <a:gd name="connsiteY16" fmla="*/ 65544 h 658894"/>
                <a:gd name="connsiteX17" fmla="*/ 389429 w 392019"/>
                <a:gd name="connsiteY17" fmla="*/ 151787 h 658894"/>
                <a:gd name="connsiteX18" fmla="*/ 389429 w 392019"/>
                <a:gd name="connsiteY18" fmla="*/ 155237 h 658894"/>
                <a:gd name="connsiteX19" fmla="*/ 389429 w 392019"/>
                <a:gd name="connsiteY19" fmla="*/ 155237 h 658894"/>
                <a:gd name="connsiteX20" fmla="*/ 389429 w 392019"/>
                <a:gd name="connsiteY20" fmla="*/ 158687 h 658894"/>
                <a:gd name="connsiteX21" fmla="*/ 389429 w 392019"/>
                <a:gd name="connsiteY21" fmla="*/ 162136 h 658894"/>
                <a:gd name="connsiteX22" fmla="*/ 389429 w 392019"/>
                <a:gd name="connsiteY22" fmla="*/ 234580 h 658894"/>
                <a:gd name="connsiteX23" fmla="*/ 244365 w 392019"/>
                <a:gd name="connsiteY23" fmla="*/ 589901 h 658894"/>
                <a:gd name="connsiteX24" fmla="*/ 196010 w 392019"/>
                <a:gd name="connsiteY24" fmla="*/ 658895 h 658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019" h="658894">
                  <a:moveTo>
                    <a:pt x="196010" y="658895"/>
                  </a:moveTo>
                  <a:cubicBezTo>
                    <a:pt x="178740" y="638197"/>
                    <a:pt x="161471" y="614049"/>
                    <a:pt x="147655" y="589901"/>
                  </a:cubicBezTo>
                  <a:cubicBezTo>
                    <a:pt x="78577" y="482960"/>
                    <a:pt x="26768" y="362220"/>
                    <a:pt x="2590" y="234580"/>
                  </a:cubicBezTo>
                  <a:cubicBezTo>
                    <a:pt x="-863" y="210432"/>
                    <a:pt x="-863" y="186284"/>
                    <a:pt x="2590" y="162136"/>
                  </a:cubicBezTo>
                  <a:lnTo>
                    <a:pt x="2590" y="158687"/>
                  </a:lnTo>
                  <a:cubicBezTo>
                    <a:pt x="2590" y="158687"/>
                    <a:pt x="2590" y="155237"/>
                    <a:pt x="2590" y="155237"/>
                  </a:cubicBezTo>
                  <a:lnTo>
                    <a:pt x="2590" y="155237"/>
                  </a:lnTo>
                  <a:lnTo>
                    <a:pt x="2590" y="151787"/>
                  </a:lnTo>
                  <a:cubicBezTo>
                    <a:pt x="9498" y="120740"/>
                    <a:pt x="26768" y="89692"/>
                    <a:pt x="47491" y="65544"/>
                  </a:cubicBezTo>
                  <a:cubicBezTo>
                    <a:pt x="82031" y="27598"/>
                    <a:pt x="133839" y="0"/>
                    <a:pt x="189102" y="0"/>
                  </a:cubicBezTo>
                  <a:lnTo>
                    <a:pt x="189102" y="0"/>
                  </a:lnTo>
                  <a:cubicBezTo>
                    <a:pt x="189102" y="0"/>
                    <a:pt x="192556" y="0"/>
                    <a:pt x="192556" y="0"/>
                  </a:cubicBezTo>
                  <a:lnTo>
                    <a:pt x="196010" y="0"/>
                  </a:lnTo>
                  <a:lnTo>
                    <a:pt x="199464" y="0"/>
                  </a:lnTo>
                  <a:cubicBezTo>
                    <a:pt x="199464" y="0"/>
                    <a:pt x="202918" y="0"/>
                    <a:pt x="202918" y="0"/>
                  </a:cubicBezTo>
                  <a:lnTo>
                    <a:pt x="202918" y="0"/>
                  </a:lnTo>
                  <a:cubicBezTo>
                    <a:pt x="258180" y="3450"/>
                    <a:pt x="309989" y="27598"/>
                    <a:pt x="344528" y="65544"/>
                  </a:cubicBezTo>
                  <a:cubicBezTo>
                    <a:pt x="365252" y="89692"/>
                    <a:pt x="382521" y="117290"/>
                    <a:pt x="389429" y="151787"/>
                  </a:cubicBezTo>
                  <a:lnTo>
                    <a:pt x="389429" y="155237"/>
                  </a:lnTo>
                  <a:lnTo>
                    <a:pt x="389429" y="155237"/>
                  </a:lnTo>
                  <a:cubicBezTo>
                    <a:pt x="389429" y="155237"/>
                    <a:pt x="389429" y="158687"/>
                    <a:pt x="389429" y="158687"/>
                  </a:cubicBezTo>
                  <a:lnTo>
                    <a:pt x="389429" y="162136"/>
                  </a:lnTo>
                  <a:cubicBezTo>
                    <a:pt x="392883" y="186284"/>
                    <a:pt x="392883" y="210432"/>
                    <a:pt x="389429" y="234580"/>
                  </a:cubicBezTo>
                  <a:cubicBezTo>
                    <a:pt x="365252" y="362220"/>
                    <a:pt x="316897" y="482960"/>
                    <a:pt x="244365" y="589901"/>
                  </a:cubicBezTo>
                  <a:cubicBezTo>
                    <a:pt x="227095" y="614049"/>
                    <a:pt x="213279" y="638197"/>
                    <a:pt x="196010" y="658895"/>
                  </a:cubicBezTo>
                </a:path>
              </a:pathLst>
            </a:custGeom>
            <a:solidFill>
              <a:srgbClr val="793D91"/>
            </a:solidFill>
            <a:ln w="34512"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2AD5282-1FC7-DC57-11DB-0034B388F387}"/>
                </a:ext>
              </a:extLst>
            </p:cNvPr>
            <p:cNvSpPr/>
            <p:nvPr/>
          </p:nvSpPr>
          <p:spPr>
            <a:xfrm>
              <a:off x="-6030948" y="3688211"/>
              <a:ext cx="500942" cy="500333"/>
            </a:xfrm>
            <a:custGeom>
              <a:avLst/>
              <a:gdLst>
                <a:gd name="connsiteX0" fmla="*/ 348908 w 500942"/>
                <a:gd name="connsiteY0" fmla="*/ 20761 h 500333"/>
                <a:gd name="connsiteX1" fmla="*/ 480157 w 500942"/>
                <a:gd name="connsiteY1" fmla="*/ 348483 h 500333"/>
                <a:gd name="connsiteX2" fmla="*/ 152035 w 500942"/>
                <a:gd name="connsiteY2" fmla="*/ 479572 h 500333"/>
                <a:gd name="connsiteX3" fmla="*/ 20786 w 500942"/>
                <a:gd name="connsiteY3" fmla="*/ 151850 h 500333"/>
                <a:gd name="connsiteX4" fmla="*/ 348908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348908" y="20761"/>
                  </a:moveTo>
                  <a:cubicBezTo>
                    <a:pt x="476703" y="75956"/>
                    <a:pt x="535419" y="220844"/>
                    <a:pt x="480157" y="348483"/>
                  </a:cubicBezTo>
                  <a:cubicBezTo>
                    <a:pt x="424894" y="476123"/>
                    <a:pt x="279830" y="534768"/>
                    <a:pt x="152035" y="479572"/>
                  </a:cubicBezTo>
                  <a:cubicBezTo>
                    <a:pt x="24240" y="424377"/>
                    <a:pt x="-34477" y="279489"/>
                    <a:pt x="20786" y="151850"/>
                  </a:cubicBezTo>
                  <a:cubicBezTo>
                    <a:pt x="76049" y="24210"/>
                    <a:pt x="224567" y="-34435"/>
                    <a:pt x="348908" y="20761"/>
                  </a:cubicBezTo>
                </a:path>
              </a:pathLst>
            </a:custGeom>
            <a:solidFill>
              <a:srgbClr val="3EA5DC"/>
            </a:solidFill>
            <a:ln w="34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1A6FB74-CCF4-9B29-D79A-51462DAA1269}"/>
                </a:ext>
              </a:extLst>
            </p:cNvPr>
            <p:cNvSpPr/>
            <p:nvPr/>
          </p:nvSpPr>
          <p:spPr>
            <a:xfrm>
              <a:off x="-4697736" y="3688211"/>
              <a:ext cx="500942" cy="500333"/>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EE3E81"/>
            </a:solidFill>
            <a:ln w="34512"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F6155-CBF0-F921-9CFD-DD695C8E8B5D}"/>
              </a:ext>
            </a:extLst>
          </p:cNvPr>
          <p:cNvSpPr/>
          <p:nvPr userDrawn="1"/>
        </p:nvSpPr>
        <p:spPr>
          <a:xfrm rot="5400000">
            <a:off x="4392281" y="-2210555"/>
            <a:ext cx="3407435" cy="12192001"/>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4FE8E858-242F-D11E-FB53-57EC93F92AF1}"/>
              </a:ext>
            </a:extLst>
          </p:cNvPr>
          <p:cNvSpPr>
            <a:spLocks noGrp="1"/>
          </p:cNvSpPr>
          <p:nvPr>
            <p:ph type="sldNum" sz="quarter" idx="4"/>
          </p:nvPr>
        </p:nvSpPr>
        <p:spPr>
          <a:xfrm>
            <a:off x="7030922" y="9570703"/>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‹Nr.›</a:t>
            </a:fld>
            <a:endParaRPr lang="fr-CA" dirty="0"/>
          </a:p>
        </p:txBody>
      </p:sp>
      <p:sp>
        <p:nvSpPr>
          <p:cNvPr id="98" name="Text Placeholder 3">
            <a:extLst>
              <a:ext uri="{FF2B5EF4-FFF2-40B4-BE49-F238E27FC236}">
                <a16:creationId xmlns:a16="http://schemas.microsoft.com/office/drawing/2014/main" id="{7E17F88D-FE4F-9CBD-E66E-2873D71DC074}"/>
              </a:ext>
            </a:extLst>
          </p:cNvPr>
          <p:cNvSpPr>
            <a:spLocks noGrp="1"/>
          </p:cNvSpPr>
          <p:nvPr>
            <p:ph type="body" sz="quarter" idx="14" hasCustomPrompt="1"/>
          </p:nvPr>
        </p:nvSpPr>
        <p:spPr>
          <a:xfrm>
            <a:off x="593913" y="219232"/>
            <a:ext cx="4568533" cy="2513490"/>
          </a:xfrm>
          <a:prstGeom prst="rect">
            <a:avLst/>
          </a:prstGeom>
          <a:effectLst>
            <a:glow rad="127000">
              <a:srgbClr val="414141"/>
            </a:glow>
          </a:effectLst>
        </p:spPr>
        <p:txBody>
          <a:bodyPr>
            <a:noAutofit/>
          </a:bodyPr>
          <a:lstStyle>
            <a:lvl1pPr marL="0" indent="0" algn="l">
              <a:buNone/>
              <a:defRPr sz="15000" b="1">
                <a:solidFill>
                  <a:srgbClr val="EE3E8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9" name="Text Placeholder 32">
            <a:extLst>
              <a:ext uri="{FF2B5EF4-FFF2-40B4-BE49-F238E27FC236}">
                <a16:creationId xmlns:a16="http://schemas.microsoft.com/office/drawing/2014/main" id="{D873AA30-0F78-FCB1-C916-3A3CE251F23D}"/>
              </a:ext>
            </a:extLst>
          </p:cNvPr>
          <p:cNvSpPr>
            <a:spLocks noGrp="1"/>
          </p:cNvSpPr>
          <p:nvPr>
            <p:ph type="body" sz="quarter" idx="62" hasCustomPrompt="1"/>
          </p:nvPr>
        </p:nvSpPr>
        <p:spPr>
          <a:xfrm>
            <a:off x="806585" y="2757215"/>
            <a:ext cx="2883099" cy="671785"/>
          </a:xfrm>
          <a:prstGeom prst="rect">
            <a:avLst/>
          </a:prstGeom>
          <a:solidFill>
            <a:srgbClr val="3EA5DC"/>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 TITLE</a:t>
            </a:r>
          </a:p>
        </p:txBody>
      </p:sp>
      <p:sp>
        <p:nvSpPr>
          <p:cNvPr id="13" name="TextBox 12">
            <a:extLst>
              <a:ext uri="{FF2B5EF4-FFF2-40B4-BE49-F238E27FC236}">
                <a16:creationId xmlns:a16="http://schemas.microsoft.com/office/drawing/2014/main" id="{B06DC1C8-55A7-2C25-88B5-6BC61112A1A4}"/>
              </a:ext>
            </a:extLst>
          </p:cNvPr>
          <p:cNvSpPr txBox="1"/>
          <p:nvPr userDrawn="1"/>
        </p:nvSpPr>
        <p:spPr>
          <a:xfrm rot="16200000">
            <a:off x="9508816" y="3005743"/>
            <a:ext cx="4717257" cy="246221"/>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1000" spc="300" baseline="0" dirty="0">
                <a:solidFill>
                  <a:schemeClr val="bg1"/>
                </a:solidFill>
                <a:latin typeface="Calibri" panose="020F0502020204030204" pitchFamily="34" charset="0"/>
                <a:cs typeface="Calibri" panose="020F0502020204030204" pitchFamily="34" charset="0"/>
              </a:rPr>
              <a:t>Experiential Entrepreneurship Labs</a:t>
            </a:r>
          </a:p>
        </p:txBody>
      </p:sp>
    </p:spTree>
    <p:extLst>
      <p:ext uri="{BB962C8B-B14F-4D97-AF65-F5344CB8AC3E}">
        <p14:creationId xmlns:p14="http://schemas.microsoft.com/office/powerpoint/2010/main" val="338712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7B58A1-42B7-6ACA-0FD7-02504A8BFB9D}"/>
              </a:ext>
            </a:extLst>
          </p:cNvPr>
          <p:cNvSpPr/>
          <p:nvPr userDrawn="1"/>
        </p:nvSpPr>
        <p:spPr>
          <a:xfrm>
            <a:off x="-17545" y="-398"/>
            <a:ext cx="12209545" cy="2147749"/>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931824" y="2361851"/>
            <a:ext cx="10483429" cy="3933404"/>
          </a:xfrm>
        </p:spPr>
        <p:txBody>
          <a:bodyPr numCol="1" spcCol="288000" anchor="t">
            <a:noAutofit/>
          </a:bodyPr>
          <a:lstStyle>
            <a:lvl1pPr marL="0" indent="0" algn="l">
              <a:lnSpc>
                <a:spcPts val="248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120" name="Graphic 4">
            <a:extLst>
              <a:ext uri="{FF2B5EF4-FFF2-40B4-BE49-F238E27FC236}">
                <a16:creationId xmlns:a16="http://schemas.microsoft.com/office/drawing/2014/main" id="{647718ED-C03A-50EC-1223-35CBBB1F957E}"/>
              </a:ext>
            </a:extLst>
          </p:cNvPr>
          <p:cNvGrpSpPr/>
          <p:nvPr userDrawn="1"/>
        </p:nvGrpSpPr>
        <p:grpSpPr>
          <a:xfrm rot="15627803">
            <a:off x="11025707" y="115954"/>
            <a:ext cx="1988628" cy="1318666"/>
            <a:chOff x="5072479" y="4905026"/>
            <a:chExt cx="803439" cy="532763"/>
          </a:xfrm>
        </p:grpSpPr>
        <p:sp>
          <p:nvSpPr>
            <p:cNvPr id="121" name="Freeform 120">
              <a:extLst>
                <a:ext uri="{FF2B5EF4-FFF2-40B4-BE49-F238E27FC236}">
                  <a16:creationId xmlns:a16="http://schemas.microsoft.com/office/drawing/2014/main" id="{0C96351A-83AC-9F58-8389-447E7E1C36AD}"/>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76C7EF"/>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8F2E1E61-28A0-D441-5BB8-8530504E8C2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76C7EF"/>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05B3DEB6-83D7-ED7B-A016-0BF2EA0787C5}"/>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76C7EF"/>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C2FCC270-C42B-40DA-ABE5-091EF66836D1}"/>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76C7EF"/>
              </a:solidFill>
              <a:prstDash val="solid"/>
              <a:miter/>
            </a:ln>
          </p:spPr>
          <p:txBody>
            <a:bodyPr rtlCol="0" anchor="ctr"/>
            <a:lstStyle/>
            <a:p>
              <a:endParaRPr lang="en-US"/>
            </a:p>
          </p:txBody>
        </p:sp>
      </p:grpSp>
      <p:sp>
        <p:nvSpPr>
          <p:cNvPr id="125" name="Text Placeholder 32">
            <a:extLst>
              <a:ext uri="{FF2B5EF4-FFF2-40B4-BE49-F238E27FC236}">
                <a16:creationId xmlns:a16="http://schemas.microsoft.com/office/drawing/2014/main" id="{934E37BF-1ED2-4A1B-CDC0-59DA61126C9A}"/>
              </a:ext>
            </a:extLst>
          </p:cNvPr>
          <p:cNvSpPr>
            <a:spLocks noGrp="1"/>
          </p:cNvSpPr>
          <p:nvPr>
            <p:ph type="body" sz="quarter" idx="62" hasCustomPrompt="1"/>
          </p:nvPr>
        </p:nvSpPr>
        <p:spPr>
          <a:xfrm>
            <a:off x="-8011" y="578092"/>
            <a:ext cx="3156225" cy="671785"/>
          </a:xfrm>
          <a:prstGeom prst="rect">
            <a:avLst/>
          </a:prstGeom>
          <a:solidFill>
            <a:schemeClr val="bg1"/>
          </a:solidFill>
        </p:spPr>
        <p:txBody>
          <a:bodyPr anchor="ctr">
            <a:noAutofit/>
          </a:bodyPr>
          <a:lstStyle>
            <a:lvl1pPr marL="808038" indent="0" algn="l">
              <a:lnSpc>
                <a:spcPts val="3769"/>
              </a:lnSpc>
              <a:spcBef>
                <a:spcPts val="0"/>
              </a:spcBef>
              <a:buNone/>
              <a:tabLst/>
              <a:defRPr sz="3600" b="1" i="0" spc="0">
                <a:solidFill>
                  <a:srgbClr val="EE3E8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97831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02">
    <p:spTree>
      <p:nvGrpSpPr>
        <p:cNvPr id="1" name=""/>
        <p:cNvGrpSpPr/>
        <p:nvPr/>
      </p:nvGrpSpPr>
      <p:grpSpPr>
        <a:xfrm>
          <a:off x="0" y="0"/>
          <a:ext cx="0" cy="0"/>
          <a:chOff x="0" y="0"/>
          <a:chExt cx="0" cy="0"/>
        </a:xfrm>
      </p:grpSpPr>
      <p:sp>
        <p:nvSpPr>
          <p:cNvPr id="15" name="Text Placeholder 32">
            <a:extLst>
              <a:ext uri="{FF2B5EF4-FFF2-40B4-BE49-F238E27FC236}">
                <a16:creationId xmlns:a16="http://schemas.microsoft.com/office/drawing/2014/main" id="{6D8C0570-7782-7B5B-F178-51FAE93904C9}"/>
              </a:ext>
            </a:extLst>
          </p:cNvPr>
          <p:cNvSpPr>
            <a:spLocks noGrp="1"/>
          </p:cNvSpPr>
          <p:nvPr>
            <p:ph type="body" sz="quarter" idx="48" hasCustomPrompt="1"/>
          </p:nvPr>
        </p:nvSpPr>
        <p:spPr>
          <a:xfrm>
            <a:off x="931824" y="1679171"/>
            <a:ext cx="10483429" cy="4616084"/>
          </a:xfrm>
        </p:spPr>
        <p:txBody>
          <a:bodyPr numCol="1" spcCol="288000" anchor="t">
            <a:noAutofit/>
          </a:bodyPr>
          <a:lstStyle>
            <a:lvl1pPr marL="0" indent="0" algn="l">
              <a:lnSpc>
                <a:spcPts val="248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Text Placeholder 32">
            <a:extLst>
              <a:ext uri="{FF2B5EF4-FFF2-40B4-BE49-F238E27FC236}">
                <a16:creationId xmlns:a16="http://schemas.microsoft.com/office/drawing/2014/main" id="{12AFBC99-BD1A-BB6F-308E-DB8C90B78868}"/>
              </a:ext>
            </a:extLst>
          </p:cNvPr>
          <p:cNvSpPr>
            <a:spLocks noGrp="1"/>
          </p:cNvSpPr>
          <p:nvPr>
            <p:ph type="body" sz="quarter" idx="62" hasCustomPrompt="1"/>
          </p:nvPr>
        </p:nvSpPr>
        <p:spPr>
          <a:xfrm>
            <a:off x="-8011" y="578092"/>
            <a:ext cx="3156225" cy="671785"/>
          </a:xfrm>
          <a:prstGeom prst="rect">
            <a:avLst/>
          </a:prstGeom>
          <a:solidFill>
            <a:srgbClr val="3EA5DC"/>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24506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Photo 0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509D38E-D9E7-6493-0FCE-89B2D340E0E9}"/>
              </a:ext>
            </a:extLst>
          </p:cNvPr>
          <p:cNvSpPr>
            <a:spLocks noGrp="1"/>
          </p:cNvSpPr>
          <p:nvPr>
            <p:ph type="pic" sz="quarter" idx="21"/>
          </p:nvPr>
        </p:nvSpPr>
        <p:spPr>
          <a:xfrm>
            <a:off x="0" y="2"/>
            <a:ext cx="12192000" cy="257694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931824" y="2975955"/>
            <a:ext cx="10483429" cy="3319299"/>
          </a:xfrm>
        </p:spPr>
        <p:txBody>
          <a:bodyPr numCol="1" spcCol="288000" anchor="t">
            <a:noAutofit/>
          </a:bodyPr>
          <a:lstStyle>
            <a:lvl1pPr marL="0" indent="0" algn="l">
              <a:lnSpc>
                <a:spcPts val="248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8011" y="578092"/>
            <a:ext cx="3156225" cy="671785"/>
          </a:xfrm>
          <a:prstGeom prst="rect">
            <a:avLst/>
          </a:prstGeom>
          <a:solidFill>
            <a:schemeClr val="bg1"/>
          </a:solidFill>
        </p:spPr>
        <p:txBody>
          <a:bodyPr anchor="ctr">
            <a:noAutofit/>
          </a:bodyPr>
          <a:lstStyle>
            <a:lvl1pPr marL="808038" indent="0" algn="l">
              <a:lnSpc>
                <a:spcPts val="3769"/>
              </a:lnSpc>
              <a:spcBef>
                <a:spcPts val="0"/>
              </a:spcBef>
              <a:buNone/>
              <a:tabLst/>
              <a:defRPr sz="3600" b="1" i="0" spc="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284311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FB7A5-5C54-A155-E09F-73DF19E294F7}"/>
              </a:ext>
            </a:extLst>
          </p:cNvPr>
          <p:cNvSpPr/>
          <p:nvPr userDrawn="1"/>
        </p:nvSpPr>
        <p:spPr>
          <a:xfrm>
            <a:off x="365759" y="-398"/>
            <a:ext cx="7398327" cy="6858398"/>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931824" y="1828367"/>
            <a:ext cx="5552103" cy="4466887"/>
          </a:xfrm>
        </p:spPr>
        <p:txBody>
          <a:bodyPr numCol="1" spcCol="288000" anchor="t">
            <a:noAutofit/>
          </a:bodyPr>
          <a:lstStyle>
            <a:lvl1pPr marL="0" indent="0" algn="l">
              <a:lnSpc>
                <a:spcPts val="248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112295" y="578092"/>
            <a:ext cx="3035919" cy="671785"/>
          </a:xfrm>
          <a:prstGeom prst="rect">
            <a:avLst/>
          </a:prstGeom>
          <a:solidFill>
            <a:srgbClr val="3EA5DC"/>
          </a:solidFill>
        </p:spPr>
        <p:txBody>
          <a:bodyPr anchor="ctr">
            <a:noAutofit/>
          </a:bodyPr>
          <a:lstStyle>
            <a:lvl1pPr marL="857250"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
        <p:nvSpPr>
          <p:cNvPr id="60" name="Picture Placeholder 2">
            <a:extLst>
              <a:ext uri="{FF2B5EF4-FFF2-40B4-BE49-F238E27FC236}">
                <a16:creationId xmlns:a16="http://schemas.microsoft.com/office/drawing/2014/main" id="{CAF74D35-AD4A-C0B6-6657-7F56F233182A}"/>
              </a:ext>
            </a:extLst>
          </p:cNvPr>
          <p:cNvSpPr>
            <a:spLocks noGrp="1"/>
          </p:cNvSpPr>
          <p:nvPr>
            <p:ph type="pic" sz="quarter" idx="21"/>
          </p:nvPr>
        </p:nvSpPr>
        <p:spPr>
          <a:xfrm>
            <a:off x="6749935" y="562746"/>
            <a:ext cx="4705004" cy="500961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342370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3FB7A5-5C54-A155-E09F-73DF19E294F7}"/>
              </a:ext>
            </a:extLst>
          </p:cNvPr>
          <p:cNvSpPr/>
          <p:nvPr userDrawn="1"/>
        </p:nvSpPr>
        <p:spPr>
          <a:xfrm>
            <a:off x="365760" y="-398"/>
            <a:ext cx="4130040" cy="6858398"/>
          </a:xfrm>
          <a:prstGeom prst="rect">
            <a:avLst/>
          </a:prstGeom>
          <a:solidFill>
            <a:srgbClr val="79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5408574" y="1628342"/>
            <a:ext cx="5552103" cy="4466887"/>
          </a:xfrm>
        </p:spPr>
        <p:txBody>
          <a:bodyPr numCol="1" spcCol="288000" anchor="t">
            <a:noAutofit/>
          </a:bodyPr>
          <a:lstStyle>
            <a:lvl1pPr marL="0" indent="0" algn="l">
              <a:lnSpc>
                <a:spcPts val="248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112295" y="578092"/>
            <a:ext cx="3035919" cy="671785"/>
          </a:xfrm>
          <a:prstGeom prst="rect">
            <a:avLst/>
          </a:prstGeom>
          <a:solidFill>
            <a:srgbClr val="3EA5DC"/>
          </a:solidFill>
        </p:spPr>
        <p:txBody>
          <a:bodyPr anchor="ctr">
            <a:noAutofit/>
          </a:bodyPr>
          <a:lstStyle>
            <a:lvl1pPr marL="857250"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31478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EBA08802-676B-BBF8-2345-7790D38E89DC}"/>
              </a:ext>
            </a:extLst>
          </p:cNvPr>
          <p:cNvSpPr txBox="1"/>
          <p:nvPr userDrawn="1"/>
        </p:nvSpPr>
        <p:spPr>
          <a:xfrm rot="16200000">
            <a:off x="9490074" y="4084226"/>
            <a:ext cx="4717257" cy="200055"/>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lang="en-US" sz="700" spc="300" baseline="0" dirty="0">
                <a:solidFill>
                  <a:schemeClr val="tx1"/>
                </a:solidFill>
                <a:latin typeface="Calibri" panose="020F0502020204030204" pitchFamily="34" charset="0"/>
                <a:cs typeface="Calibri" panose="020F0502020204030204" pitchFamily="34" charset="0"/>
              </a:rPr>
              <a:t>Experiential Entrepreneurship Labs</a:t>
            </a:r>
          </a:p>
        </p:txBody>
      </p:sp>
      <p:cxnSp>
        <p:nvCxnSpPr>
          <p:cNvPr id="11" name="Straight Connector 10">
            <a:extLst>
              <a:ext uri="{FF2B5EF4-FFF2-40B4-BE49-F238E27FC236}">
                <a16:creationId xmlns:a16="http://schemas.microsoft.com/office/drawing/2014/main" id="{942625C0-48C8-3D28-EBD0-7AD48474729A}"/>
              </a:ext>
            </a:extLst>
          </p:cNvPr>
          <p:cNvCxnSpPr/>
          <p:nvPr userDrawn="1"/>
        </p:nvCxnSpPr>
        <p:spPr>
          <a:xfrm>
            <a:off x="11701979" y="6579271"/>
            <a:ext cx="265889" cy="0"/>
          </a:xfrm>
          <a:prstGeom prst="line">
            <a:avLst/>
          </a:prstGeom>
          <a:ln>
            <a:solidFill>
              <a:srgbClr val="76C7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83" r:id="rId3"/>
    <p:sldLayoutId id="2147483747" r:id="rId4"/>
    <p:sldLayoutId id="2147483733" r:id="rId5"/>
    <p:sldLayoutId id="2147483744" r:id="rId6"/>
    <p:sldLayoutId id="2147483745" r:id="rId7"/>
    <p:sldLayoutId id="2147483748" r:id="rId8"/>
    <p:sldLayoutId id="2147483768" r:id="rId9"/>
    <p:sldLayoutId id="2147483769" r:id="rId10"/>
    <p:sldLayoutId id="2147483743" r:id="rId11"/>
    <p:sldLayoutId id="2147483741" r:id="rId12"/>
    <p:sldLayoutId id="2147483740" r:id="rId13"/>
    <p:sldLayoutId id="2147483742" r:id="rId14"/>
    <p:sldLayoutId id="2147483702" r:id="rId15"/>
    <p:sldLayoutId id="2147483700" r:id="rId16"/>
    <p:sldLayoutId id="2147483749" r:id="rId17"/>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canva.com/graphs/templates/fishbone-diagram/" TargetMode="External"/><Relationship Id="rId7" Type="http://schemas.openxmlformats.org/officeDocument/2006/relationships/image" Target="../media/image17.png"/><Relationship Id="rId2" Type="http://schemas.openxmlformats.org/officeDocument/2006/relationships/hyperlink" Target="https://creately.com/diagram-community/popular/t/flowchart"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templatelab.com/swot-analysis-templat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hyperlink" Target="https://www.youtube.com/watch?app=desktop&amp;v=UZ8vF8HRWE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hyperlink" Target="https://www.youtube.com/watch?v=SrlYkx41wE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https://www.youtube.com/watch?v=JVCFGLVZA3w"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martsheet.com/develop-plan-action-free-templates" TargetMode="Externa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rdwallet.com/article/small-business/business-budget-templates" TargetMode="Externa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tartups.co.uk/project-management-software/best-gantt-chart-templates/" TargetMode="Externa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69C7058-1144-6443-9270-B56DBA703D9F}"/>
              </a:ext>
            </a:extLst>
          </p:cNvPr>
          <p:cNvSpPr>
            <a:spLocks noGrp="1"/>
          </p:cNvSpPr>
          <p:nvPr>
            <p:ph type="body" sz="quarter" idx="64"/>
          </p:nvPr>
        </p:nvSpPr>
        <p:spPr/>
        <p:txBody>
          <a:bodyPr/>
          <a:lstStyle/>
          <a:p>
            <a:endParaRPr lang="en-US" sz="3600" dirty="0"/>
          </a:p>
          <a:p>
            <a:r>
              <a:rPr lang="en-US" sz="3600" dirty="0"/>
              <a:t>Creative problem solving </a:t>
            </a:r>
          </a:p>
          <a:p>
            <a:endParaRPr lang="en-US" cap="all" dirty="0"/>
          </a:p>
        </p:txBody>
      </p:sp>
      <p:sp>
        <p:nvSpPr>
          <p:cNvPr id="9" name="Text Placeholder 8">
            <a:extLst>
              <a:ext uri="{FF2B5EF4-FFF2-40B4-BE49-F238E27FC236}">
                <a16:creationId xmlns:a16="http://schemas.microsoft.com/office/drawing/2014/main" id="{DA56CE9A-6A31-B796-102C-6584724CCC74}"/>
              </a:ext>
            </a:extLst>
          </p:cNvPr>
          <p:cNvSpPr>
            <a:spLocks noGrp="1"/>
          </p:cNvSpPr>
          <p:nvPr>
            <p:ph type="body" sz="quarter" idx="65"/>
          </p:nvPr>
        </p:nvSpPr>
        <p:spPr>
          <a:xfrm>
            <a:off x="519735" y="3373305"/>
            <a:ext cx="5383027" cy="671785"/>
          </a:xfrm>
        </p:spPr>
        <p:txBody>
          <a:bodyPr/>
          <a:lstStyle/>
          <a:p>
            <a:endParaRPr lang="en-US" sz="2400" dirty="0"/>
          </a:p>
          <a:p>
            <a:r>
              <a:rPr lang="en-US" sz="2400" dirty="0"/>
              <a:t>MODULE 2</a:t>
            </a:r>
          </a:p>
          <a:p>
            <a:endParaRPr lang="en-US" sz="2400" dirty="0"/>
          </a:p>
        </p:txBody>
      </p:sp>
      <p:sp>
        <p:nvSpPr>
          <p:cNvPr id="10" name="Freeform 9">
            <a:extLst>
              <a:ext uri="{FF2B5EF4-FFF2-40B4-BE49-F238E27FC236}">
                <a16:creationId xmlns:a16="http://schemas.microsoft.com/office/drawing/2014/main" id="{D81F7985-B9D5-5462-6F3A-53389D65B8A8}"/>
              </a:ext>
            </a:extLst>
          </p:cNvPr>
          <p:cNvSpPr/>
          <p:nvPr/>
        </p:nvSpPr>
        <p:spPr>
          <a:xfrm>
            <a:off x="8356797" y="3429000"/>
            <a:ext cx="3155554" cy="2503105"/>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6151AE1-DC58-E520-E0D2-8F865FF86908}"/>
              </a:ext>
            </a:extLst>
          </p:cNvPr>
          <p:cNvSpPr/>
          <p:nvPr/>
        </p:nvSpPr>
        <p:spPr>
          <a:xfrm>
            <a:off x="9449042" y="3292403"/>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72A88E20-2FEF-63EE-C633-20B88903139C}"/>
              </a:ext>
            </a:extLst>
          </p:cNvPr>
          <p:cNvPicPr>
            <a:picLocks noChangeAspect="1"/>
          </p:cNvPicPr>
          <p:nvPr/>
        </p:nvPicPr>
        <p:blipFill>
          <a:blip r:embed="rId2"/>
          <a:stretch>
            <a:fillRect/>
          </a:stretch>
        </p:blipFill>
        <p:spPr>
          <a:xfrm>
            <a:off x="6289240" y="918059"/>
            <a:ext cx="4886844" cy="5762788"/>
          </a:xfrm>
          <a:prstGeom prst="rect">
            <a:avLst/>
          </a:prstGeom>
        </p:spPr>
      </p:pic>
    </p:spTree>
    <p:extLst>
      <p:ext uri="{BB962C8B-B14F-4D97-AF65-F5344CB8AC3E}">
        <p14:creationId xmlns:p14="http://schemas.microsoft.com/office/powerpoint/2010/main" val="232611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633F3-BC21-FF9E-B617-6C43D0DBF6B5}"/>
              </a:ext>
            </a:extLst>
          </p:cNvPr>
          <p:cNvSpPr>
            <a:spLocks noGrp="1"/>
          </p:cNvSpPr>
          <p:nvPr>
            <p:ph type="body" sz="quarter" idx="48"/>
          </p:nvPr>
        </p:nvSpPr>
        <p:spPr>
          <a:xfrm>
            <a:off x="582142" y="2111559"/>
            <a:ext cx="10483429" cy="4616084"/>
          </a:xfrm>
        </p:spPr>
        <p:txBody>
          <a:bodyPr/>
          <a:lstStyle/>
          <a:p>
            <a:r>
              <a:rPr lang="en-GB" dirty="0"/>
              <a:t>Effective problem-solving skills allow entrepreneurs to not just tackle issues, but to convert challenges into business opportunities. This ability can lead to innovation, improved services, and new market niches. It involves identifying the core of a problem, understanding its impact, and creatively developing strategies to turn it into an advantage.</a:t>
            </a:r>
          </a:p>
          <a:p>
            <a:endParaRPr lang="en-GB" dirty="0"/>
          </a:p>
          <a:p>
            <a:endParaRPr lang="en-GB" dirty="0"/>
          </a:p>
          <a:p>
            <a:r>
              <a:rPr lang="en-GB" b="1" dirty="0">
                <a:solidFill>
                  <a:srgbClr val="00A8F6"/>
                </a:solidFill>
              </a:rPr>
              <a:t>Real-Life Business Example: Starbucks' Pivot</a:t>
            </a:r>
          </a:p>
          <a:p>
            <a:endParaRPr lang="en-GB" dirty="0"/>
          </a:p>
          <a:p>
            <a:r>
              <a:rPr lang="en-GB" dirty="0"/>
              <a:t>Howard Schultz transformed Starbucks from a coffee bean retailer into a café concept after being inspired by Italy's espresso bars, recognizing the untapped potential of a café experience. This strategic shift addressed a key market gap and propelled Starbucks to become the iconic coffeehouse it is globally known for today.</a:t>
            </a:r>
          </a:p>
        </p:txBody>
      </p:sp>
      <p:sp>
        <p:nvSpPr>
          <p:cNvPr id="3" name="Text Placeholder 2">
            <a:extLst>
              <a:ext uri="{FF2B5EF4-FFF2-40B4-BE49-F238E27FC236}">
                <a16:creationId xmlns:a16="http://schemas.microsoft.com/office/drawing/2014/main" id="{141C8F8D-33B3-F513-EEBA-0C76C96B017F}"/>
              </a:ext>
            </a:extLst>
          </p:cNvPr>
          <p:cNvSpPr>
            <a:spLocks noGrp="1"/>
          </p:cNvSpPr>
          <p:nvPr>
            <p:ph type="body" sz="quarter" idx="62"/>
          </p:nvPr>
        </p:nvSpPr>
        <p:spPr>
          <a:xfrm>
            <a:off x="-8011" y="578092"/>
            <a:ext cx="9312785" cy="1294251"/>
          </a:xfrm>
        </p:spPr>
        <p:txBody>
          <a:bodyPr/>
          <a:lstStyle/>
          <a:p>
            <a:r>
              <a:rPr lang="en-GB" b="1" i="0" dirty="0">
                <a:effectLst/>
                <a:latin typeface="Söhne"/>
              </a:rPr>
              <a:t>Converting Challenges into Opportunities</a:t>
            </a:r>
            <a:endParaRPr lang="en-GB" dirty="0"/>
          </a:p>
        </p:txBody>
      </p:sp>
    </p:spTree>
    <p:extLst>
      <p:ext uri="{BB962C8B-B14F-4D97-AF65-F5344CB8AC3E}">
        <p14:creationId xmlns:p14="http://schemas.microsoft.com/office/powerpoint/2010/main" val="51763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633F3-BC21-FF9E-B617-6C43D0DBF6B5}"/>
              </a:ext>
            </a:extLst>
          </p:cNvPr>
          <p:cNvSpPr>
            <a:spLocks noGrp="1"/>
          </p:cNvSpPr>
          <p:nvPr>
            <p:ph type="body" sz="quarter" idx="48"/>
          </p:nvPr>
        </p:nvSpPr>
        <p:spPr>
          <a:xfrm>
            <a:off x="582142" y="2111559"/>
            <a:ext cx="10483429" cy="4616084"/>
          </a:xfrm>
        </p:spPr>
        <p:txBody>
          <a:bodyPr/>
          <a:lstStyle/>
          <a:p>
            <a:r>
              <a:rPr lang="en-GB" dirty="0"/>
              <a:t>Businesses that excel in problem-solving are more resilient and capable of enduring tough times. This resilience is crucial for long-term success and sustainability.</a:t>
            </a:r>
          </a:p>
          <a:p>
            <a:r>
              <a:rPr lang="en-GB" dirty="0"/>
              <a:t>A problem-solving approach helps in foreseeing potential issues and preparing strategies to mitigate them.</a:t>
            </a:r>
          </a:p>
          <a:p>
            <a:endParaRPr lang="en-GB" dirty="0"/>
          </a:p>
          <a:p>
            <a:r>
              <a:rPr lang="en-GB" b="1" dirty="0">
                <a:solidFill>
                  <a:srgbClr val="00A8F6"/>
                </a:solidFill>
              </a:rPr>
              <a:t>Real-Life Business Example: Netflix's Evolution</a:t>
            </a:r>
          </a:p>
          <a:p>
            <a:endParaRPr lang="en-GB" dirty="0"/>
          </a:p>
          <a:p>
            <a:r>
              <a:rPr lang="en-GB" dirty="0"/>
              <a:t>Netflix exemplifies resilience in business. Initially a DVD rental service, Netflix foresaw the potential of streaming and pivoted early on. While competitors like Blockbuster declined, Netflix's willingness to solve problems before they became existential threats allowed it to dominate the entertainment industry and continue innovating for the future.</a:t>
            </a:r>
          </a:p>
        </p:txBody>
      </p:sp>
      <p:sp>
        <p:nvSpPr>
          <p:cNvPr id="3" name="Text Placeholder 2">
            <a:extLst>
              <a:ext uri="{FF2B5EF4-FFF2-40B4-BE49-F238E27FC236}">
                <a16:creationId xmlns:a16="http://schemas.microsoft.com/office/drawing/2014/main" id="{141C8F8D-33B3-F513-EEBA-0C76C96B017F}"/>
              </a:ext>
            </a:extLst>
          </p:cNvPr>
          <p:cNvSpPr>
            <a:spLocks noGrp="1"/>
          </p:cNvSpPr>
          <p:nvPr>
            <p:ph type="body" sz="quarter" idx="62"/>
          </p:nvPr>
        </p:nvSpPr>
        <p:spPr>
          <a:xfrm>
            <a:off x="0" y="578092"/>
            <a:ext cx="8832501" cy="1294251"/>
          </a:xfrm>
        </p:spPr>
        <p:txBody>
          <a:bodyPr/>
          <a:lstStyle/>
          <a:p>
            <a:r>
              <a:rPr lang="en-GB" b="1" i="0" dirty="0">
                <a:effectLst/>
                <a:latin typeface="Söhne"/>
              </a:rPr>
              <a:t>Building a Resilient Business</a:t>
            </a:r>
            <a:endParaRPr lang="en-GB" dirty="0"/>
          </a:p>
        </p:txBody>
      </p:sp>
    </p:spTree>
    <p:extLst>
      <p:ext uri="{BB962C8B-B14F-4D97-AF65-F5344CB8AC3E}">
        <p14:creationId xmlns:p14="http://schemas.microsoft.com/office/powerpoint/2010/main" val="290836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7A8F2-1540-C0A2-D245-7A3A65EAF806}"/>
              </a:ext>
            </a:extLst>
          </p:cNvPr>
          <p:cNvSpPr>
            <a:spLocks noGrp="1"/>
          </p:cNvSpPr>
          <p:nvPr>
            <p:ph type="body" sz="quarter" idx="14"/>
          </p:nvPr>
        </p:nvSpPr>
        <p:spPr/>
        <p:txBody>
          <a:bodyPr/>
          <a:lstStyle/>
          <a:p>
            <a:r>
              <a:rPr lang="en-US" dirty="0"/>
              <a:t>02</a:t>
            </a:r>
          </a:p>
        </p:txBody>
      </p:sp>
      <p:sp>
        <p:nvSpPr>
          <p:cNvPr id="3" name="Text Placeholder 2">
            <a:extLst>
              <a:ext uri="{FF2B5EF4-FFF2-40B4-BE49-F238E27FC236}">
                <a16:creationId xmlns:a16="http://schemas.microsoft.com/office/drawing/2014/main" id="{DF6AAC75-C05E-FECF-4432-A5619A74F733}"/>
              </a:ext>
            </a:extLst>
          </p:cNvPr>
          <p:cNvSpPr>
            <a:spLocks noGrp="1"/>
          </p:cNvSpPr>
          <p:nvPr>
            <p:ph type="body" sz="quarter" idx="62"/>
          </p:nvPr>
        </p:nvSpPr>
        <p:spPr>
          <a:xfrm>
            <a:off x="806585" y="2757215"/>
            <a:ext cx="4568533" cy="671785"/>
          </a:xfrm>
        </p:spPr>
        <p:txBody>
          <a:bodyPr/>
          <a:lstStyle/>
          <a:p>
            <a:r>
              <a:rPr lang="en-US" cap="all" dirty="0"/>
              <a:t>Concept and Basics </a:t>
            </a:r>
          </a:p>
        </p:txBody>
      </p:sp>
      <p:sp>
        <p:nvSpPr>
          <p:cNvPr id="6" name="Freeform 5">
            <a:extLst>
              <a:ext uri="{FF2B5EF4-FFF2-40B4-BE49-F238E27FC236}">
                <a16:creationId xmlns:a16="http://schemas.microsoft.com/office/drawing/2014/main" id="{35C32E07-4E3E-BFA7-B40B-13B3F79F6AAE}"/>
              </a:ext>
            </a:extLst>
          </p:cNvPr>
          <p:cNvSpPr/>
          <p:nvPr/>
        </p:nvSpPr>
        <p:spPr>
          <a:xfrm>
            <a:off x="8360587" y="1502397"/>
            <a:ext cx="2553683" cy="2025678"/>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EE549C-5251-CEB6-66EC-F30BDF54725B}"/>
              </a:ext>
            </a:extLst>
          </p:cNvPr>
          <p:cNvSpPr/>
          <p:nvPr/>
        </p:nvSpPr>
        <p:spPr>
          <a:xfrm>
            <a:off x="9637428" y="1545354"/>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72AB792C-07E7-4466-19C9-5D014CBE2F6A}"/>
              </a:ext>
            </a:extLst>
          </p:cNvPr>
          <p:cNvGrpSpPr/>
          <p:nvPr/>
        </p:nvGrpSpPr>
        <p:grpSpPr>
          <a:xfrm>
            <a:off x="-649996" y="4709476"/>
            <a:ext cx="1988628" cy="1318666"/>
            <a:chOff x="5072479" y="4905026"/>
            <a:chExt cx="803439" cy="532763"/>
          </a:xfrm>
        </p:grpSpPr>
        <p:sp>
          <p:nvSpPr>
            <p:cNvPr id="10" name="Freeform 9">
              <a:extLst>
                <a:ext uri="{FF2B5EF4-FFF2-40B4-BE49-F238E27FC236}">
                  <a16:creationId xmlns:a16="http://schemas.microsoft.com/office/drawing/2014/main" id="{6B43651E-8F36-3E89-1434-BD69AB8F6FF4}"/>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DF1A41E-89C4-EC65-7C81-A54E4A81419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D64B28-7D71-5BB0-A7D3-70176B1D6B6A}"/>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934E4E2-C652-E9ED-1F97-5244313FB5E5}"/>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24454918-3697-574F-9014-0956DBCDD3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059" y="3113218"/>
            <a:ext cx="6204194" cy="3744782"/>
          </a:xfrm>
          <a:prstGeom prst="rect">
            <a:avLst/>
          </a:prstGeom>
        </p:spPr>
      </p:pic>
    </p:spTree>
    <p:extLst>
      <p:ext uri="{BB962C8B-B14F-4D97-AF65-F5344CB8AC3E}">
        <p14:creationId xmlns:p14="http://schemas.microsoft.com/office/powerpoint/2010/main" val="455147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7D452-254D-7457-E69B-3944DA57194A}"/>
              </a:ext>
            </a:extLst>
          </p:cNvPr>
          <p:cNvSpPr>
            <a:spLocks noGrp="1"/>
          </p:cNvSpPr>
          <p:nvPr>
            <p:ph type="body" sz="quarter" idx="11"/>
          </p:nvPr>
        </p:nvSpPr>
        <p:spPr/>
        <p:txBody>
          <a:bodyPr/>
          <a:lstStyle/>
          <a:p>
            <a:r>
              <a:rPr lang="en-GB" dirty="0"/>
              <a:t>01.</a:t>
            </a:r>
          </a:p>
        </p:txBody>
      </p:sp>
      <p:sp>
        <p:nvSpPr>
          <p:cNvPr id="3" name="Text Placeholder 2">
            <a:extLst>
              <a:ext uri="{FF2B5EF4-FFF2-40B4-BE49-F238E27FC236}">
                <a16:creationId xmlns:a16="http://schemas.microsoft.com/office/drawing/2014/main" id="{24ADF015-9D30-EB58-D226-295844BECD00}"/>
              </a:ext>
            </a:extLst>
          </p:cNvPr>
          <p:cNvSpPr>
            <a:spLocks noGrp="1"/>
          </p:cNvSpPr>
          <p:nvPr>
            <p:ph type="body" sz="quarter" idx="49"/>
          </p:nvPr>
        </p:nvSpPr>
        <p:spPr/>
        <p:txBody>
          <a:bodyPr/>
          <a:lstStyle/>
          <a:p>
            <a:r>
              <a:rPr lang="en-GB" b="1" i="0" dirty="0">
                <a:effectLst/>
                <a:latin typeface="Söhne"/>
              </a:rPr>
              <a:t>Problem Identification and Analysis</a:t>
            </a:r>
            <a:endParaRPr lang="en-GB" dirty="0"/>
          </a:p>
        </p:txBody>
      </p:sp>
      <p:sp>
        <p:nvSpPr>
          <p:cNvPr id="4" name="Text Placeholder 3">
            <a:extLst>
              <a:ext uri="{FF2B5EF4-FFF2-40B4-BE49-F238E27FC236}">
                <a16:creationId xmlns:a16="http://schemas.microsoft.com/office/drawing/2014/main" id="{AF9C6BF5-7CDA-486E-F572-C459D6C52666}"/>
              </a:ext>
            </a:extLst>
          </p:cNvPr>
          <p:cNvSpPr>
            <a:spLocks noGrp="1"/>
          </p:cNvSpPr>
          <p:nvPr>
            <p:ph type="body" sz="quarter" idx="13"/>
          </p:nvPr>
        </p:nvSpPr>
        <p:spPr/>
        <p:txBody>
          <a:bodyPr/>
          <a:lstStyle/>
          <a:p>
            <a:r>
              <a:rPr lang="en-GB" dirty="0"/>
              <a:t>02.</a:t>
            </a:r>
          </a:p>
        </p:txBody>
      </p:sp>
      <p:sp>
        <p:nvSpPr>
          <p:cNvPr id="5" name="Text Placeholder 4">
            <a:extLst>
              <a:ext uri="{FF2B5EF4-FFF2-40B4-BE49-F238E27FC236}">
                <a16:creationId xmlns:a16="http://schemas.microsoft.com/office/drawing/2014/main" id="{754C35F5-4549-8DA3-37D3-5218A9A542F2}"/>
              </a:ext>
            </a:extLst>
          </p:cNvPr>
          <p:cNvSpPr>
            <a:spLocks noGrp="1"/>
          </p:cNvSpPr>
          <p:nvPr>
            <p:ph type="body" sz="quarter" idx="14"/>
          </p:nvPr>
        </p:nvSpPr>
        <p:spPr/>
        <p:txBody>
          <a:bodyPr/>
          <a:lstStyle/>
          <a:p>
            <a:r>
              <a:rPr lang="en-GB" b="1" i="0" dirty="0">
                <a:effectLst/>
                <a:latin typeface="Söhne"/>
              </a:rPr>
              <a:t>Critical Thinking Skills</a:t>
            </a:r>
            <a:endParaRPr lang="en-GB" dirty="0"/>
          </a:p>
        </p:txBody>
      </p:sp>
      <p:sp>
        <p:nvSpPr>
          <p:cNvPr id="6" name="Text Placeholder 5">
            <a:extLst>
              <a:ext uri="{FF2B5EF4-FFF2-40B4-BE49-F238E27FC236}">
                <a16:creationId xmlns:a16="http://schemas.microsoft.com/office/drawing/2014/main" id="{850FE25A-5C38-49B7-DA77-C010BBD865BA}"/>
              </a:ext>
            </a:extLst>
          </p:cNvPr>
          <p:cNvSpPr>
            <a:spLocks noGrp="1"/>
          </p:cNvSpPr>
          <p:nvPr>
            <p:ph type="body" sz="quarter" idx="15"/>
          </p:nvPr>
        </p:nvSpPr>
        <p:spPr/>
        <p:txBody>
          <a:bodyPr/>
          <a:lstStyle/>
          <a:p>
            <a:r>
              <a:rPr lang="en-GB" dirty="0"/>
              <a:t>03.</a:t>
            </a:r>
          </a:p>
        </p:txBody>
      </p:sp>
      <p:sp>
        <p:nvSpPr>
          <p:cNvPr id="7" name="Text Placeholder 6">
            <a:extLst>
              <a:ext uri="{FF2B5EF4-FFF2-40B4-BE49-F238E27FC236}">
                <a16:creationId xmlns:a16="http://schemas.microsoft.com/office/drawing/2014/main" id="{9AE75B71-2A4F-D4BD-61CF-AAB3CC3D4082}"/>
              </a:ext>
            </a:extLst>
          </p:cNvPr>
          <p:cNvSpPr>
            <a:spLocks noGrp="1"/>
          </p:cNvSpPr>
          <p:nvPr>
            <p:ph type="body" sz="quarter" idx="19"/>
          </p:nvPr>
        </p:nvSpPr>
        <p:spPr/>
        <p:txBody>
          <a:bodyPr/>
          <a:lstStyle/>
          <a:p>
            <a:r>
              <a:rPr lang="en-GB" b="1" i="0" dirty="0">
                <a:effectLst/>
                <a:latin typeface="Söhne"/>
              </a:rPr>
              <a:t>Decision Making Processes</a:t>
            </a:r>
            <a:endParaRPr lang="en-GB" dirty="0"/>
          </a:p>
        </p:txBody>
      </p:sp>
      <p:sp>
        <p:nvSpPr>
          <p:cNvPr id="8" name="Text Placeholder 7">
            <a:extLst>
              <a:ext uri="{FF2B5EF4-FFF2-40B4-BE49-F238E27FC236}">
                <a16:creationId xmlns:a16="http://schemas.microsoft.com/office/drawing/2014/main" id="{C38A19E9-A1D2-5549-1A28-A42D7A54D516}"/>
              </a:ext>
            </a:extLst>
          </p:cNvPr>
          <p:cNvSpPr>
            <a:spLocks noGrp="1"/>
          </p:cNvSpPr>
          <p:nvPr>
            <p:ph type="body" sz="quarter" idx="17"/>
          </p:nvPr>
        </p:nvSpPr>
        <p:spPr/>
        <p:txBody>
          <a:bodyPr/>
          <a:lstStyle/>
          <a:p>
            <a:r>
              <a:rPr lang="en-GB" dirty="0"/>
              <a:t>04.</a:t>
            </a:r>
          </a:p>
        </p:txBody>
      </p:sp>
      <p:sp>
        <p:nvSpPr>
          <p:cNvPr id="9" name="Text Placeholder 8">
            <a:extLst>
              <a:ext uri="{FF2B5EF4-FFF2-40B4-BE49-F238E27FC236}">
                <a16:creationId xmlns:a16="http://schemas.microsoft.com/office/drawing/2014/main" id="{845ADCF5-1477-8885-53FA-F05149702560}"/>
              </a:ext>
            </a:extLst>
          </p:cNvPr>
          <p:cNvSpPr>
            <a:spLocks noGrp="1"/>
          </p:cNvSpPr>
          <p:nvPr>
            <p:ph type="body" sz="quarter" idx="20"/>
          </p:nvPr>
        </p:nvSpPr>
        <p:spPr/>
        <p:txBody>
          <a:bodyPr/>
          <a:lstStyle/>
          <a:p>
            <a:r>
              <a:rPr lang="en-GB" b="1" i="0" dirty="0">
                <a:effectLst/>
                <a:latin typeface="Söhne"/>
              </a:rPr>
              <a:t>Overcoming Cognitive Biases</a:t>
            </a:r>
            <a:endParaRPr lang="en-GB" dirty="0"/>
          </a:p>
        </p:txBody>
      </p:sp>
      <p:sp>
        <p:nvSpPr>
          <p:cNvPr id="10" name="Text Placeholder 9">
            <a:extLst>
              <a:ext uri="{FF2B5EF4-FFF2-40B4-BE49-F238E27FC236}">
                <a16:creationId xmlns:a16="http://schemas.microsoft.com/office/drawing/2014/main" id="{177678F6-345E-5E6B-E52A-CA3754182465}"/>
              </a:ext>
            </a:extLst>
          </p:cNvPr>
          <p:cNvSpPr>
            <a:spLocks noGrp="1"/>
          </p:cNvSpPr>
          <p:nvPr>
            <p:ph type="body" sz="quarter" idx="21"/>
          </p:nvPr>
        </p:nvSpPr>
        <p:spPr/>
        <p:txBody>
          <a:bodyPr/>
          <a:lstStyle/>
          <a:p>
            <a:r>
              <a:rPr lang="en-GB" dirty="0"/>
              <a:t>05.</a:t>
            </a:r>
          </a:p>
        </p:txBody>
      </p:sp>
      <p:sp>
        <p:nvSpPr>
          <p:cNvPr id="11" name="Text Placeholder 10">
            <a:extLst>
              <a:ext uri="{FF2B5EF4-FFF2-40B4-BE49-F238E27FC236}">
                <a16:creationId xmlns:a16="http://schemas.microsoft.com/office/drawing/2014/main" id="{15A22C5F-1813-948B-79B4-A6DA7025B086}"/>
              </a:ext>
            </a:extLst>
          </p:cNvPr>
          <p:cNvSpPr>
            <a:spLocks noGrp="1"/>
          </p:cNvSpPr>
          <p:nvPr>
            <p:ph type="body" sz="quarter" idx="22"/>
          </p:nvPr>
        </p:nvSpPr>
        <p:spPr>
          <a:xfrm>
            <a:off x="5552107" y="3578722"/>
            <a:ext cx="5715653" cy="543211"/>
          </a:xfrm>
        </p:spPr>
        <p:txBody>
          <a:bodyPr/>
          <a:lstStyle/>
          <a:p>
            <a:r>
              <a:rPr lang="en-GB" b="1" dirty="0"/>
              <a:t>Applying creative problem solving in entrepreneurial context</a:t>
            </a:r>
          </a:p>
        </p:txBody>
      </p:sp>
      <p:sp>
        <p:nvSpPr>
          <p:cNvPr id="16" name="Text Placeholder 15">
            <a:extLst>
              <a:ext uri="{FF2B5EF4-FFF2-40B4-BE49-F238E27FC236}">
                <a16:creationId xmlns:a16="http://schemas.microsoft.com/office/drawing/2014/main" id="{1A6A2419-C55D-0866-A7A2-1F16CBA2B209}"/>
              </a:ext>
            </a:extLst>
          </p:cNvPr>
          <p:cNvSpPr>
            <a:spLocks noGrp="1"/>
          </p:cNvSpPr>
          <p:nvPr>
            <p:ph type="body" sz="quarter" idx="62"/>
          </p:nvPr>
        </p:nvSpPr>
        <p:spPr/>
        <p:txBody>
          <a:bodyPr/>
          <a:lstStyle/>
          <a:p>
            <a:r>
              <a:rPr lang="en-GB" dirty="0"/>
              <a:t>Main concepts</a:t>
            </a:r>
          </a:p>
        </p:txBody>
      </p:sp>
    </p:spTree>
    <p:extLst>
      <p:ext uri="{BB962C8B-B14F-4D97-AF65-F5344CB8AC3E}">
        <p14:creationId xmlns:p14="http://schemas.microsoft.com/office/powerpoint/2010/main" val="251849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981D47-DBDC-370C-7FD6-2A2DFAAC57D5}"/>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l="-636" t="13392" r="636" b="54908"/>
          <a:stretch/>
        </p:blipFill>
        <p:spPr>
          <a:xfrm>
            <a:off x="0" y="2"/>
            <a:ext cx="12192000" cy="2576944"/>
          </a:xfrm>
        </p:spPr>
      </p:pic>
      <p:sp>
        <p:nvSpPr>
          <p:cNvPr id="3" name="Text Placeholder 2">
            <a:extLst>
              <a:ext uri="{FF2B5EF4-FFF2-40B4-BE49-F238E27FC236}">
                <a16:creationId xmlns:a16="http://schemas.microsoft.com/office/drawing/2014/main" id="{B7CBCA7C-7275-986C-3BA9-7DFABF678EFC}"/>
              </a:ext>
            </a:extLst>
          </p:cNvPr>
          <p:cNvSpPr>
            <a:spLocks noGrp="1"/>
          </p:cNvSpPr>
          <p:nvPr>
            <p:ph type="body" sz="quarter" idx="48"/>
          </p:nvPr>
        </p:nvSpPr>
        <p:spPr>
          <a:xfrm>
            <a:off x="399262" y="2764939"/>
            <a:ext cx="10915181" cy="3319299"/>
          </a:xfrm>
        </p:spPr>
        <p:txBody>
          <a:bodyPr/>
          <a:lstStyle/>
          <a:p>
            <a:r>
              <a:rPr lang="en-GB" dirty="0"/>
              <a:t>Identifying the true problem is the cornerstone of successful entrepreneurship. It's the difference between innovation and stagnation, success and failure. Understanding this </a:t>
            </a:r>
            <a:r>
              <a:rPr lang="en-GB" b="1" dirty="0"/>
              <a:t>concept is critical </a:t>
            </a:r>
            <a:r>
              <a:rPr lang="en-GB" dirty="0"/>
              <a:t>because addressing the wrong issue can waste precious time and resources.</a:t>
            </a:r>
          </a:p>
          <a:p>
            <a:endParaRPr lang="en-GB" dirty="0"/>
          </a:p>
          <a:p>
            <a:r>
              <a:rPr lang="en-GB" dirty="0"/>
              <a:t>So how can YOU </a:t>
            </a:r>
            <a:r>
              <a:rPr lang="en-GB" b="1" dirty="0"/>
              <a:t>uncover the issue/problem</a:t>
            </a:r>
            <a:r>
              <a:rPr lang="en-GB" dirty="0"/>
              <a:t>?</a:t>
            </a:r>
          </a:p>
          <a:p>
            <a:endParaRPr lang="en-GB" dirty="0"/>
          </a:p>
          <a:p>
            <a:r>
              <a:rPr lang="en-GB" dirty="0"/>
              <a:t>Introducing the </a:t>
            </a:r>
            <a:r>
              <a:rPr lang="en-GB" b="1" dirty="0"/>
              <a:t>'5 Whys' Technique, </a:t>
            </a:r>
            <a:r>
              <a:rPr lang="en-GB" dirty="0"/>
              <a:t>a simple yet powerful tool developed by </a:t>
            </a:r>
            <a:r>
              <a:rPr lang="en-GB" dirty="0" err="1"/>
              <a:t>Sakichi</a:t>
            </a:r>
            <a:r>
              <a:rPr lang="en-GB" dirty="0"/>
              <a:t> Toyoda (founder of Toyoda) for effective problem-solving. By asking 'Why?' five times in response to a problem, we can peel away the layers and reveal the root cause. Let's see how this works in practice.</a:t>
            </a:r>
          </a:p>
        </p:txBody>
      </p:sp>
      <p:sp>
        <p:nvSpPr>
          <p:cNvPr id="4" name="Text Placeholder 3">
            <a:extLst>
              <a:ext uri="{FF2B5EF4-FFF2-40B4-BE49-F238E27FC236}">
                <a16:creationId xmlns:a16="http://schemas.microsoft.com/office/drawing/2014/main" id="{5D70EA2C-932F-3E17-6C59-8F0DEFCDC82D}"/>
              </a:ext>
            </a:extLst>
          </p:cNvPr>
          <p:cNvSpPr>
            <a:spLocks noGrp="1"/>
          </p:cNvSpPr>
          <p:nvPr>
            <p:ph type="body" sz="quarter" idx="62"/>
          </p:nvPr>
        </p:nvSpPr>
        <p:spPr>
          <a:xfrm>
            <a:off x="0" y="289047"/>
            <a:ext cx="6581670" cy="1998854"/>
          </a:xfrm>
          <a:solidFill>
            <a:srgbClr val="EE3E81"/>
          </a:solidFill>
          <a:ln>
            <a:solidFill>
              <a:srgbClr val="EE3E81"/>
            </a:solidFill>
          </a:ln>
        </p:spPr>
        <p:txBody>
          <a:bodyPr/>
          <a:lstStyle/>
          <a:p>
            <a:r>
              <a:rPr lang="en-GB" b="1" i="0" dirty="0">
                <a:solidFill>
                  <a:schemeClr val="bg1"/>
                </a:solidFill>
                <a:effectLst/>
                <a:latin typeface="Söhne"/>
              </a:rPr>
              <a:t>01. Problem Identification and Analysis</a:t>
            </a:r>
            <a:endParaRPr lang="en-GB" dirty="0">
              <a:solidFill>
                <a:schemeClr val="bg1"/>
              </a:solidFill>
            </a:endParaRPr>
          </a:p>
        </p:txBody>
      </p:sp>
    </p:spTree>
    <p:extLst>
      <p:ext uri="{BB962C8B-B14F-4D97-AF65-F5344CB8AC3E}">
        <p14:creationId xmlns:p14="http://schemas.microsoft.com/office/powerpoint/2010/main" val="34917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B9D325-EB0A-28D2-0EB5-3DF9CAABF35E}"/>
              </a:ext>
            </a:extLst>
          </p:cNvPr>
          <p:cNvSpPr>
            <a:spLocks noGrp="1"/>
          </p:cNvSpPr>
          <p:nvPr>
            <p:ph type="body" sz="quarter" idx="48"/>
          </p:nvPr>
        </p:nvSpPr>
        <p:spPr>
          <a:xfrm>
            <a:off x="315188" y="1376082"/>
            <a:ext cx="11680869" cy="5481918"/>
          </a:xfrm>
        </p:spPr>
        <p:txBody>
          <a:bodyPr/>
          <a:lstStyle/>
          <a:p>
            <a:r>
              <a:rPr lang="en-GB" b="1" dirty="0">
                <a:solidFill>
                  <a:srgbClr val="374151"/>
                </a:solidFill>
                <a:latin typeface="Söhne"/>
              </a:rPr>
              <a:t>The 5 Whys in Action: Student Entrepreneur Scenario</a:t>
            </a:r>
            <a:r>
              <a:rPr lang="en-GB" dirty="0">
                <a:solidFill>
                  <a:srgbClr val="374151"/>
                </a:solidFill>
                <a:latin typeface="Söhne"/>
              </a:rPr>
              <a:t>….Imagine you're a student who has started a small business selling handmade jewellery at your campus. You notice that sales have been declining over the past month. Asking 'Why?' uncovers the root issue: </a:t>
            </a:r>
          </a:p>
          <a:p>
            <a:r>
              <a:rPr lang="en-GB" dirty="0">
                <a:solidFill>
                  <a:srgbClr val="EE3E81"/>
                </a:solidFill>
                <a:latin typeface="Söhne"/>
              </a:rPr>
              <a:t>First Why: </a:t>
            </a:r>
            <a:r>
              <a:rPr lang="en-GB" dirty="0">
                <a:solidFill>
                  <a:srgbClr val="374151"/>
                </a:solidFill>
                <a:latin typeface="Söhne"/>
              </a:rPr>
              <a:t>Sales are down because there are fewer visitors.</a:t>
            </a:r>
          </a:p>
          <a:p>
            <a:r>
              <a:rPr lang="en-GB" dirty="0">
                <a:solidFill>
                  <a:srgbClr val="EE3E81"/>
                </a:solidFill>
                <a:latin typeface="Söhne"/>
              </a:rPr>
              <a:t>Second Why: </a:t>
            </a:r>
            <a:r>
              <a:rPr lang="en-GB" dirty="0">
                <a:solidFill>
                  <a:srgbClr val="374151"/>
                </a:solidFill>
                <a:latin typeface="Söhne"/>
              </a:rPr>
              <a:t>Visitors have decreased due to a new, popular food stall.</a:t>
            </a:r>
          </a:p>
          <a:p>
            <a:r>
              <a:rPr lang="en-GB" dirty="0">
                <a:solidFill>
                  <a:srgbClr val="EE3E81"/>
                </a:solidFill>
                <a:latin typeface="Söhne"/>
              </a:rPr>
              <a:t>Third Why: </a:t>
            </a:r>
            <a:r>
              <a:rPr lang="en-GB" dirty="0">
                <a:solidFill>
                  <a:srgbClr val="374151"/>
                </a:solidFill>
                <a:latin typeface="Söhne"/>
              </a:rPr>
              <a:t>The food stall is more popular because it's centrally located.</a:t>
            </a:r>
          </a:p>
          <a:p>
            <a:r>
              <a:rPr lang="en-GB" dirty="0">
                <a:solidFill>
                  <a:srgbClr val="EE3E81"/>
                </a:solidFill>
                <a:latin typeface="Söhne"/>
              </a:rPr>
              <a:t>Fourth Why: </a:t>
            </a:r>
            <a:r>
              <a:rPr lang="en-GB" dirty="0">
                <a:solidFill>
                  <a:srgbClr val="374151"/>
                </a:solidFill>
                <a:latin typeface="Söhne"/>
              </a:rPr>
              <a:t>My stall isn't central; I chose a quiet spot, thinking it'd be better.</a:t>
            </a:r>
          </a:p>
          <a:p>
            <a:r>
              <a:rPr lang="en-GB" dirty="0">
                <a:solidFill>
                  <a:srgbClr val="EE3E81"/>
                </a:solidFill>
                <a:latin typeface="Söhne"/>
              </a:rPr>
              <a:t>Fifth Why: </a:t>
            </a:r>
            <a:r>
              <a:rPr lang="en-GB" dirty="0">
                <a:solidFill>
                  <a:srgbClr val="374151"/>
                </a:solidFill>
                <a:latin typeface="Söhne"/>
              </a:rPr>
              <a:t>I didn't consider customer traffic patterns when picking the location.</a:t>
            </a:r>
          </a:p>
          <a:p>
            <a:r>
              <a:rPr lang="en-GB" b="1" dirty="0">
                <a:solidFill>
                  <a:srgbClr val="EE3E81"/>
                </a:solidFill>
                <a:latin typeface="Söhne"/>
              </a:rPr>
              <a:t>Root Cause: </a:t>
            </a:r>
            <a:r>
              <a:rPr lang="en-GB" dirty="0">
                <a:solidFill>
                  <a:srgbClr val="374151"/>
                </a:solidFill>
                <a:latin typeface="Söhne"/>
              </a:rPr>
              <a:t>Not researching optimal stall placement based on customer traffic.</a:t>
            </a:r>
          </a:p>
          <a:p>
            <a:endParaRPr lang="en-GB" b="1" dirty="0">
              <a:solidFill>
                <a:srgbClr val="374151"/>
              </a:solidFill>
              <a:latin typeface="Söhne"/>
            </a:endParaRPr>
          </a:p>
          <a:p>
            <a:r>
              <a:rPr lang="en-GB" b="1" dirty="0">
                <a:solidFill>
                  <a:srgbClr val="374151"/>
                </a:solidFill>
                <a:latin typeface="Söhne"/>
              </a:rPr>
              <a:t>Symptoms vs Root Causes</a:t>
            </a:r>
          </a:p>
          <a:p>
            <a:r>
              <a:rPr lang="en-GB" dirty="0">
                <a:solidFill>
                  <a:srgbClr val="374151"/>
                </a:solidFill>
                <a:latin typeface="Söhne"/>
              </a:rPr>
              <a:t>The symptom here is the decreased foot traffic to your stall, resulting in lower sales. However, the root cause isn’t just the competition from the food stall; it's the lack of research into where to best position your business to attract customers. Simply trying to compete with the food stall might provide a temporary boost in traffic, but understanding and adapting to customer foot traffic patterns will lead to a more strategic and lasting solution.</a:t>
            </a:r>
            <a:endParaRPr lang="en-GB" dirty="0"/>
          </a:p>
        </p:txBody>
      </p:sp>
      <p:sp>
        <p:nvSpPr>
          <p:cNvPr id="3" name="Text Placeholder 2">
            <a:extLst>
              <a:ext uri="{FF2B5EF4-FFF2-40B4-BE49-F238E27FC236}">
                <a16:creationId xmlns:a16="http://schemas.microsoft.com/office/drawing/2014/main" id="{6C73BAF7-F046-ED32-ABA7-376FF1EC3C4C}"/>
              </a:ext>
            </a:extLst>
          </p:cNvPr>
          <p:cNvSpPr>
            <a:spLocks noGrp="1"/>
          </p:cNvSpPr>
          <p:nvPr>
            <p:ph type="body" sz="quarter" idx="62"/>
          </p:nvPr>
        </p:nvSpPr>
        <p:spPr>
          <a:xfrm>
            <a:off x="-8011" y="194802"/>
            <a:ext cx="6559536" cy="1055076"/>
          </a:xfrm>
          <a:solidFill>
            <a:srgbClr val="EE3E81"/>
          </a:solidFill>
        </p:spPr>
        <p:txBody>
          <a:bodyPr/>
          <a:lstStyle/>
          <a:p>
            <a:r>
              <a:rPr lang="en-GB" b="1" i="0" dirty="0">
                <a:solidFill>
                  <a:schemeClr val="bg1"/>
                </a:solidFill>
                <a:effectLst/>
                <a:latin typeface="Söhne"/>
              </a:rPr>
              <a:t>Problem Identification and Analysis</a:t>
            </a:r>
            <a:endParaRPr lang="en-GB" dirty="0">
              <a:solidFill>
                <a:schemeClr val="bg1"/>
              </a:solidFill>
            </a:endParaRPr>
          </a:p>
        </p:txBody>
      </p:sp>
      <p:sp>
        <p:nvSpPr>
          <p:cNvPr id="4" name="Action Button: Help 3">
            <a:hlinkClick r:id="" action="ppaction://noaction" highlightClick="1"/>
            <a:extLst>
              <a:ext uri="{FF2B5EF4-FFF2-40B4-BE49-F238E27FC236}">
                <a16:creationId xmlns:a16="http://schemas.microsoft.com/office/drawing/2014/main" id="{A1A98E5B-7993-9A64-D340-22AEB78CF06D}"/>
              </a:ext>
            </a:extLst>
          </p:cNvPr>
          <p:cNvSpPr/>
          <p:nvPr/>
        </p:nvSpPr>
        <p:spPr>
          <a:xfrm>
            <a:off x="8011887" y="356122"/>
            <a:ext cx="903515" cy="893756"/>
          </a:xfrm>
          <a:prstGeom prst="actionButtonHelp">
            <a:avLst/>
          </a:prstGeom>
          <a:solidFill>
            <a:srgbClr val="00A8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ction Button: Help 5">
            <a:hlinkClick r:id="" action="ppaction://noaction" highlightClick="1"/>
            <a:extLst>
              <a:ext uri="{FF2B5EF4-FFF2-40B4-BE49-F238E27FC236}">
                <a16:creationId xmlns:a16="http://schemas.microsoft.com/office/drawing/2014/main" id="{713802E9-C72E-F329-EC2D-D8DD925F3993}"/>
              </a:ext>
            </a:extLst>
          </p:cNvPr>
          <p:cNvSpPr/>
          <p:nvPr/>
        </p:nvSpPr>
        <p:spPr>
          <a:xfrm>
            <a:off x="6807761" y="246222"/>
            <a:ext cx="1105318" cy="1055077"/>
          </a:xfrm>
          <a:prstGeom prst="actionButtonHelp">
            <a:avLst/>
          </a:prstGeom>
          <a:solidFill>
            <a:srgbClr val="00A8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ction Button: Help 8">
            <a:hlinkClick r:id="" action="ppaction://noaction" highlightClick="1"/>
            <a:extLst>
              <a:ext uri="{FF2B5EF4-FFF2-40B4-BE49-F238E27FC236}">
                <a16:creationId xmlns:a16="http://schemas.microsoft.com/office/drawing/2014/main" id="{1A303C48-0A0E-EB30-908F-54977D1E12D4}"/>
              </a:ext>
            </a:extLst>
          </p:cNvPr>
          <p:cNvSpPr/>
          <p:nvPr/>
        </p:nvSpPr>
        <p:spPr>
          <a:xfrm>
            <a:off x="9014210" y="432859"/>
            <a:ext cx="795496" cy="710141"/>
          </a:xfrm>
          <a:prstGeom prst="actionButtonHelp">
            <a:avLst/>
          </a:prstGeom>
          <a:solidFill>
            <a:srgbClr val="00A8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8334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4998A3-CD21-B839-51C7-3C57CA0FBDF3}"/>
              </a:ext>
            </a:extLst>
          </p:cNvPr>
          <p:cNvSpPr>
            <a:spLocks noGrp="1"/>
          </p:cNvSpPr>
          <p:nvPr>
            <p:ph type="body" sz="quarter" idx="48"/>
          </p:nvPr>
        </p:nvSpPr>
        <p:spPr>
          <a:xfrm>
            <a:off x="740905" y="1900235"/>
            <a:ext cx="6584343" cy="4616084"/>
          </a:xfrm>
        </p:spPr>
        <p:txBody>
          <a:bodyPr/>
          <a:lstStyle/>
          <a:p>
            <a:r>
              <a:rPr lang="en-GB" b="1" dirty="0"/>
              <a:t>Flowcharts</a:t>
            </a:r>
            <a:r>
              <a:rPr lang="en-GB" dirty="0"/>
              <a:t> are excellent for visualising processes and pinpointing where issues arise. You can find template </a:t>
            </a:r>
            <a:r>
              <a:rPr lang="en-GB" dirty="0">
                <a:hlinkClick r:id="rId2"/>
              </a:rPr>
              <a:t>HERE</a:t>
            </a:r>
            <a:r>
              <a:rPr lang="en-GB" dirty="0"/>
              <a:t>!</a:t>
            </a:r>
          </a:p>
          <a:p>
            <a:endParaRPr lang="en-GB" dirty="0"/>
          </a:p>
          <a:p>
            <a:r>
              <a:rPr lang="en-GB" b="1" dirty="0"/>
              <a:t>Fishbone diagrams, </a:t>
            </a:r>
            <a:r>
              <a:rPr lang="en-GB" dirty="0"/>
              <a:t>or Ishikawa diagrams, help us lay out all possible causes of a problem. You can find templates </a:t>
            </a:r>
            <a:r>
              <a:rPr lang="en-GB" dirty="0">
                <a:hlinkClick r:id="rId3"/>
              </a:rPr>
              <a:t>HERE</a:t>
            </a:r>
            <a:r>
              <a:rPr lang="en-GB" dirty="0"/>
              <a:t>!</a:t>
            </a:r>
          </a:p>
          <a:p>
            <a:endParaRPr lang="en-GB" dirty="0"/>
          </a:p>
          <a:p>
            <a:r>
              <a:rPr lang="en-GB" dirty="0"/>
              <a:t>And </a:t>
            </a:r>
            <a:r>
              <a:rPr lang="en-GB" b="1" dirty="0"/>
              <a:t>SWOT Analysis </a:t>
            </a:r>
            <a:r>
              <a:rPr lang="en-GB" dirty="0"/>
              <a:t>allows us to evaluate the Strengths, Weaknesses, Opportunities, and Threats involved in a situation. You can find templates </a:t>
            </a:r>
            <a:r>
              <a:rPr lang="en-GB" dirty="0">
                <a:hlinkClick r:id="rId4"/>
              </a:rPr>
              <a:t>HERE</a:t>
            </a:r>
            <a:r>
              <a:rPr lang="en-GB" dirty="0"/>
              <a:t>!</a:t>
            </a:r>
          </a:p>
        </p:txBody>
      </p:sp>
      <p:sp>
        <p:nvSpPr>
          <p:cNvPr id="3" name="Text Placeholder 2">
            <a:extLst>
              <a:ext uri="{FF2B5EF4-FFF2-40B4-BE49-F238E27FC236}">
                <a16:creationId xmlns:a16="http://schemas.microsoft.com/office/drawing/2014/main" id="{96CCC236-BE53-7DB4-1E87-CD69FA2EFB77}"/>
              </a:ext>
            </a:extLst>
          </p:cNvPr>
          <p:cNvSpPr>
            <a:spLocks noGrp="1"/>
          </p:cNvSpPr>
          <p:nvPr>
            <p:ph type="body" sz="quarter" idx="62"/>
          </p:nvPr>
        </p:nvSpPr>
        <p:spPr>
          <a:xfrm>
            <a:off x="-8011" y="578092"/>
            <a:ext cx="6941374" cy="1101079"/>
          </a:xfrm>
          <a:solidFill>
            <a:srgbClr val="EE3E81"/>
          </a:solidFill>
        </p:spPr>
        <p:txBody>
          <a:bodyPr/>
          <a:lstStyle/>
          <a:p>
            <a:endParaRPr lang="en-GB" b="1" i="0" dirty="0">
              <a:solidFill>
                <a:schemeClr val="bg1"/>
              </a:solidFill>
              <a:effectLst/>
              <a:latin typeface="Söhne"/>
            </a:endParaRPr>
          </a:p>
          <a:p>
            <a:r>
              <a:rPr lang="en-GB" b="1" i="0" dirty="0">
                <a:solidFill>
                  <a:schemeClr val="bg1"/>
                </a:solidFill>
                <a:effectLst/>
                <a:latin typeface="Söhne"/>
              </a:rPr>
              <a:t>Problem Identification and Analysis: Tools for Analysis</a:t>
            </a:r>
            <a:endParaRPr lang="en-GB" dirty="0">
              <a:solidFill>
                <a:schemeClr val="bg1"/>
              </a:solidFill>
            </a:endParaRPr>
          </a:p>
          <a:p>
            <a:endParaRPr lang="en-GB" dirty="0"/>
          </a:p>
        </p:txBody>
      </p:sp>
      <p:pic>
        <p:nvPicPr>
          <p:cNvPr id="5" name="Picture 4">
            <a:extLst>
              <a:ext uri="{FF2B5EF4-FFF2-40B4-BE49-F238E27FC236}">
                <a16:creationId xmlns:a16="http://schemas.microsoft.com/office/drawing/2014/main" id="{08A12F58-7423-9500-723E-8D10AE9FB0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387" t="10823" r="9307" b="5574"/>
          <a:stretch/>
        </p:blipFill>
        <p:spPr>
          <a:xfrm>
            <a:off x="8137198" y="403099"/>
            <a:ext cx="3121724" cy="1902589"/>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B7F3D03-1347-A171-9B2F-FCEA9D03ED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387" t="10823" r="9307" b="5574"/>
          <a:stretch/>
        </p:blipFill>
        <p:spPr>
          <a:xfrm>
            <a:off x="8137198" y="2327101"/>
            <a:ext cx="3121724" cy="190258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BC7CA9FD-5A96-960F-73F9-394B95D296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387" t="10823" r="9307" b="5574"/>
          <a:stretch/>
        </p:blipFill>
        <p:spPr>
          <a:xfrm>
            <a:off x="8207536" y="4552312"/>
            <a:ext cx="3121724" cy="1902589"/>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FCB3A2A5-FB39-5E63-B28B-405454576D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4822" y="578092"/>
            <a:ext cx="2177108" cy="1322143"/>
          </a:xfrm>
          <a:prstGeom prst="rect">
            <a:avLst/>
          </a:prstGeom>
        </p:spPr>
      </p:pic>
      <p:pic>
        <p:nvPicPr>
          <p:cNvPr id="13" name="Picture 12">
            <a:extLst>
              <a:ext uri="{FF2B5EF4-FFF2-40B4-BE49-F238E27FC236}">
                <a16:creationId xmlns:a16="http://schemas.microsoft.com/office/drawing/2014/main" id="{E56063E3-F0A4-CCA2-AEE0-93DDDC041DB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24870" y="2490729"/>
            <a:ext cx="2177108" cy="1363829"/>
          </a:xfrm>
          <a:prstGeom prst="rect">
            <a:avLst/>
          </a:prstGeom>
        </p:spPr>
      </p:pic>
      <p:pic>
        <p:nvPicPr>
          <p:cNvPr id="15" name="Picture 14">
            <a:extLst>
              <a:ext uri="{FF2B5EF4-FFF2-40B4-BE49-F238E27FC236}">
                <a16:creationId xmlns:a16="http://schemas.microsoft.com/office/drawing/2014/main" id="{4E3588DF-7924-E686-1E54-12264DEA8C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4559" y="4749050"/>
            <a:ext cx="2087419" cy="1259864"/>
          </a:xfrm>
          <a:prstGeom prst="rect">
            <a:avLst/>
          </a:prstGeom>
        </p:spPr>
      </p:pic>
    </p:spTree>
    <p:extLst>
      <p:ext uri="{BB962C8B-B14F-4D97-AF65-F5344CB8AC3E}">
        <p14:creationId xmlns:p14="http://schemas.microsoft.com/office/powerpoint/2010/main" val="291393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FEB85FE-23BA-1071-E56F-EDABD795CEAC}"/>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t="32063" b="32063"/>
          <a:stretch>
            <a:fillRect/>
          </a:stretch>
        </p:blipFill>
        <p:spPr/>
      </p:pic>
      <p:sp>
        <p:nvSpPr>
          <p:cNvPr id="3" name="Text Placeholder 2">
            <a:extLst>
              <a:ext uri="{FF2B5EF4-FFF2-40B4-BE49-F238E27FC236}">
                <a16:creationId xmlns:a16="http://schemas.microsoft.com/office/drawing/2014/main" id="{9C597434-8192-9803-2973-C484057FE9A6}"/>
              </a:ext>
            </a:extLst>
          </p:cNvPr>
          <p:cNvSpPr>
            <a:spLocks noGrp="1"/>
          </p:cNvSpPr>
          <p:nvPr>
            <p:ph type="body" sz="quarter" idx="48"/>
          </p:nvPr>
        </p:nvSpPr>
        <p:spPr>
          <a:xfrm>
            <a:off x="630373" y="2782178"/>
            <a:ext cx="11206585" cy="3319299"/>
          </a:xfrm>
        </p:spPr>
        <p:txBody>
          <a:bodyPr/>
          <a:lstStyle/>
          <a:p>
            <a:r>
              <a:rPr lang="en-GB" b="1" dirty="0">
                <a:solidFill>
                  <a:schemeClr val="tx1"/>
                </a:solidFill>
              </a:rPr>
              <a:t>Critical thinking is </a:t>
            </a:r>
            <a:r>
              <a:rPr lang="en-GB" dirty="0">
                <a:solidFill>
                  <a:schemeClr val="tx1"/>
                </a:solidFill>
              </a:rPr>
              <a:t>the objective analysis and evaluation of an issue to form a judgment. It's the cornerstone of creative problem-solving, allowing entrepreneurs to dissect problems and devise effective solutions.</a:t>
            </a:r>
          </a:p>
          <a:p>
            <a:endParaRPr lang="en-GB" dirty="0">
              <a:solidFill>
                <a:schemeClr val="tx1"/>
              </a:solidFill>
            </a:endParaRPr>
          </a:p>
          <a:p>
            <a:r>
              <a:rPr lang="en-GB" b="1" dirty="0">
                <a:solidFill>
                  <a:schemeClr val="tx1"/>
                </a:solidFill>
              </a:rPr>
              <a:t>The Process of Critical Thinking:</a:t>
            </a:r>
          </a:p>
          <a:p>
            <a:pPr marL="342900" indent="-342900">
              <a:buFont typeface="Arial" panose="020B0604020202020204" pitchFamily="34" charset="0"/>
              <a:buChar char="•"/>
            </a:pPr>
            <a:r>
              <a:rPr lang="en-GB" dirty="0">
                <a:solidFill>
                  <a:schemeClr val="tx1"/>
                </a:solidFill>
                <a:latin typeface="Calibri" panose="020F0502020204030204" pitchFamily="34" charset="0"/>
              </a:rPr>
              <a:t>Interpreting: Comprehending and clarifying the meaning of information or a situation.</a:t>
            </a:r>
          </a:p>
          <a:p>
            <a:pPr marL="342900" indent="-342900">
              <a:buFont typeface="Arial" panose="020B0604020202020204" pitchFamily="34" charset="0"/>
              <a:buChar char="•"/>
            </a:pPr>
            <a:r>
              <a:rPr lang="en-GB" dirty="0">
                <a:solidFill>
                  <a:schemeClr val="tx1"/>
                </a:solidFill>
                <a:latin typeface="Calibri" panose="020F0502020204030204" pitchFamily="34" charset="0"/>
              </a:rPr>
              <a:t>Analysing: Breaking down information into its component parts to understand its structure.</a:t>
            </a:r>
          </a:p>
          <a:p>
            <a:pPr marL="342900" indent="-342900">
              <a:buFont typeface="Arial" panose="020B0604020202020204" pitchFamily="34" charset="0"/>
              <a:buChar char="•"/>
            </a:pPr>
            <a:r>
              <a:rPr lang="en-GB" dirty="0">
                <a:solidFill>
                  <a:schemeClr val="tx1"/>
                </a:solidFill>
                <a:latin typeface="Calibri" panose="020F0502020204030204" pitchFamily="34" charset="0"/>
              </a:rPr>
              <a:t>Evaluating: Judging the credibility and relevance of information sources, arguments, and ideas.</a:t>
            </a:r>
          </a:p>
          <a:p>
            <a:pPr marL="342900" indent="-342900">
              <a:buFont typeface="Arial" panose="020B0604020202020204" pitchFamily="34" charset="0"/>
              <a:buChar char="•"/>
            </a:pPr>
            <a:r>
              <a:rPr lang="en-GB" dirty="0">
                <a:solidFill>
                  <a:schemeClr val="tx1"/>
                </a:solidFill>
                <a:latin typeface="Calibri" panose="020F0502020204030204" pitchFamily="34" charset="0"/>
              </a:rPr>
              <a:t>Synthesising: Combining new and existing information to form a well-rounded understanding.</a:t>
            </a:r>
          </a:p>
          <a:p>
            <a:endParaRPr lang="en-GB" dirty="0"/>
          </a:p>
        </p:txBody>
      </p:sp>
      <p:sp>
        <p:nvSpPr>
          <p:cNvPr id="4" name="Text Placeholder 3">
            <a:extLst>
              <a:ext uri="{FF2B5EF4-FFF2-40B4-BE49-F238E27FC236}">
                <a16:creationId xmlns:a16="http://schemas.microsoft.com/office/drawing/2014/main" id="{B1A2EE5E-31B1-DFDE-6A42-BC06A66D736F}"/>
              </a:ext>
            </a:extLst>
          </p:cNvPr>
          <p:cNvSpPr>
            <a:spLocks noGrp="1"/>
          </p:cNvSpPr>
          <p:nvPr>
            <p:ph type="body" sz="quarter" idx="62"/>
          </p:nvPr>
        </p:nvSpPr>
        <p:spPr>
          <a:xfrm>
            <a:off x="-8011" y="612118"/>
            <a:ext cx="5464266" cy="1307117"/>
          </a:xfrm>
          <a:solidFill>
            <a:srgbClr val="793D91"/>
          </a:solidFill>
          <a:ln>
            <a:solidFill>
              <a:srgbClr val="793D91"/>
            </a:solidFill>
          </a:ln>
        </p:spPr>
        <p:txBody>
          <a:bodyPr/>
          <a:lstStyle/>
          <a:p>
            <a:r>
              <a:rPr lang="en-GB" dirty="0">
                <a:solidFill>
                  <a:schemeClr val="bg1"/>
                </a:solidFill>
              </a:rPr>
              <a:t>02. Critical Thinking in Problem Solving</a:t>
            </a:r>
          </a:p>
        </p:txBody>
      </p:sp>
    </p:spTree>
    <p:extLst>
      <p:ext uri="{BB962C8B-B14F-4D97-AF65-F5344CB8AC3E}">
        <p14:creationId xmlns:p14="http://schemas.microsoft.com/office/powerpoint/2010/main" val="387251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0BCA2-FC4D-F44E-D5A2-4D6F2F0745AD}"/>
              </a:ext>
            </a:extLst>
          </p:cNvPr>
          <p:cNvSpPr>
            <a:spLocks noGrp="1"/>
          </p:cNvSpPr>
          <p:nvPr>
            <p:ph type="body" sz="quarter" idx="48"/>
          </p:nvPr>
        </p:nvSpPr>
        <p:spPr>
          <a:xfrm>
            <a:off x="5155910" y="728198"/>
            <a:ext cx="6779415" cy="5401603"/>
          </a:xfrm>
        </p:spPr>
        <p:txBody>
          <a:bodyPr/>
          <a:lstStyle/>
          <a:p>
            <a:r>
              <a:rPr lang="en-GB" dirty="0">
                <a:solidFill>
                  <a:schemeClr val="tx1"/>
                </a:solidFill>
              </a:rPr>
              <a:t>Entrepreneurs use critical thinking to evaluate market opportunities, assess risks, and make strategic decisions. It’s about being curious, questioning conventional wisdom, and not taking things at face value.</a:t>
            </a:r>
          </a:p>
          <a:p>
            <a:endParaRPr lang="en-GB" dirty="0">
              <a:solidFill>
                <a:schemeClr val="tx1"/>
              </a:solidFill>
            </a:endParaRPr>
          </a:p>
          <a:p>
            <a:r>
              <a:rPr lang="en-GB" dirty="0">
                <a:solidFill>
                  <a:schemeClr val="tx1"/>
                </a:solidFill>
              </a:rPr>
              <a:t>Critical thinkers are adept at considering multiple viewpoints and alternatives, leading to more innovative and effective solutions.</a:t>
            </a:r>
          </a:p>
          <a:p>
            <a:endParaRPr lang="en-GB" dirty="0">
              <a:solidFill>
                <a:schemeClr val="tx1"/>
              </a:solidFill>
            </a:endParaRPr>
          </a:p>
          <a:p>
            <a:r>
              <a:rPr lang="en-GB" b="1" i="1" dirty="0">
                <a:solidFill>
                  <a:schemeClr val="tx1"/>
                </a:solidFill>
              </a:rPr>
              <a:t>Real-Life Example: </a:t>
            </a:r>
            <a:r>
              <a:rPr lang="en-GB" dirty="0">
                <a:solidFill>
                  <a:schemeClr val="tx1"/>
                </a:solidFill>
              </a:rPr>
              <a:t>The story of Reid Hoffman, co-founder of LinkedIn, exemplifies critical thinking in entrepreneurship. Hoffman analysed the early social media landscape, evaluated the potential for professional networking, and synthesised these insights to launch LinkedIn.</a:t>
            </a:r>
          </a:p>
          <a:p>
            <a:endParaRPr lang="en-GB" dirty="0">
              <a:solidFill>
                <a:schemeClr val="tx1"/>
              </a:solidFill>
            </a:endParaRPr>
          </a:p>
        </p:txBody>
      </p:sp>
      <p:sp>
        <p:nvSpPr>
          <p:cNvPr id="3" name="Text Placeholder 2">
            <a:extLst>
              <a:ext uri="{FF2B5EF4-FFF2-40B4-BE49-F238E27FC236}">
                <a16:creationId xmlns:a16="http://schemas.microsoft.com/office/drawing/2014/main" id="{B54C7418-E175-637A-C2F4-B49153FEDEB5}"/>
              </a:ext>
            </a:extLst>
          </p:cNvPr>
          <p:cNvSpPr>
            <a:spLocks noGrp="1"/>
          </p:cNvSpPr>
          <p:nvPr>
            <p:ph type="body" sz="quarter" idx="62"/>
          </p:nvPr>
        </p:nvSpPr>
        <p:spPr>
          <a:xfrm>
            <a:off x="112295" y="578092"/>
            <a:ext cx="4899092" cy="1642594"/>
          </a:xfrm>
        </p:spPr>
        <p:txBody>
          <a:bodyPr/>
          <a:lstStyle/>
          <a:p>
            <a:r>
              <a:rPr lang="en-GB" dirty="0"/>
              <a:t>Why do Entrepreneurs need Critical Thinking?</a:t>
            </a:r>
          </a:p>
        </p:txBody>
      </p:sp>
      <p:sp>
        <p:nvSpPr>
          <p:cNvPr id="6" name="TextBox 5">
            <a:extLst>
              <a:ext uri="{FF2B5EF4-FFF2-40B4-BE49-F238E27FC236}">
                <a16:creationId xmlns:a16="http://schemas.microsoft.com/office/drawing/2014/main" id="{4DBBA8CB-FFF9-7A2D-485A-70D101B19E7D}"/>
              </a:ext>
            </a:extLst>
          </p:cNvPr>
          <p:cNvSpPr txBox="1"/>
          <p:nvPr/>
        </p:nvSpPr>
        <p:spPr>
          <a:xfrm>
            <a:off x="1030223" y="2896650"/>
            <a:ext cx="3063235" cy="2308324"/>
          </a:xfrm>
          <a:prstGeom prst="rect">
            <a:avLst/>
          </a:prstGeom>
          <a:noFill/>
        </p:spPr>
        <p:txBody>
          <a:bodyPr wrap="square">
            <a:spAutoFit/>
          </a:bodyPr>
          <a:lstStyle/>
          <a:p>
            <a:pPr algn="ctr"/>
            <a:r>
              <a:rPr lang="en-GB" sz="2400" b="1" i="1" dirty="0">
                <a:solidFill>
                  <a:schemeClr val="bg1"/>
                </a:solidFill>
                <a:latin typeface="Calibri" panose="020F0502020204030204" pitchFamily="34" charset="0"/>
                <a:cs typeface="Calibri" panose="020F0502020204030204" pitchFamily="34" charset="0"/>
              </a:rPr>
              <a:t>Time to discuss: </a:t>
            </a:r>
            <a:r>
              <a:rPr lang="en-GB" sz="2400" i="1" dirty="0">
                <a:solidFill>
                  <a:schemeClr val="bg1"/>
                </a:solidFill>
                <a:latin typeface="Calibri" panose="020F0502020204030204" pitchFamily="34" charset="0"/>
                <a:cs typeface="Calibri" panose="020F0502020204030204" pitchFamily="34" charset="0"/>
              </a:rPr>
              <a:t>A common belief in entrepreneurship is “Failure is not an option“ – do you agree?</a:t>
            </a:r>
          </a:p>
        </p:txBody>
      </p:sp>
    </p:spTree>
    <p:extLst>
      <p:ext uri="{BB962C8B-B14F-4D97-AF65-F5344CB8AC3E}">
        <p14:creationId xmlns:p14="http://schemas.microsoft.com/office/powerpoint/2010/main" val="262863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78BACD6-FDD6-F310-FB00-18E05043B7F0}"/>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t="31215" b="31215"/>
          <a:stretch>
            <a:fillRect/>
          </a:stretch>
        </p:blipFill>
        <p:spPr/>
      </p:pic>
      <p:sp>
        <p:nvSpPr>
          <p:cNvPr id="3" name="Text Placeholder 2">
            <a:extLst>
              <a:ext uri="{FF2B5EF4-FFF2-40B4-BE49-F238E27FC236}">
                <a16:creationId xmlns:a16="http://schemas.microsoft.com/office/drawing/2014/main" id="{F8CFD39D-6E53-92D1-1DD9-4137DA4C6269}"/>
              </a:ext>
            </a:extLst>
          </p:cNvPr>
          <p:cNvSpPr>
            <a:spLocks noGrp="1"/>
          </p:cNvSpPr>
          <p:nvPr>
            <p:ph type="body" sz="quarter" idx="48"/>
          </p:nvPr>
        </p:nvSpPr>
        <p:spPr>
          <a:xfrm>
            <a:off x="321885" y="2643630"/>
            <a:ext cx="11548229" cy="3319299"/>
          </a:xfrm>
        </p:spPr>
        <p:txBody>
          <a:bodyPr/>
          <a:lstStyle/>
          <a:p>
            <a:r>
              <a:rPr lang="en-GB" dirty="0"/>
              <a:t>Effective decision making is often a process of selecting the best option among multiple alternatives. There are a few important Decision-Making Approaches to consider:</a:t>
            </a:r>
          </a:p>
          <a:p>
            <a:r>
              <a:rPr lang="en-GB" b="1" dirty="0"/>
              <a:t>Rational Decision Making-  </a:t>
            </a:r>
            <a:r>
              <a:rPr lang="en-GB" dirty="0"/>
              <a:t>A systematic process of defining problems, analysing information, and choosing the most logical and beneficial outcome. Example: Analysing market data to decide on product features.</a:t>
            </a:r>
          </a:p>
          <a:p>
            <a:r>
              <a:rPr lang="en-GB" b="1" dirty="0"/>
              <a:t>Intuitive Decision Making- </a:t>
            </a:r>
            <a:r>
              <a:rPr lang="en-GB" dirty="0"/>
              <a:t>Relies on instincts and gut feelings, often used when time is limited or data is incomplete. </a:t>
            </a:r>
            <a:r>
              <a:rPr lang="en-GB" b="1" dirty="0">
                <a:solidFill>
                  <a:srgbClr val="3EA5DC"/>
                </a:solidFill>
              </a:rPr>
              <a:t>Example: </a:t>
            </a:r>
            <a:r>
              <a:rPr lang="en-GB" dirty="0"/>
              <a:t>A startup founder decides to pivot their business model based on industry trends and customer feedback.</a:t>
            </a:r>
          </a:p>
          <a:p>
            <a:r>
              <a:rPr lang="en-GB" b="1" dirty="0"/>
              <a:t>Creative Decision Making- </a:t>
            </a:r>
            <a:r>
              <a:rPr lang="en-GB" dirty="0"/>
              <a:t>An innovative approach that seeks out-of-the-box solutions for complex problems. </a:t>
            </a:r>
            <a:r>
              <a:rPr lang="en-GB" b="1" dirty="0">
                <a:solidFill>
                  <a:srgbClr val="3EA5DC"/>
                </a:solidFill>
              </a:rPr>
              <a:t>Example: </a:t>
            </a:r>
            <a:r>
              <a:rPr lang="en-GB" dirty="0"/>
              <a:t>Netflix's decision to invest in original content was not just intuitive but also a creative bet on changing consumer preferences.</a:t>
            </a:r>
          </a:p>
          <a:p>
            <a:endParaRPr lang="en-GB" b="1" dirty="0"/>
          </a:p>
        </p:txBody>
      </p:sp>
      <p:sp>
        <p:nvSpPr>
          <p:cNvPr id="4" name="Text Placeholder 3">
            <a:extLst>
              <a:ext uri="{FF2B5EF4-FFF2-40B4-BE49-F238E27FC236}">
                <a16:creationId xmlns:a16="http://schemas.microsoft.com/office/drawing/2014/main" id="{8E3BA3C1-1450-E5E6-05CD-E014D8DDA677}"/>
              </a:ext>
            </a:extLst>
          </p:cNvPr>
          <p:cNvSpPr>
            <a:spLocks noGrp="1"/>
          </p:cNvSpPr>
          <p:nvPr>
            <p:ph type="body" sz="quarter" idx="62"/>
          </p:nvPr>
        </p:nvSpPr>
        <p:spPr>
          <a:xfrm>
            <a:off x="-8011" y="578092"/>
            <a:ext cx="7353356" cy="1039693"/>
          </a:xfrm>
          <a:solidFill>
            <a:srgbClr val="00A8F6"/>
          </a:solidFill>
          <a:ln>
            <a:solidFill>
              <a:srgbClr val="00A8F6"/>
            </a:solidFill>
          </a:ln>
        </p:spPr>
        <p:txBody>
          <a:bodyPr/>
          <a:lstStyle/>
          <a:p>
            <a:endParaRPr lang="en-GB" dirty="0"/>
          </a:p>
          <a:p>
            <a:r>
              <a:rPr lang="en-GB" dirty="0">
                <a:solidFill>
                  <a:schemeClr val="bg1"/>
                </a:solidFill>
              </a:rPr>
              <a:t>03. Navigating Decision Making</a:t>
            </a:r>
          </a:p>
          <a:p>
            <a:endParaRPr lang="en-GB" dirty="0"/>
          </a:p>
        </p:txBody>
      </p:sp>
    </p:spTree>
    <p:extLst>
      <p:ext uri="{BB962C8B-B14F-4D97-AF65-F5344CB8AC3E}">
        <p14:creationId xmlns:p14="http://schemas.microsoft.com/office/powerpoint/2010/main" val="411814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308B140-4ECB-6213-FC6B-23E6EB234DF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l="2907" t="24895" r="35078" b="24895"/>
          <a:stretch/>
        </p:blipFill>
        <p:spPr>
          <a:xfrm>
            <a:off x="0" y="0"/>
            <a:ext cx="12192000" cy="6857998"/>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48"/>
          </p:nvPr>
        </p:nvSpPr>
        <p:spPr/>
        <p:txBody>
          <a:bodyPr/>
          <a:lstStyle/>
          <a:p>
            <a:r>
              <a:rPr lang="en-US" dirty="0"/>
              <a:t>Nelson Mandela</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30"/>
          </p:nvPr>
        </p:nvSpPr>
        <p:spPr>
          <a:xfrm>
            <a:off x="3857010" y="2118013"/>
            <a:ext cx="4477979" cy="1698239"/>
          </a:xfrm>
        </p:spPr>
        <p:txBody>
          <a:bodyPr/>
          <a:lstStyle/>
          <a:p>
            <a:r>
              <a:rPr lang="en-US" dirty="0"/>
              <a:t>EDUCATION IS THE MOST POWERFUL WEAPON WHICH YOU CAN USE TO CHANGE THE WORLD</a:t>
            </a:r>
          </a:p>
        </p:txBody>
      </p:sp>
      <p:sp>
        <p:nvSpPr>
          <p:cNvPr id="11" name="Slide Number Placeholder 2">
            <a:extLst>
              <a:ext uri="{FF2B5EF4-FFF2-40B4-BE49-F238E27FC236}">
                <a16:creationId xmlns:a16="http://schemas.microsoft.com/office/drawing/2014/main" id="{205EDE79-6EA7-CF48-9FB1-5DB3959210EB}"/>
              </a:ext>
            </a:extLst>
          </p:cNvPr>
          <p:cNvSpPr txBox="1">
            <a:spLocks/>
          </p:cNvSpPr>
          <p:nvPr/>
        </p:nvSpPr>
        <p:spPr>
          <a:xfrm>
            <a:off x="5807971"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2</a:t>
            </a:fld>
            <a:endParaRPr lang="en-US" sz="1291" dirty="0"/>
          </a:p>
        </p:txBody>
      </p:sp>
      <p:grpSp>
        <p:nvGrpSpPr>
          <p:cNvPr id="54" name="Graphic 4">
            <a:extLst>
              <a:ext uri="{FF2B5EF4-FFF2-40B4-BE49-F238E27FC236}">
                <a16:creationId xmlns:a16="http://schemas.microsoft.com/office/drawing/2014/main" id="{B47A28F7-FFFA-0EF8-3E29-526A10E5AC0C}"/>
              </a:ext>
            </a:extLst>
          </p:cNvPr>
          <p:cNvGrpSpPr/>
          <p:nvPr/>
        </p:nvGrpSpPr>
        <p:grpSpPr>
          <a:xfrm rot="5972197" flipH="1">
            <a:off x="1702674" y="-702911"/>
            <a:ext cx="1988628" cy="1318666"/>
            <a:chOff x="5072479" y="4905026"/>
            <a:chExt cx="803439" cy="532763"/>
          </a:xfrm>
        </p:grpSpPr>
        <p:sp>
          <p:nvSpPr>
            <p:cNvPr id="55" name="Freeform 54">
              <a:extLst>
                <a:ext uri="{FF2B5EF4-FFF2-40B4-BE49-F238E27FC236}">
                  <a16:creationId xmlns:a16="http://schemas.microsoft.com/office/drawing/2014/main" id="{99D78605-53C0-4BC3-A2E3-9F3F0C32B76E}"/>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00A8F6"/>
              </a:solid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F0DA43FF-1DB2-A6A3-0525-0A06564620B1}"/>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00A8F6"/>
              </a:solid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D7CFAF4-B05D-EFE4-857B-68054559F7E1}"/>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00A8F6"/>
              </a:solid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B1F3095E-674F-5285-8F7A-DFB221718557}"/>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00A8F6"/>
              </a:solidFill>
              <a:prstDash val="solid"/>
              <a:miter/>
            </a:ln>
          </p:spPr>
          <p:txBody>
            <a:bodyPr rtlCol="0" anchor="ctr"/>
            <a:lstStyle/>
            <a:p>
              <a:endParaRPr lang="en-US"/>
            </a:p>
          </p:txBody>
        </p:sp>
      </p:grpSp>
      <p:sp>
        <p:nvSpPr>
          <p:cNvPr id="10" name="Freeform 9">
            <a:extLst>
              <a:ext uri="{FF2B5EF4-FFF2-40B4-BE49-F238E27FC236}">
                <a16:creationId xmlns:a16="http://schemas.microsoft.com/office/drawing/2014/main" id="{82B9A404-5B4B-6886-0FEC-884B333140F0}"/>
              </a:ext>
            </a:extLst>
          </p:cNvPr>
          <p:cNvSpPr/>
          <p:nvPr/>
        </p:nvSpPr>
        <p:spPr>
          <a:xfrm>
            <a:off x="174785" y="4648074"/>
            <a:ext cx="3215785" cy="2550882"/>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ACB7212E-AE5A-9D60-F207-D418F36C52E3}"/>
              </a:ext>
            </a:extLst>
          </p:cNvPr>
          <p:cNvSpPr/>
          <p:nvPr/>
        </p:nvSpPr>
        <p:spPr>
          <a:xfrm>
            <a:off x="1451626" y="4201084"/>
            <a:ext cx="1222834" cy="1221347"/>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sp>
        <p:nvSpPr>
          <p:cNvPr id="4" name="PoljeZBesedilom 14">
            <a:extLst>
              <a:ext uri="{FF2B5EF4-FFF2-40B4-BE49-F238E27FC236}">
                <a16:creationId xmlns:a16="http://schemas.microsoft.com/office/drawing/2014/main" id="{A3294BFA-B25B-E69E-C6BD-4A7544468E45}"/>
              </a:ext>
            </a:extLst>
          </p:cNvPr>
          <p:cNvSpPr txBox="1"/>
          <p:nvPr/>
        </p:nvSpPr>
        <p:spPr>
          <a:xfrm>
            <a:off x="9032971" y="6587527"/>
            <a:ext cx="2164281" cy="233975"/>
          </a:xfrm>
          <a:prstGeom prst="rect">
            <a:avLst/>
          </a:prstGeom>
          <a:noFill/>
        </p:spPr>
        <p:txBody>
          <a:bodyPr wrap="square">
            <a:spAutoFit/>
          </a:bodyPr>
          <a:lstStyle/>
          <a:p>
            <a:pPr>
              <a:lnSpc>
                <a:spcPct val="107000"/>
              </a:lnSpc>
              <a:spcAft>
                <a:spcPts val="800"/>
              </a:spcAft>
            </a:pPr>
            <a:r>
              <a:rPr lang="en-US" sz="9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rPr>
              <a:t>This resource is licensed under CCBY 4.0</a:t>
            </a:r>
            <a:endParaRPr lang="sl-SI" sz="9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Slika 9" descr="Slika, ki vsebuje besede krogla za biljard, športOpis je samodejno ustvarjen">
            <a:extLst>
              <a:ext uri="{FF2B5EF4-FFF2-40B4-BE49-F238E27FC236}">
                <a16:creationId xmlns:a16="http://schemas.microsoft.com/office/drawing/2014/main" id="{C84701F9-419C-FC31-5409-5F8240A0AE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85882" y="6417153"/>
            <a:ext cx="1020589" cy="367854"/>
          </a:xfrm>
          <a:prstGeom prst="rect">
            <a:avLst/>
          </a:prstGeom>
          <a:noFill/>
          <a:ln>
            <a:noFill/>
          </a:ln>
        </p:spPr>
      </p:pic>
    </p:spTree>
    <p:extLst>
      <p:ext uri="{BB962C8B-B14F-4D97-AF65-F5344CB8AC3E}">
        <p14:creationId xmlns:p14="http://schemas.microsoft.com/office/powerpoint/2010/main" val="43411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35C7399-3C90-6E61-F989-511FD9F6A02C}"/>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t="31796" b="31796"/>
          <a:stretch>
            <a:fillRect/>
          </a:stretch>
        </p:blipFill>
        <p:spPr>
          <a:xfrm>
            <a:off x="0" y="3"/>
            <a:ext cx="12192000" cy="1399316"/>
          </a:xfrm>
        </p:spPr>
      </p:pic>
      <p:sp>
        <p:nvSpPr>
          <p:cNvPr id="3" name="Text Placeholder 2">
            <a:extLst>
              <a:ext uri="{FF2B5EF4-FFF2-40B4-BE49-F238E27FC236}">
                <a16:creationId xmlns:a16="http://schemas.microsoft.com/office/drawing/2014/main" id="{20EC2603-B279-2E3E-E749-73D9EDE05935}"/>
              </a:ext>
            </a:extLst>
          </p:cNvPr>
          <p:cNvSpPr>
            <a:spLocks noGrp="1"/>
          </p:cNvSpPr>
          <p:nvPr>
            <p:ph type="body" sz="quarter" idx="48"/>
          </p:nvPr>
        </p:nvSpPr>
        <p:spPr>
          <a:xfrm>
            <a:off x="201773" y="1438383"/>
            <a:ext cx="6547875" cy="4982965"/>
          </a:xfrm>
        </p:spPr>
        <p:txBody>
          <a:bodyPr/>
          <a:lstStyle/>
          <a:p>
            <a:r>
              <a:rPr lang="en-GB" b="1" i="1" dirty="0"/>
              <a:t>Cognitive biases can impede problem-solving by affecting judgment and decision-making. There are a few common entrepreneurial biases:</a:t>
            </a:r>
          </a:p>
          <a:p>
            <a:endParaRPr lang="en-GB" b="1" i="1" dirty="0"/>
          </a:p>
          <a:p>
            <a:r>
              <a:rPr lang="en-GB" b="1" dirty="0">
                <a:solidFill>
                  <a:srgbClr val="EE3E81"/>
                </a:solidFill>
              </a:rPr>
              <a:t>Confirmation Bias: </a:t>
            </a:r>
            <a:r>
              <a:rPr lang="en-GB" dirty="0"/>
              <a:t>The tendency to search for, interpret, and remember information in a way that confirms one's preconceptions, leading to statistical errors. Example: An entrepreneur may only acknowledge data that supports their product's success while ignoring market signals suggesting the contrary.</a:t>
            </a:r>
          </a:p>
          <a:p>
            <a:r>
              <a:rPr lang="en-GB" b="1" dirty="0">
                <a:solidFill>
                  <a:srgbClr val="EE3E81"/>
                </a:solidFill>
              </a:rPr>
              <a:t>Anchoring Bias: </a:t>
            </a:r>
            <a:r>
              <a:rPr lang="en-GB" dirty="0"/>
              <a:t>This occurs when an individual relies too heavily on an initial piece of information (the "anchor") when making decisions. For instance, initial pricing can unduly influence future pricing strategies despite new market data.</a:t>
            </a:r>
          </a:p>
          <a:p>
            <a:endParaRPr lang="en-GB" dirty="0"/>
          </a:p>
        </p:txBody>
      </p:sp>
      <p:sp>
        <p:nvSpPr>
          <p:cNvPr id="4" name="Text Placeholder 3">
            <a:extLst>
              <a:ext uri="{FF2B5EF4-FFF2-40B4-BE49-F238E27FC236}">
                <a16:creationId xmlns:a16="http://schemas.microsoft.com/office/drawing/2014/main" id="{440300AC-71E2-C999-8AA1-4D85C2E1C272}"/>
              </a:ext>
            </a:extLst>
          </p:cNvPr>
          <p:cNvSpPr>
            <a:spLocks noGrp="1"/>
          </p:cNvSpPr>
          <p:nvPr>
            <p:ph type="body" sz="quarter" idx="62"/>
          </p:nvPr>
        </p:nvSpPr>
        <p:spPr>
          <a:xfrm>
            <a:off x="0" y="239045"/>
            <a:ext cx="6951422" cy="1160273"/>
          </a:xfrm>
          <a:solidFill>
            <a:srgbClr val="EE3E81"/>
          </a:solidFill>
          <a:ln>
            <a:solidFill>
              <a:srgbClr val="EE3E81"/>
            </a:solidFill>
          </a:ln>
        </p:spPr>
        <p:txBody>
          <a:bodyPr/>
          <a:lstStyle/>
          <a:p>
            <a:r>
              <a:rPr lang="en-GB" dirty="0">
                <a:solidFill>
                  <a:schemeClr val="bg1"/>
                </a:solidFill>
              </a:rPr>
              <a:t>04. Cognitive Biases and Problem Solving</a:t>
            </a:r>
          </a:p>
        </p:txBody>
      </p:sp>
      <p:sp>
        <p:nvSpPr>
          <p:cNvPr id="2" name="Text Placeholder 1">
            <a:extLst>
              <a:ext uri="{FF2B5EF4-FFF2-40B4-BE49-F238E27FC236}">
                <a16:creationId xmlns:a16="http://schemas.microsoft.com/office/drawing/2014/main" id="{452D54BE-1C31-84E4-F329-91DE83E33322}"/>
              </a:ext>
            </a:extLst>
          </p:cNvPr>
          <p:cNvSpPr txBox="1">
            <a:spLocks/>
          </p:cNvSpPr>
          <p:nvPr/>
        </p:nvSpPr>
        <p:spPr>
          <a:xfrm>
            <a:off x="6657654" y="1703558"/>
            <a:ext cx="5534347" cy="4717790"/>
          </a:xfrm>
          <a:prstGeom prst="rect">
            <a:avLst/>
          </a:prstGeom>
        </p:spPr>
        <p:txBody>
          <a:bodyPr vert="horz" lIns="91440" tIns="45720" rIns="91440" bIns="45720" numCol="1" spcCol="288000" rtlCol="0" anchor="t">
            <a:noAutofit/>
          </a:bodyPr>
          <a:lstStyle>
            <a:lvl1pPr marL="0" indent="0" algn="l" defTabSz="3343281" rtl="0" eaLnBrk="1" latinLnBrk="0" hangingPunct="1">
              <a:lnSpc>
                <a:spcPts val="248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GB" b="1" dirty="0">
                <a:solidFill>
                  <a:srgbClr val="EE3E81"/>
                </a:solidFill>
              </a:rPr>
              <a:t>Overconfidence Bias: </a:t>
            </a:r>
            <a:r>
              <a:rPr lang="en-GB" dirty="0"/>
              <a:t>Overestimating one's own ability to perform tasks or to make accurate assessments of risks or predictions. This bias can cause entrepreneurs to underestimate the time, costs, or risks associated with a project.</a:t>
            </a:r>
          </a:p>
          <a:p>
            <a:endParaRPr lang="en-GB" dirty="0">
              <a:solidFill>
                <a:srgbClr val="EE3E81"/>
              </a:solidFill>
            </a:endParaRPr>
          </a:p>
          <a:p>
            <a:r>
              <a:rPr lang="en-GB" b="1" dirty="0">
                <a:solidFill>
                  <a:srgbClr val="EE3E81"/>
                </a:solidFill>
              </a:rPr>
              <a:t>Emotional Reasoning: </a:t>
            </a:r>
            <a:r>
              <a:rPr lang="en-GB" dirty="0"/>
              <a:t>Letting feelings dictate one's interpretation of reality. For example, a founder's attachment to their original product idea may prevent them from pivoting when necessary.</a:t>
            </a:r>
          </a:p>
          <a:p>
            <a:endParaRPr lang="en-GB" dirty="0"/>
          </a:p>
          <a:p>
            <a:endParaRPr lang="en-GB" b="1" dirty="0"/>
          </a:p>
        </p:txBody>
      </p:sp>
    </p:spTree>
    <p:extLst>
      <p:ext uri="{BB962C8B-B14F-4D97-AF65-F5344CB8AC3E}">
        <p14:creationId xmlns:p14="http://schemas.microsoft.com/office/powerpoint/2010/main" val="174841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EC0F99-527D-2743-BEAB-81BEA86A7601}"/>
              </a:ext>
            </a:extLst>
          </p:cNvPr>
          <p:cNvSpPr>
            <a:spLocks noGrp="1"/>
          </p:cNvSpPr>
          <p:nvPr>
            <p:ph type="body" sz="quarter" idx="48"/>
          </p:nvPr>
        </p:nvSpPr>
        <p:spPr>
          <a:xfrm>
            <a:off x="4973934" y="338659"/>
            <a:ext cx="6842928" cy="6180681"/>
          </a:xfrm>
        </p:spPr>
        <p:txBody>
          <a:bodyPr/>
          <a:lstStyle/>
          <a:p>
            <a:r>
              <a:rPr lang="en-GB" b="1" dirty="0">
                <a:solidFill>
                  <a:schemeClr val="tx1"/>
                </a:solidFill>
              </a:rPr>
              <a:t>Mindfulness and Self-Reflection - </a:t>
            </a:r>
            <a:r>
              <a:rPr lang="en-GB" dirty="0">
                <a:solidFill>
                  <a:schemeClr val="tx1"/>
                </a:solidFill>
              </a:rPr>
              <a:t>Regular practices that encourage awareness of one's thought patterns and decision-making processes.</a:t>
            </a:r>
          </a:p>
          <a:p>
            <a:r>
              <a:rPr lang="en-GB" b="1" dirty="0">
                <a:solidFill>
                  <a:schemeClr val="tx1"/>
                </a:solidFill>
              </a:rPr>
              <a:t>Seeking Contrary Evidence: </a:t>
            </a:r>
            <a:r>
              <a:rPr lang="en-GB" dirty="0">
                <a:solidFill>
                  <a:schemeClr val="tx1"/>
                </a:solidFill>
              </a:rPr>
              <a:t>Actively looking for information that challenges existing beliefs.</a:t>
            </a:r>
          </a:p>
          <a:p>
            <a:r>
              <a:rPr lang="en-GB" b="1" dirty="0">
                <a:solidFill>
                  <a:schemeClr val="tx1"/>
                </a:solidFill>
              </a:rPr>
              <a:t>Group Decision-Making - </a:t>
            </a:r>
            <a:r>
              <a:rPr lang="en-GB" dirty="0">
                <a:solidFill>
                  <a:schemeClr val="tx1"/>
                </a:solidFill>
              </a:rPr>
              <a:t>Utilizing diverse teams to provide different perspectives, which can reduce individual biases and lead to more balanced decisions.</a:t>
            </a:r>
          </a:p>
          <a:p>
            <a:r>
              <a:rPr lang="en-GB" b="1" dirty="0">
                <a:solidFill>
                  <a:schemeClr val="tx1"/>
                </a:solidFill>
              </a:rPr>
              <a:t>Structured Decision-Making Processes -  </a:t>
            </a:r>
            <a:r>
              <a:rPr lang="en-GB" dirty="0">
                <a:solidFill>
                  <a:schemeClr val="tx1"/>
                </a:solidFill>
              </a:rPr>
              <a:t>Implementing frameworks like the 'Six Thinking Hats' by Edward de Bono can provide a systematic approach to explore different aspects of a problem without bias.</a:t>
            </a:r>
          </a:p>
          <a:p>
            <a:endParaRPr lang="en-GB" dirty="0">
              <a:solidFill>
                <a:schemeClr val="tx1"/>
              </a:solidFill>
            </a:endParaRPr>
          </a:p>
          <a:p>
            <a:r>
              <a:rPr lang="en-GB" b="1" dirty="0">
                <a:solidFill>
                  <a:srgbClr val="EE3E81"/>
                </a:solidFill>
              </a:rPr>
              <a:t>Top Tip: </a:t>
            </a:r>
            <a:r>
              <a:rPr lang="en-GB" dirty="0">
                <a:solidFill>
                  <a:srgbClr val="EE3E81"/>
                </a:solidFill>
              </a:rPr>
              <a:t>Encourage Students to identify a recent decision where a bias may have influenced the outcome and discuss how alternative strategies could have mitigated that influence</a:t>
            </a:r>
          </a:p>
          <a:p>
            <a:endParaRPr lang="en-GB" dirty="0"/>
          </a:p>
        </p:txBody>
      </p:sp>
      <p:sp>
        <p:nvSpPr>
          <p:cNvPr id="3" name="Text Placeholder 2">
            <a:extLst>
              <a:ext uri="{FF2B5EF4-FFF2-40B4-BE49-F238E27FC236}">
                <a16:creationId xmlns:a16="http://schemas.microsoft.com/office/drawing/2014/main" id="{AD4579E0-9541-6149-1BBB-603B31850ED6}"/>
              </a:ext>
            </a:extLst>
          </p:cNvPr>
          <p:cNvSpPr>
            <a:spLocks noGrp="1"/>
          </p:cNvSpPr>
          <p:nvPr>
            <p:ph type="body" sz="quarter" idx="62"/>
          </p:nvPr>
        </p:nvSpPr>
        <p:spPr>
          <a:xfrm>
            <a:off x="94759" y="299251"/>
            <a:ext cx="4630527" cy="3139798"/>
          </a:xfrm>
        </p:spPr>
        <p:txBody>
          <a:bodyPr/>
          <a:lstStyle/>
          <a:p>
            <a:r>
              <a:rPr lang="en-GB" sz="3600" b="1" dirty="0">
                <a:solidFill>
                  <a:schemeClr val="bg1"/>
                </a:solidFill>
                <a:latin typeface="Calibri" panose="020F0502020204030204" pitchFamily="34" charset="0"/>
                <a:cs typeface="Calibri" panose="020F0502020204030204" pitchFamily="34" charset="0"/>
              </a:rPr>
              <a:t>Cognitive Biases and Problem Solving: </a:t>
            </a:r>
          </a:p>
          <a:p>
            <a:r>
              <a:rPr lang="en-GB" sz="3600" dirty="0">
                <a:solidFill>
                  <a:schemeClr val="bg1"/>
                </a:solidFill>
                <a:latin typeface="Calibri" panose="020F0502020204030204" pitchFamily="34" charset="0"/>
                <a:cs typeface="Calibri" panose="020F0502020204030204" pitchFamily="34" charset="0"/>
              </a:rPr>
              <a:t>Strategies to counteract biases</a:t>
            </a:r>
          </a:p>
          <a:p>
            <a:endParaRPr lang="en-GB" dirty="0"/>
          </a:p>
        </p:txBody>
      </p:sp>
    </p:spTree>
    <p:extLst>
      <p:ext uri="{BB962C8B-B14F-4D97-AF65-F5344CB8AC3E}">
        <p14:creationId xmlns:p14="http://schemas.microsoft.com/office/powerpoint/2010/main" val="2223978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318C0-717A-3779-9144-E4D3660BC923}"/>
              </a:ext>
            </a:extLst>
          </p:cNvPr>
          <p:cNvSpPr>
            <a:spLocks noGrp="1"/>
          </p:cNvSpPr>
          <p:nvPr>
            <p:ph type="body" sz="quarter" idx="48"/>
          </p:nvPr>
        </p:nvSpPr>
        <p:spPr>
          <a:xfrm>
            <a:off x="338131" y="2265940"/>
            <a:ext cx="11334867" cy="4426262"/>
          </a:xfrm>
        </p:spPr>
        <p:txBody>
          <a:bodyPr numCol="3"/>
          <a:lstStyle/>
          <a:p>
            <a:r>
              <a:rPr lang="en-GB" b="1" dirty="0">
                <a:solidFill>
                  <a:srgbClr val="EE3E81"/>
                </a:solidFill>
              </a:rPr>
              <a:t>Tackling Unique Challenges: </a:t>
            </a:r>
            <a:r>
              <a:rPr lang="en-GB" dirty="0"/>
              <a:t>Entrepreneurs often face problems that are not found in textbooks. Each challenge is unique and requires a tailored approach that adapts to changing circumstances. For instance, how Dropbox solved the common problem of file sharing by creating a user-friendly cloud-based platform.</a:t>
            </a:r>
          </a:p>
          <a:p>
            <a:r>
              <a:rPr lang="en-GB" b="1" dirty="0">
                <a:solidFill>
                  <a:srgbClr val="EE3E81"/>
                </a:solidFill>
              </a:rPr>
              <a:t>Beyond Problem-Solving: </a:t>
            </a:r>
            <a:r>
              <a:rPr lang="en-GB" dirty="0"/>
              <a:t>Creative problem-solving transcends finding solutions to existing problems; it's about foreseeing potential issues and turning them into opportunities for innovation. Consider how Netflix transitioned from DVD rentals to streaming, fundamentally changing the entertainment industry.</a:t>
            </a:r>
          </a:p>
          <a:p>
            <a:endParaRPr lang="en-GB" b="1" dirty="0">
              <a:solidFill>
                <a:schemeClr val="tx1"/>
              </a:solidFill>
            </a:endParaRPr>
          </a:p>
          <a:p>
            <a:r>
              <a:rPr lang="en-GB" b="1" dirty="0">
                <a:solidFill>
                  <a:srgbClr val="EE3E81"/>
                </a:solidFill>
              </a:rPr>
              <a:t>Cultivating Innovation: </a:t>
            </a:r>
          </a:p>
          <a:p>
            <a:r>
              <a:rPr lang="en-GB" dirty="0">
                <a:solidFill>
                  <a:schemeClr val="tx1"/>
                </a:solidFill>
              </a:rPr>
              <a:t>The role of creative problem-solving extends to the invention of new business models, products, and services that disrupt markets. An excellent example is how Tesla redefined the automotive industry by making electric cars desirable and mainstream.</a:t>
            </a:r>
          </a:p>
          <a:p>
            <a:endParaRPr lang="en-GB" dirty="0"/>
          </a:p>
        </p:txBody>
      </p:sp>
      <p:sp>
        <p:nvSpPr>
          <p:cNvPr id="3" name="Text Placeholder 2">
            <a:extLst>
              <a:ext uri="{FF2B5EF4-FFF2-40B4-BE49-F238E27FC236}">
                <a16:creationId xmlns:a16="http://schemas.microsoft.com/office/drawing/2014/main" id="{32CFC739-9F8E-C7F0-027A-797E99D20CF6}"/>
              </a:ext>
            </a:extLst>
          </p:cNvPr>
          <p:cNvSpPr>
            <a:spLocks noGrp="1"/>
          </p:cNvSpPr>
          <p:nvPr>
            <p:ph type="body" sz="quarter" idx="62"/>
          </p:nvPr>
        </p:nvSpPr>
        <p:spPr>
          <a:xfrm>
            <a:off x="338131" y="432079"/>
            <a:ext cx="7720647" cy="1249877"/>
          </a:xfrm>
          <a:solidFill>
            <a:srgbClr val="EE3E81"/>
          </a:solidFill>
          <a:ln>
            <a:solidFill>
              <a:srgbClr val="EE3E81"/>
            </a:solidFill>
          </a:ln>
        </p:spPr>
        <p:txBody>
          <a:bodyPr/>
          <a:lstStyle/>
          <a:p>
            <a:endParaRPr lang="en-GB" dirty="0">
              <a:solidFill>
                <a:schemeClr val="bg1"/>
              </a:solidFill>
            </a:endParaRPr>
          </a:p>
          <a:p>
            <a:r>
              <a:rPr lang="en-GB" dirty="0">
                <a:solidFill>
                  <a:schemeClr val="bg1"/>
                </a:solidFill>
              </a:rPr>
              <a:t>05. Applying creative problem solving in Entrepreneurial Context</a:t>
            </a:r>
          </a:p>
          <a:p>
            <a:endParaRPr lang="en-GB" dirty="0"/>
          </a:p>
        </p:txBody>
      </p:sp>
    </p:spTree>
    <p:extLst>
      <p:ext uri="{BB962C8B-B14F-4D97-AF65-F5344CB8AC3E}">
        <p14:creationId xmlns:p14="http://schemas.microsoft.com/office/powerpoint/2010/main" val="271618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7A8F2-1540-C0A2-D245-7A3A65EAF806}"/>
              </a:ext>
            </a:extLst>
          </p:cNvPr>
          <p:cNvSpPr>
            <a:spLocks noGrp="1"/>
          </p:cNvSpPr>
          <p:nvPr>
            <p:ph type="body" sz="quarter" idx="14"/>
          </p:nvPr>
        </p:nvSpPr>
        <p:spPr/>
        <p:txBody>
          <a:bodyPr/>
          <a:lstStyle/>
          <a:p>
            <a:r>
              <a:rPr lang="en-US" dirty="0"/>
              <a:t>03</a:t>
            </a:r>
          </a:p>
        </p:txBody>
      </p:sp>
      <p:sp>
        <p:nvSpPr>
          <p:cNvPr id="8" name="Text Placeholder 7">
            <a:extLst>
              <a:ext uri="{FF2B5EF4-FFF2-40B4-BE49-F238E27FC236}">
                <a16:creationId xmlns:a16="http://schemas.microsoft.com/office/drawing/2014/main" id="{0E83ACCB-3DC3-F5A5-787F-9C5C329AE70C}"/>
              </a:ext>
            </a:extLst>
          </p:cNvPr>
          <p:cNvSpPr>
            <a:spLocks noGrp="1"/>
          </p:cNvSpPr>
          <p:nvPr>
            <p:ph type="body" sz="quarter" idx="62"/>
          </p:nvPr>
        </p:nvSpPr>
        <p:spPr>
          <a:xfrm>
            <a:off x="563238" y="2428875"/>
            <a:ext cx="3684912" cy="1037185"/>
          </a:xfrm>
        </p:spPr>
        <p:txBody>
          <a:bodyPr/>
          <a:lstStyle/>
          <a:p>
            <a:r>
              <a:rPr lang="en-US" cap="all" dirty="0"/>
              <a:t>Practical Skills Development</a:t>
            </a:r>
          </a:p>
        </p:txBody>
      </p:sp>
      <p:sp>
        <p:nvSpPr>
          <p:cNvPr id="3" name="Freeform 2">
            <a:extLst>
              <a:ext uri="{FF2B5EF4-FFF2-40B4-BE49-F238E27FC236}">
                <a16:creationId xmlns:a16="http://schemas.microsoft.com/office/drawing/2014/main" id="{383F99E8-FC62-965A-CE93-9008FE061712}"/>
              </a:ext>
            </a:extLst>
          </p:cNvPr>
          <p:cNvSpPr/>
          <p:nvPr/>
        </p:nvSpPr>
        <p:spPr>
          <a:xfrm>
            <a:off x="8242840" y="1104489"/>
            <a:ext cx="2553683" cy="2025678"/>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4D0E5E0-094F-0147-B62C-D82BF5C36992}"/>
              </a:ext>
            </a:extLst>
          </p:cNvPr>
          <p:cNvSpPr/>
          <p:nvPr/>
        </p:nvSpPr>
        <p:spPr>
          <a:xfrm>
            <a:off x="7757309" y="5058260"/>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CE205692-93C6-25C5-58AD-04DAC56EC125}"/>
              </a:ext>
            </a:extLst>
          </p:cNvPr>
          <p:cNvGrpSpPr/>
          <p:nvPr/>
        </p:nvGrpSpPr>
        <p:grpSpPr>
          <a:xfrm>
            <a:off x="-649996" y="4709476"/>
            <a:ext cx="1988628" cy="1318666"/>
            <a:chOff x="5072479" y="4905026"/>
            <a:chExt cx="803439" cy="532763"/>
          </a:xfrm>
        </p:grpSpPr>
        <p:sp>
          <p:nvSpPr>
            <p:cNvPr id="10" name="Freeform 9">
              <a:extLst>
                <a:ext uri="{FF2B5EF4-FFF2-40B4-BE49-F238E27FC236}">
                  <a16:creationId xmlns:a16="http://schemas.microsoft.com/office/drawing/2014/main" id="{C412E785-74E3-FEC7-0ADD-7B4EF3CF0C24}"/>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E89924D-F3BD-6C77-7F77-F78102616D5F}"/>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D0E338-5DB8-5285-9BA0-590E0F9ED174}"/>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0A544F-604F-C5CF-6184-7BE540604637}"/>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pic>
        <p:nvPicPr>
          <p:cNvPr id="7" name="Picture 13">
            <a:extLst>
              <a:ext uri="{FF2B5EF4-FFF2-40B4-BE49-F238E27FC236}">
                <a16:creationId xmlns:a16="http://schemas.microsoft.com/office/drawing/2014/main" id="{F907B803-CE27-3148-56A7-975AF57453E6}"/>
              </a:ext>
            </a:extLst>
          </p:cNvPr>
          <p:cNvPicPr>
            <a:picLocks noChangeAspect="1"/>
          </p:cNvPicPr>
          <p:nvPr/>
        </p:nvPicPr>
        <p:blipFill>
          <a:blip r:embed="rId2"/>
          <a:stretch>
            <a:fillRect/>
          </a:stretch>
        </p:blipFill>
        <p:spPr>
          <a:xfrm>
            <a:off x="4898590" y="1041884"/>
            <a:ext cx="4886844" cy="5762788"/>
          </a:xfrm>
          <a:prstGeom prst="rect">
            <a:avLst/>
          </a:prstGeom>
        </p:spPr>
      </p:pic>
    </p:spTree>
    <p:extLst>
      <p:ext uri="{BB962C8B-B14F-4D97-AF65-F5344CB8AC3E}">
        <p14:creationId xmlns:p14="http://schemas.microsoft.com/office/powerpoint/2010/main" val="2271264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5528D3F-6D85-C020-9F4D-03435D4812AF}"/>
              </a:ext>
            </a:extLst>
          </p:cNvPr>
          <p:cNvSpPr>
            <a:spLocks noGrp="1"/>
          </p:cNvSpPr>
          <p:nvPr>
            <p:ph type="body" sz="quarter" idx="48"/>
          </p:nvPr>
        </p:nvSpPr>
        <p:spPr>
          <a:xfrm>
            <a:off x="398424" y="2176793"/>
            <a:ext cx="11162205" cy="4256663"/>
          </a:xfrm>
        </p:spPr>
        <p:txBody>
          <a:bodyPr/>
          <a:lstStyle/>
          <a:p>
            <a:r>
              <a:rPr lang="en-GB" dirty="0"/>
              <a:t>Every entrepreneurial journey begins with challenges. As a student, you might face obstacles that test your resolve and creativity. Let's explore three scenarios you might encounter in a campus setting:</a:t>
            </a:r>
          </a:p>
          <a:p>
            <a:endParaRPr lang="en-GB" dirty="0"/>
          </a:p>
          <a:p>
            <a:pPr marL="457200" indent="-457200">
              <a:buFont typeface="+mj-lt"/>
              <a:buAutoNum type="arabicPeriod"/>
            </a:pPr>
            <a:r>
              <a:rPr lang="en-GB" dirty="0"/>
              <a:t>Event Planning Problem: You're organising a Careers Day on campus, but student interest and engagement seem low.</a:t>
            </a:r>
          </a:p>
          <a:p>
            <a:pPr marL="457200" indent="-457200">
              <a:buFont typeface="+mj-lt"/>
              <a:buAutoNum type="arabicPeriod"/>
            </a:pPr>
            <a:r>
              <a:rPr lang="en-GB" dirty="0"/>
              <a:t>Product Sales Dilemma: You've started selling eco-friendly water bottles on campus, but sales are not meeting your projections.</a:t>
            </a:r>
          </a:p>
          <a:p>
            <a:pPr marL="457200" indent="-457200">
              <a:buFont typeface="+mj-lt"/>
              <a:buAutoNum type="arabicPeriod"/>
            </a:pPr>
            <a:r>
              <a:rPr lang="en-GB" dirty="0"/>
              <a:t>Service Outreach Issue: Your team offers tutoring services, but you're struggling to reach students who could benefit from your help.</a:t>
            </a:r>
          </a:p>
          <a:p>
            <a:pPr marL="457200" indent="-457200">
              <a:buFont typeface="+mj-lt"/>
              <a:buAutoNum type="arabicPeriod"/>
            </a:pPr>
            <a:endParaRPr lang="en-GB" dirty="0"/>
          </a:p>
          <a:p>
            <a:r>
              <a:rPr lang="en-GB" dirty="0"/>
              <a:t>Consider these problems as we move through different creative problem-solving exercises.</a:t>
            </a:r>
            <a:endParaRPr lang="en-GB" sz="2000" dirty="0"/>
          </a:p>
        </p:txBody>
      </p:sp>
      <p:sp>
        <p:nvSpPr>
          <p:cNvPr id="6" name="Textplatzhalter 5">
            <a:extLst>
              <a:ext uri="{FF2B5EF4-FFF2-40B4-BE49-F238E27FC236}">
                <a16:creationId xmlns:a16="http://schemas.microsoft.com/office/drawing/2014/main" id="{916FD004-AF48-CDD5-008E-B6E0AB605CDD}"/>
              </a:ext>
            </a:extLst>
          </p:cNvPr>
          <p:cNvSpPr>
            <a:spLocks noGrp="1"/>
          </p:cNvSpPr>
          <p:nvPr>
            <p:ph type="body" sz="quarter" idx="62"/>
          </p:nvPr>
        </p:nvSpPr>
        <p:spPr>
          <a:xfrm>
            <a:off x="-8011" y="578092"/>
            <a:ext cx="5548840" cy="671785"/>
          </a:xfrm>
        </p:spPr>
        <p:txBody>
          <a:bodyPr/>
          <a:lstStyle/>
          <a:p>
            <a:pPr indent="-446088">
              <a:tabLst>
                <a:tab pos="361950" algn="l"/>
              </a:tabLst>
            </a:pPr>
            <a:r>
              <a:rPr lang="de-DE" cap="all" dirty="0"/>
              <a:t>Problem scenarios</a:t>
            </a:r>
            <a:endParaRPr lang="en-GB" cap="all" dirty="0"/>
          </a:p>
        </p:txBody>
      </p:sp>
    </p:spTree>
    <p:extLst>
      <p:ext uri="{BB962C8B-B14F-4D97-AF65-F5344CB8AC3E}">
        <p14:creationId xmlns:p14="http://schemas.microsoft.com/office/powerpoint/2010/main" val="2538782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357CB-7FF0-EDAC-2713-4F8E0D91B304}"/>
              </a:ext>
            </a:extLst>
          </p:cNvPr>
          <p:cNvSpPr>
            <a:spLocks noGrp="1"/>
          </p:cNvSpPr>
          <p:nvPr>
            <p:ph type="body" sz="quarter" idx="48"/>
          </p:nvPr>
        </p:nvSpPr>
        <p:spPr>
          <a:xfrm>
            <a:off x="4806422" y="210013"/>
            <a:ext cx="7273283" cy="6437973"/>
          </a:xfrm>
        </p:spPr>
        <p:txBody>
          <a:bodyPr/>
          <a:lstStyle/>
          <a:p>
            <a:r>
              <a:rPr lang="en-GB" dirty="0">
                <a:solidFill>
                  <a:schemeClr val="tx1"/>
                </a:solidFill>
              </a:rPr>
              <a:t>The Six Thinking Hats, developed by Edward de Bono, is a method for looking at decisions from a number of important perspectives. It's a tool that can help us think differently about the problems we face. Here's how you can apply it to our scenarios:</a:t>
            </a:r>
          </a:p>
          <a:p>
            <a:pPr marL="342900" indent="-342900">
              <a:buFont typeface="Arial" panose="020B0604020202020204" pitchFamily="34" charset="0"/>
              <a:buChar char="•"/>
            </a:pPr>
            <a:r>
              <a:rPr lang="en-GB" b="1" dirty="0">
                <a:solidFill>
                  <a:schemeClr val="accent2">
                    <a:lumMod val="20000"/>
                    <a:lumOff val="80000"/>
                  </a:schemeClr>
                </a:solidFill>
              </a:rPr>
              <a:t>White Hat: </a:t>
            </a:r>
            <a:r>
              <a:rPr lang="en-GB" dirty="0">
                <a:solidFill>
                  <a:schemeClr val="tx1"/>
                </a:solidFill>
              </a:rPr>
              <a:t>Focus on the data you have for the Careers Day event.</a:t>
            </a:r>
          </a:p>
          <a:p>
            <a:pPr marL="342900" indent="-342900">
              <a:buFont typeface="Arial" panose="020B0604020202020204" pitchFamily="34" charset="0"/>
              <a:buChar char="•"/>
            </a:pPr>
            <a:r>
              <a:rPr lang="en-GB" b="1" dirty="0">
                <a:solidFill>
                  <a:srgbClr val="FF0000"/>
                </a:solidFill>
              </a:rPr>
              <a:t>Red Hat: </a:t>
            </a:r>
            <a:r>
              <a:rPr lang="en-GB" dirty="0">
                <a:solidFill>
                  <a:schemeClr val="tx1"/>
                </a:solidFill>
              </a:rPr>
              <a:t>Intuitively, how do you feel about the water bottle sales approach?</a:t>
            </a:r>
          </a:p>
          <a:p>
            <a:pPr marL="342900" indent="-342900">
              <a:buFont typeface="Arial" panose="020B0604020202020204" pitchFamily="34" charset="0"/>
              <a:buChar char="•"/>
            </a:pPr>
            <a:r>
              <a:rPr lang="en-GB" b="1" dirty="0">
                <a:solidFill>
                  <a:schemeClr val="tx1"/>
                </a:solidFill>
              </a:rPr>
              <a:t>Black Hat: </a:t>
            </a:r>
            <a:r>
              <a:rPr lang="en-GB" dirty="0">
                <a:solidFill>
                  <a:schemeClr val="tx1"/>
                </a:solidFill>
              </a:rPr>
              <a:t>What could go wrong with the tutoring service's current marketing strategy?</a:t>
            </a:r>
          </a:p>
          <a:p>
            <a:pPr marL="342900" indent="-342900">
              <a:buFont typeface="Arial" panose="020B0604020202020204" pitchFamily="34" charset="0"/>
              <a:buChar char="•"/>
            </a:pPr>
            <a:r>
              <a:rPr lang="en-GB" b="1" dirty="0">
                <a:solidFill>
                  <a:srgbClr val="FFFF00"/>
                </a:solidFill>
              </a:rPr>
              <a:t>Yellow Hat: </a:t>
            </a:r>
            <a:r>
              <a:rPr lang="en-GB" dirty="0">
                <a:solidFill>
                  <a:schemeClr val="tx1"/>
                </a:solidFill>
              </a:rPr>
              <a:t>What are the potential benefits of each venture?</a:t>
            </a:r>
          </a:p>
          <a:p>
            <a:pPr marL="342900" indent="-342900">
              <a:buFont typeface="Arial" panose="020B0604020202020204" pitchFamily="34" charset="0"/>
              <a:buChar char="•"/>
            </a:pPr>
            <a:r>
              <a:rPr lang="en-GB" b="1" dirty="0">
                <a:solidFill>
                  <a:srgbClr val="00B050"/>
                </a:solidFill>
              </a:rPr>
              <a:t>Green Hat: </a:t>
            </a:r>
            <a:r>
              <a:rPr lang="en-GB" dirty="0">
                <a:solidFill>
                  <a:schemeClr val="tx1"/>
                </a:solidFill>
              </a:rPr>
              <a:t>How can we be creative in boosting Careers Day attendance?</a:t>
            </a:r>
          </a:p>
          <a:p>
            <a:pPr marL="342900" indent="-342900">
              <a:buFont typeface="Arial" panose="020B0604020202020204" pitchFamily="34" charset="0"/>
              <a:buChar char="•"/>
            </a:pPr>
            <a:r>
              <a:rPr lang="en-GB" b="1" dirty="0">
                <a:solidFill>
                  <a:srgbClr val="00A8F6"/>
                </a:solidFill>
              </a:rPr>
              <a:t>Blue Hat: </a:t>
            </a:r>
            <a:r>
              <a:rPr lang="en-GB" dirty="0">
                <a:solidFill>
                  <a:schemeClr val="tx1"/>
                </a:solidFill>
              </a:rPr>
              <a:t>Managing the thinking process – how will we think about solving these problems?</a:t>
            </a:r>
          </a:p>
          <a:p>
            <a:endParaRPr lang="en-GB" dirty="0">
              <a:solidFill>
                <a:schemeClr val="tx1"/>
              </a:solidFill>
            </a:endParaRPr>
          </a:p>
          <a:p>
            <a:r>
              <a:rPr lang="en-GB" dirty="0">
                <a:solidFill>
                  <a:schemeClr val="tx1"/>
                </a:solidFill>
              </a:rPr>
              <a:t>In groups, use the hats to explore different facets of the presented scenarios.</a:t>
            </a:r>
          </a:p>
        </p:txBody>
      </p:sp>
      <p:sp>
        <p:nvSpPr>
          <p:cNvPr id="3" name="Text Placeholder 2">
            <a:extLst>
              <a:ext uri="{FF2B5EF4-FFF2-40B4-BE49-F238E27FC236}">
                <a16:creationId xmlns:a16="http://schemas.microsoft.com/office/drawing/2014/main" id="{5B1E0AA2-3BBE-FC9F-56ED-67B12A3F6F9B}"/>
              </a:ext>
            </a:extLst>
          </p:cNvPr>
          <p:cNvSpPr>
            <a:spLocks noGrp="1"/>
          </p:cNvSpPr>
          <p:nvPr>
            <p:ph type="body" sz="quarter" idx="62"/>
          </p:nvPr>
        </p:nvSpPr>
        <p:spPr>
          <a:xfrm>
            <a:off x="112295" y="578092"/>
            <a:ext cx="3882762" cy="2850908"/>
          </a:xfrm>
        </p:spPr>
        <p:txBody>
          <a:bodyPr/>
          <a:lstStyle/>
          <a:p>
            <a:r>
              <a:rPr lang="en-GB" b="1" i="0" dirty="0">
                <a:effectLst/>
                <a:latin typeface="Söhne"/>
              </a:rPr>
              <a:t>The Six Thinking Hats Exercise for problem solving </a:t>
            </a:r>
            <a:endParaRPr lang="en-GB" dirty="0"/>
          </a:p>
        </p:txBody>
      </p:sp>
      <p:pic>
        <p:nvPicPr>
          <p:cNvPr id="4" name="Picture 3">
            <a:extLst>
              <a:ext uri="{FF2B5EF4-FFF2-40B4-BE49-F238E27FC236}">
                <a16:creationId xmlns:a16="http://schemas.microsoft.com/office/drawing/2014/main" id="{A9A3E454-0B22-9D32-20D6-3F2CC5C77C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387" t="10823" r="9307" b="5574"/>
          <a:stretch/>
        </p:blipFill>
        <p:spPr>
          <a:xfrm>
            <a:off x="591595" y="4059550"/>
            <a:ext cx="3643112" cy="2220358"/>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7B09CDE7-13CF-A910-E899-9FC852BF0C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457" y="4205789"/>
            <a:ext cx="2601687" cy="1705154"/>
          </a:xfrm>
          <a:prstGeom prst="rect">
            <a:avLst/>
          </a:prstGeom>
        </p:spPr>
      </p:pic>
      <p:sp>
        <p:nvSpPr>
          <p:cNvPr id="5" name="Oval 4">
            <a:extLst>
              <a:ext uri="{FF2B5EF4-FFF2-40B4-BE49-F238E27FC236}">
                <a16:creationId xmlns:a16="http://schemas.microsoft.com/office/drawing/2014/main" id="{3EFC1FB2-9DD5-DA5E-4411-5DEA75157F36}"/>
              </a:ext>
            </a:extLst>
          </p:cNvPr>
          <p:cNvSpPr/>
          <p:nvPr/>
        </p:nvSpPr>
        <p:spPr>
          <a:xfrm>
            <a:off x="591595" y="3504907"/>
            <a:ext cx="1614078" cy="1587343"/>
          </a:xfrm>
          <a:prstGeom prst="ellipse">
            <a:avLst/>
          </a:prstGeom>
          <a:solidFill>
            <a:srgbClr val="EE3E81"/>
          </a:solidFill>
          <a:ln>
            <a:solidFill>
              <a:srgbClr val="EE3E8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A9CE84D-AAA0-AA2B-2747-862BE0ECF634}"/>
              </a:ext>
            </a:extLst>
          </p:cNvPr>
          <p:cNvSpPr txBox="1"/>
          <p:nvPr/>
        </p:nvSpPr>
        <p:spPr>
          <a:xfrm>
            <a:off x="848167" y="3906164"/>
            <a:ext cx="1077686" cy="784830"/>
          </a:xfrm>
          <a:prstGeom prst="rect">
            <a:avLst/>
          </a:prstGeom>
          <a:noFill/>
        </p:spPr>
        <p:txBody>
          <a:bodyPr wrap="square" rtlCol="0">
            <a:spAutoFit/>
          </a:bodyPr>
          <a:lstStyle/>
          <a:p>
            <a:pPr algn="ctr"/>
            <a:r>
              <a:rPr lang="en-GB" sz="15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Video tutorial on exercise</a:t>
            </a:r>
            <a:endParaRPr lang="en-GB" sz="1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329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E87C3F-0B97-2CBB-D7FA-79141E122933}"/>
              </a:ext>
            </a:extLst>
          </p:cNvPr>
          <p:cNvSpPr>
            <a:spLocks noGrp="1"/>
          </p:cNvSpPr>
          <p:nvPr>
            <p:ph type="body" sz="quarter" idx="48"/>
          </p:nvPr>
        </p:nvSpPr>
        <p:spPr>
          <a:xfrm>
            <a:off x="4896945" y="420027"/>
            <a:ext cx="6892284" cy="6318230"/>
          </a:xfrm>
        </p:spPr>
        <p:txBody>
          <a:bodyPr/>
          <a:lstStyle/>
          <a:p>
            <a:r>
              <a:rPr lang="en-GB" dirty="0">
                <a:solidFill>
                  <a:schemeClr val="tx1"/>
                </a:solidFill>
              </a:rPr>
              <a:t>Speed networking is a dynamic way to share problems and quickly gather diverse insights.</a:t>
            </a:r>
          </a:p>
          <a:p>
            <a:endParaRPr lang="en-GB" dirty="0">
              <a:solidFill>
                <a:schemeClr val="tx1"/>
              </a:solidFill>
            </a:endParaRPr>
          </a:p>
          <a:p>
            <a:r>
              <a:rPr lang="en-GB" dirty="0">
                <a:solidFill>
                  <a:schemeClr val="tx1"/>
                </a:solidFill>
              </a:rPr>
              <a:t>Here's how to apply it to our scenarios:</a:t>
            </a:r>
          </a:p>
          <a:p>
            <a:endParaRPr lang="en-GB" dirty="0">
              <a:solidFill>
                <a:schemeClr val="tx1"/>
              </a:solidFill>
            </a:endParaRPr>
          </a:p>
          <a:p>
            <a:r>
              <a:rPr lang="en-GB" dirty="0">
                <a:solidFill>
                  <a:schemeClr val="tx1"/>
                </a:solidFill>
              </a:rPr>
              <a:t>Set up a timer for </a:t>
            </a:r>
            <a:r>
              <a:rPr lang="en-GB" b="1" dirty="0">
                <a:solidFill>
                  <a:srgbClr val="EE3E81"/>
                </a:solidFill>
              </a:rPr>
              <a:t>3-minute intervals </a:t>
            </a:r>
            <a:r>
              <a:rPr lang="en-GB" dirty="0">
                <a:solidFill>
                  <a:schemeClr val="tx1"/>
                </a:solidFill>
              </a:rPr>
              <a:t>where you explain your problem to a peer.</a:t>
            </a:r>
          </a:p>
          <a:p>
            <a:endParaRPr lang="en-GB" dirty="0">
              <a:solidFill>
                <a:schemeClr val="tx1"/>
              </a:solidFill>
            </a:endParaRPr>
          </a:p>
          <a:p>
            <a:r>
              <a:rPr lang="en-GB" dirty="0">
                <a:solidFill>
                  <a:schemeClr val="tx1"/>
                </a:solidFill>
              </a:rPr>
              <a:t>In the next 3 minutes, your </a:t>
            </a:r>
            <a:r>
              <a:rPr lang="en-GB" b="1" dirty="0">
                <a:solidFill>
                  <a:srgbClr val="EE3E81"/>
                </a:solidFill>
              </a:rPr>
              <a:t>peer</a:t>
            </a:r>
            <a:r>
              <a:rPr lang="en-GB" dirty="0">
                <a:solidFill>
                  <a:schemeClr val="tx1"/>
                </a:solidFill>
              </a:rPr>
              <a:t> provides as many ideas as possible before you move on to the next person.</a:t>
            </a:r>
          </a:p>
          <a:p>
            <a:endParaRPr lang="en-GB" dirty="0">
              <a:solidFill>
                <a:schemeClr val="tx1"/>
              </a:solidFill>
            </a:endParaRPr>
          </a:p>
          <a:p>
            <a:r>
              <a:rPr lang="en-GB" dirty="0">
                <a:solidFill>
                  <a:schemeClr val="tx1"/>
                </a:solidFill>
              </a:rPr>
              <a:t>By the end, you'll have a variety of perspectives on e.g. how to engage more students in Careers Day, increase water bottle sales, or market your tutoring services.</a:t>
            </a:r>
          </a:p>
          <a:p>
            <a:endParaRPr lang="en-GB" dirty="0">
              <a:solidFill>
                <a:schemeClr val="tx1"/>
              </a:solidFill>
            </a:endParaRPr>
          </a:p>
          <a:p>
            <a:r>
              <a:rPr lang="en-GB" dirty="0">
                <a:solidFill>
                  <a:schemeClr val="tx1"/>
                </a:solidFill>
              </a:rPr>
              <a:t>This activity pushes you to think on your feet and consider multiple viewpoints.</a:t>
            </a:r>
          </a:p>
        </p:txBody>
      </p:sp>
      <p:sp>
        <p:nvSpPr>
          <p:cNvPr id="3" name="Text Placeholder 2">
            <a:extLst>
              <a:ext uri="{FF2B5EF4-FFF2-40B4-BE49-F238E27FC236}">
                <a16:creationId xmlns:a16="http://schemas.microsoft.com/office/drawing/2014/main" id="{B9067321-C03E-9935-D771-17A701ADEFC8}"/>
              </a:ext>
            </a:extLst>
          </p:cNvPr>
          <p:cNvSpPr>
            <a:spLocks noGrp="1"/>
          </p:cNvSpPr>
          <p:nvPr>
            <p:ph type="body" sz="quarter" idx="62"/>
          </p:nvPr>
        </p:nvSpPr>
        <p:spPr>
          <a:xfrm>
            <a:off x="112295" y="578092"/>
            <a:ext cx="3839219" cy="2633194"/>
          </a:xfrm>
        </p:spPr>
        <p:txBody>
          <a:bodyPr/>
          <a:lstStyle/>
          <a:p>
            <a:r>
              <a:rPr lang="en-GB" b="1" i="0" dirty="0">
                <a:effectLst/>
                <a:latin typeface="Söhne"/>
              </a:rPr>
              <a:t>Speed Networking for Problem-Solving</a:t>
            </a:r>
            <a:endParaRPr lang="en-GB" dirty="0"/>
          </a:p>
        </p:txBody>
      </p:sp>
    </p:spTree>
    <p:extLst>
      <p:ext uri="{BB962C8B-B14F-4D97-AF65-F5344CB8AC3E}">
        <p14:creationId xmlns:p14="http://schemas.microsoft.com/office/powerpoint/2010/main" val="107662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357CB-7FF0-EDAC-2713-4F8E0D91B304}"/>
              </a:ext>
            </a:extLst>
          </p:cNvPr>
          <p:cNvSpPr>
            <a:spLocks noGrp="1"/>
          </p:cNvSpPr>
          <p:nvPr>
            <p:ph type="body" sz="quarter" idx="48"/>
          </p:nvPr>
        </p:nvSpPr>
        <p:spPr>
          <a:xfrm>
            <a:off x="4806422" y="210013"/>
            <a:ext cx="7273283" cy="6437973"/>
          </a:xfrm>
        </p:spPr>
        <p:txBody>
          <a:bodyPr/>
          <a:lstStyle/>
          <a:p>
            <a:r>
              <a:rPr lang="en-GB" dirty="0">
                <a:solidFill>
                  <a:schemeClr val="tx1"/>
                </a:solidFill>
              </a:rPr>
              <a:t>The </a:t>
            </a:r>
            <a:r>
              <a:rPr lang="en-GB" b="1" dirty="0">
                <a:solidFill>
                  <a:schemeClr val="tx1"/>
                </a:solidFill>
              </a:rPr>
              <a:t>5 Whys technique </a:t>
            </a:r>
            <a:r>
              <a:rPr lang="en-GB" dirty="0">
                <a:solidFill>
                  <a:schemeClr val="tx1"/>
                </a:solidFill>
              </a:rPr>
              <a:t>is a simple, yet effective method for getting to the root of a problem.</a:t>
            </a:r>
          </a:p>
          <a:p>
            <a:endParaRPr lang="en-GB" dirty="0">
              <a:solidFill>
                <a:schemeClr val="tx1"/>
              </a:solidFill>
            </a:endParaRPr>
          </a:p>
          <a:p>
            <a:r>
              <a:rPr lang="en-GB" dirty="0">
                <a:solidFill>
                  <a:schemeClr val="tx1"/>
                </a:solidFill>
              </a:rPr>
              <a:t>Apply it to our scenarios by asking 'Why?' five times to each issue. </a:t>
            </a:r>
          </a:p>
          <a:p>
            <a:endParaRPr lang="en-GB" dirty="0">
              <a:solidFill>
                <a:schemeClr val="tx1"/>
              </a:solidFill>
            </a:endParaRPr>
          </a:p>
          <a:p>
            <a:r>
              <a:rPr lang="en-GB" b="1" dirty="0">
                <a:solidFill>
                  <a:srgbClr val="793D91"/>
                </a:solidFill>
              </a:rPr>
              <a:t>For example:</a:t>
            </a:r>
          </a:p>
          <a:p>
            <a:r>
              <a:rPr lang="en-GB" dirty="0">
                <a:solidFill>
                  <a:schemeClr val="tx1"/>
                </a:solidFill>
              </a:rPr>
              <a:t>Why is Careers Day engagement low? The event isn't well advertised.</a:t>
            </a:r>
          </a:p>
          <a:p>
            <a:r>
              <a:rPr lang="en-GB" dirty="0">
                <a:solidFill>
                  <a:schemeClr val="tx1"/>
                </a:solidFill>
              </a:rPr>
              <a:t>Keep asking 'Why?' until you identify a root cause that you can address.</a:t>
            </a:r>
          </a:p>
          <a:p>
            <a:endParaRPr lang="en-GB" dirty="0">
              <a:solidFill>
                <a:schemeClr val="tx1"/>
              </a:solidFill>
            </a:endParaRPr>
          </a:p>
          <a:p>
            <a:r>
              <a:rPr lang="en-GB" dirty="0">
                <a:solidFill>
                  <a:schemeClr val="tx1"/>
                </a:solidFill>
              </a:rPr>
              <a:t>Perform this exercise individually or in groups and compare your final 'Whys' to uncover common themes and deeper issues.</a:t>
            </a:r>
          </a:p>
        </p:txBody>
      </p:sp>
      <p:sp>
        <p:nvSpPr>
          <p:cNvPr id="3" name="Text Placeholder 2">
            <a:extLst>
              <a:ext uri="{FF2B5EF4-FFF2-40B4-BE49-F238E27FC236}">
                <a16:creationId xmlns:a16="http://schemas.microsoft.com/office/drawing/2014/main" id="{5B1E0AA2-3BBE-FC9F-56ED-67B12A3F6F9B}"/>
              </a:ext>
            </a:extLst>
          </p:cNvPr>
          <p:cNvSpPr>
            <a:spLocks noGrp="1"/>
          </p:cNvSpPr>
          <p:nvPr>
            <p:ph type="body" sz="quarter" idx="62"/>
          </p:nvPr>
        </p:nvSpPr>
        <p:spPr>
          <a:xfrm>
            <a:off x="112295" y="578092"/>
            <a:ext cx="3882762" cy="2850908"/>
          </a:xfrm>
        </p:spPr>
        <p:txBody>
          <a:bodyPr/>
          <a:lstStyle/>
          <a:p>
            <a:r>
              <a:rPr lang="en-GB" b="1" i="0" dirty="0">
                <a:effectLst/>
                <a:latin typeface="Söhne"/>
              </a:rPr>
              <a:t>The 5 Whys Technique</a:t>
            </a:r>
            <a:endParaRPr lang="en-GB" dirty="0"/>
          </a:p>
        </p:txBody>
      </p:sp>
      <p:pic>
        <p:nvPicPr>
          <p:cNvPr id="4" name="Picture 3">
            <a:extLst>
              <a:ext uri="{FF2B5EF4-FFF2-40B4-BE49-F238E27FC236}">
                <a16:creationId xmlns:a16="http://schemas.microsoft.com/office/drawing/2014/main" id="{A9A3E454-0B22-9D32-20D6-3F2CC5C77C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387" t="10823" r="9307" b="5574"/>
          <a:stretch/>
        </p:blipFill>
        <p:spPr>
          <a:xfrm>
            <a:off x="591595" y="4059550"/>
            <a:ext cx="3643112" cy="2220358"/>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46C7922E-168A-FA1B-1F99-6258701F1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8864" y="4219902"/>
            <a:ext cx="2596707" cy="1589740"/>
          </a:xfrm>
          <a:prstGeom prst="rect">
            <a:avLst/>
          </a:prstGeom>
        </p:spPr>
      </p:pic>
      <p:sp>
        <p:nvSpPr>
          <p:cNvPr id="5" name="Oval 4">
            <a:extLst>
              <a:ext uri="{FF2B5EF4-FFF2-40B4-BE49-F238E27FC236}">
                <a16:creationId xmlns:a16="http://schemas.microsoft.com/office/drawing/2014/main" id="{3EFC1FB2-9DD5-DA5E-4411-5DEA75157F36}"/>
              </a:ext>
            </a:extLst>
          </p:cNvPr>
          <p:cNvSpPr/>
          <p:nvPr/>
        </p:nvSpPr>
        <p:spPr>
          <a:xfrm>
            <a:off x="591595" y="3582386"/>
            <a:ext cx="1614078" cy="1587343"/>
          </a:xfrm>
          <a:prstGeom prst="ellipse">
            <a:avLst/>
          </a:prstGeom>
          <a:solidFill>
            <a:srgbClr val="EE3E81"/>
          </a:solidFill>
          <a:ln>
            <a:solidFill>
              <a:srgbClr val="EE3E8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2A9CE84D-AAA0-AA2B-2747-862BE0ECF634}"/>
              </a:ext>
            </a:extLst>
          </p:cNvPr>
          <p:cNvSpPr txBox="1"/>
          <p:nvPr/>
        </p:nvSpPr>
        <p:spPr>
          <a:xfrm>
            <a:off x="848167" y="3906164"/>
            <a:ext cx="1077686" cy="784830"/>
          </a:xfrm>
          <a:prstGeom prst="rect">
            <a:avLst/>
          </a:prstGeom>
          <a:noFill/>
        </p:spPr>
        <p:txBody>
          <a:bodyPr wrap="square" rtlCol="0">
            <a:spAutoFit/>
          </a:bodyPr>
          <a:lstStyle/>
          <a:p>
            <a:pPr algn="ctr"/>
            <a:r>
              <a:rPr lang="en-GB" sz="15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Video tutorial on exercise</a:t>
            </a:r>
            <a:endParaRPr lang="en-GB" sz="1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9910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E87C3F-0B97-2CBB-D7FA-79141E122933}"/>
              </a:ext>
            </a:extLst>
          </p:cNvPr>
          <p:cNvSpPr>
            <a:spLocks noGrp="1"/>
          </p:cNvSpPr>
          <p:nvPr>
            <p:ph type="body" sz="quarter" idx="48"/>
          </p:nvPr>
        </p:nvSpPr>
        <p:spPr>
          <a:xfrm>
            <a:off x="4896945" y="420027"/>
            <a:ext cx="6892284" cy="6318230"/>
          </a:xfrm>
        </p:spPr>
        <p:txBody>
          <a:bodyPr/>
          <a:lstStyle/>
          <a:p>
            <a:r>
              <a:rPr lang="en-GB" dirty="0">
                <a:solidFill>
                  <a:schemeClr val="tx1"/>
                </a:solidFill>
              </a:rPr>
              <a:t>A fishbowl discussion is a form of dialogue that allows an entire group to participate in a conversation. Several people can join the discussion.</a:t>
            </a:r>
          </a:p>
          <a:p>
            <a:endParaRPr lang="en-GB" dirty="0">
              <a:solidFill>
                <a:schemeClr val="tx1"/>
              </a:solidFill>
            </a:endParaRPr>
          </a:p>
          <a:p>
            <a:r>
              <a:rPr lang="en-GB" dirty="0">
                <a:solidFill>
                  <a:schemeClr val="tx1"/>
                </a:solidFill>
              </a:rPr>
              <a:t>For our scenarios, a few volunteers can start discussing a problem in the centre, while others listen, and then swap in to add new ideas.</a:t>
            </a:r>
          </a:p>
          <a:p>
            <a:endParaRPr lang="en-GB" dirty="0">
              <a:solidFill>
                <a:schemeClr val="tx1"/>
              </a:solidFill>
            </a:endParaRPr>
          </a:p>
          <a:p>
            <a:r>
              <a:rPr lang="en-GB" dirty="0">
                <a:solidFill>
                  <a:schemeClr val="tx1"/>
                </a:solidFill>
              </a:rPr>
              <a:t>This format helps you develop a multi-dimensional understanding of issues like low event turnout, sluggish product sales, or outreach inefficiencies.</a:t>
            </a:r>
          </a:p>
        </p:txBody>
      </p:sp>
      <p:sp>
        <p:nvSpPr>
          <p:cNvPr id="3" name="Text Placeholder 2">
            <a:extLst>
              <a:ext uri="{FF2B5EF4-FFF2-40B4-BE49-F238E27FC236}">
                <a16:creationId xmlns:a16="http://schemas.microsoft.com/office/drawing/2014/main" id="{B9067321-C03E-9935-D771-17A701ADEFC8}"/>
              </a:ext>
            </a:extLst>
          </p:cNvPr>
          <p:cNvSpPr>
            <a:spLocks noGrp="1"/>
          </p:cNvSpPr>
          <p:nvPr>
            <p:ph type="body" sz="quarter" idx="62"/>
          </p:nvPr>
        </p:nvSpPr>
        <p:spPr>
          <a:xfrm>
            <a:off x="112295" y="578092"/>
            <a:ext cx="3839219" cy="2633194"/>
          </a:xfrm>
        </p:spPr>
        <p:txBody>
          <a:bodyPr/>
          <a:lstStyle/>
          <a:p>
            <a:r>
              <a:rPr lang="en-GB" b="1" i="0" dirty="0">
                <a:effectLst/>
                <a:latin typeface="Söhne"/>
              </a:rPr>
              <a:t>Collaborative Exploration with Fishbowl Discussion</a:t>
            </a:r>
            <a:endParaRPr lang="en-GB" dirty="0"/>
          </a:p>
        </p:txBody>
      </p:sp>
      <p:pic>
        <p:nvPicPr>
          <p:cNvPr id="5" name="Picture 4">
            <a:extLst>
              <a:ext uri="{FF2B5EF4-FFF2-40B4-BE49-F238E27FC236}">
                <a16:creationId xmlns:a16="http://schemas.microsoft.com/office/drawing/2014/main" id="{0F0765F1-3AF3-F388-C2F4-35F78B8D6F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8387" t="10823" r="9307" b="5574"/>
          <a:stretch/>
        </p:blipFill>
        <p:spPr>
          <a:xfrm>
            <a:off x="591595" y="4059550"/>
            <a:ext cx="3643112" cy="2220358"/>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0AEB4C4D-4440-31C5-67F2-75B066F54F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7786" y="4275591"/>
            <a:ext cx="2586014" cy="1587343"/>
          </a:xfrm>
          <a:prstGeom prst="rect">
            <a:avLst/>
          </a:prstGeom>
        </p:spPr>
      </p:pic>
      <p:sp>
        <p:nvSpPr>
          <p:cNvPr id="6" name="Oval 5">
            <a:extLst>
              <a:ext uri="{FF2B5EF4-FFF2-40B4-BE49-F238E27FC236}">
                <a16:creationId xmlns:a16="http://schemas.microsoft.com/office/drawing/2014/main" id="{FBD1BB4E-D2F4-D70A-2F8B-CCCDAB6AE824}"/>
              </a:ext>
            </a:extLst>
          </p:cNvPr>
          <p:cNvSpPr/>
          <p:nvPr/>
        </p:nvSpPr>
        <p:spPr>
          <a:xfrm>
            <a:off x="591595" y="3582386"/>
            <a:ext cx="1614078" cy="1587343"/>
          </a:xfrm>
          <a:prstGeom prst="ellipse">
            <a:avLst/>
          </a:prstGeom>
          <a:solidFill>
            <a:srgbClr val="00A8F6"/>
          </a:solidFill>
          <a:ln>
            <a:solidFill>
              <a:srgbClr val="00A8F6"/>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466BF98A-E59C-89A1-B1CB-58A00FBB64F0}"/>
              </a:ext>
            </a:extLst>
          </p:cNvPr>
          <p:cNvSpPr txBox="1"/>
          <p:nvPr/>
        </p:nvSpPr>
        <p:spPr>
          <a:xfrm>
            <a:off x="848167" y="3906164"/>
            <a:ext cx="1077686" cy="784830"/>
          </a:xfrm>
          <a:prstGeom prst="rect">
            <a:avLst/>
          </a:prstGeom>
          <a:noFill/>
        </p:spPr>
        <p:txBody>
          <a:bodyPr wrap="square" rtlCol="0">
            <a:spAutoFit/>
          </a:bodyPr>
          <a:lstStyle/>
          <a:p>
            <a:pPr algn="ctr"/>
            <a:r>
              <a:rPr lang="en-GB" sz="15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Video tutorial on exercise</a:t>
            </a:r>
            <a:endParaRPr lang="en-GB" sz="1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9127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6767D-A3DE-9A16-1AC4-56075CB05CCD}"/>
              </a:ext>
            </a:extLst>
          </p:cNvPr>
          <p:cNvSpPr>
            <a:spLocks noGrp="1"/>
          </p:cNvSpPr>
          <p:nvPr>
            <p:ph type="body" sz="quarter" idx="48"/>
          </p:nvPr>
        </p:nvSpPr>
        <p:spPr/>
        <p:txBody>
          <a:bodyPr/>
          <a:lstStyle/>
          <a:p>
            <a:r>
              <a:rPr lang="en-GB" dirty="0"/>
              <a:t>Now that we've brainstormed solutions with various creative problem-solving techniques, it's time to </a:t>
            </a:r>
            <a:r>
              <a:rPr lang="en-GB" b="1" dirty="0">
                <a:solidFill>
                  <a:srgbClr val="793D91"/>
                </a:solidFill>
              </a:rPr>
              <a:t>transition from ideation to execution</a:t>
            </a:r>
            <a:r>
              <a:rPr lang="en-GB" dirty="0"/>
              <a:t>. The key to success is a structured action plan paired with the flexibility to adapt to new insights and circumstances.</a:t>
            </a:r>
          </a:p>
          <a:p>
            <a:endParaRPr lang="en-GB" dirty="0"/>
          </a:p>
          <a:p>
            <a:r>
              <a:rPr lang="en-GB" dirty="0"/>
              <a:t>We'll walk through how to craft a detailed action plan, effectively allocate resources, and set realistic timelines, all while maintaining the agility to pivot as needed.</a:t>
            </a:r>
          </a:p>
        </p:txBody>
      </p:sp>
      <p:sp>
        <p:nvSpPr>
          <p:cNvPr id="3" name="Text Placeholder 2">
            <a:extLst>
              <a:ext uri="{FF2B5EF4-FFF2-40B4-BE49-F238E27FC236}">
                <a16:creationId xmlns:a16="http://schemas.microsoft.com/office/drawing/2014/main" id="{B64B81C5-1BEC-4E49-92DA-9E9B288D1751}"/>
              </a:ext>
            </a:extLst>
          </p:cNvPr>
          <p:cNvSpPr>
            <a:spLocks noGrp="1"/>
          </p:cNvSpPr>
          <p:nvPr>
            <p:ph type="body" sz="quarter" idx="30"/>
          </p:nvPr>
        </p:nvSpPr>
        <p:spPr/>
        <p:txBody>
          <a:bodyPr/>
          <a:lstStyle/>
          <a:p>
            <a:r>
              <a:rPr lang="en-GB" dirty="0"/>
              <a:t>Bringing Solutions to Life…Action Plans and Adaptability</a:t>
            </a:r>
          </a:p>
        </p:txBody>
      </p:sp>
      <p:pic>
        <p:nvPicPr>
          <p:cNvPr id="6" name="Picture Placeholder 5">
            <a:extLst>
              <a:ext uri="{FF2B5EF4-FFF2-40B4-BE49-F238E27FC236}">
                <a16:creationId xmlns:a16="http://schemas.microsoft.com/office/drawing/2014/main" id="{CC2ACBA2-42FD-2404-B090-D3C500CC78E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9082" r="29082"/>
          <a:stretch>
            <a:fillRect/>
          </a:stretch>
        </p:blipFill>
        <p:spPr/>
      </p:pic>
    </p:spTree>
    <p:extLst>
      <p:ext uri="{BB962C8B-B14F-4D97-AF65-F5344CB8AC3E}">
        <p14:creationId xmlns:p14="http://schemas.microsoft.com/office/powerpoint/2010/main" val="355105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38115862-F634-A0E8-CC10-DE18470DFCB4}"/>
              </a:ext>
            </a:extLst>
          </p:cNvPr>
          <p:cNvSpPr>
            <a:spLocks noGrp="1"/>
          </p:cNvSpPr>
          <p:nvPr>
            <p:ph type="body" sz="quarter" idx="48"/>
          </p:nvPr>
        </p:nvSpPr>
        <p:spPr>
          <a:xfrm>
            <a:off x="674914" y="1351184"/>
            <a:ext cx="6544256" cy="4466887"/>
          </a:xfrm>
        </p:spPr>
        <p:txBody>
          <a:bodyPr/>
          <a:lstStyle/>
          <a:p>
            <a:pPr>
              <a:spcBef>
                <a:spcPts val="1200"/>
              </a:spcBef>
            </a:pPr>
            <a:r>
              <a:rPr lang="en-GB" dirty="0"/>
              <a:t>Welcome to Creative Problem Solving! Let's begin with a warm-up exercise! We'll start with a quick icebreaker called 'Two Truths and a Lie' with a twist. Each person will state two factual problems and one fictional problem they've solved. It's up to the rest of the group to guess which 'problem' is the lie!</a:t>
            </a:r>
          </a:p>
          <a:p>
            <a:pPr>
              <a:spcBef>
                <a:spcPts val="1200"/>
              </a:spcBef>
            </a:pPr>
            <a:r>
              <a:rPr lang="en-GB" dirty="0"/>
              <a:t>As we share our stories, we'll naturally stimulate curiosity about the various approaches to problem-solving and encourage everyone to think creatively right from the get-go."</a:t>
            </a:r>
          </a:p>
          <a:p>
            <a:pPr>
              <a:spcBef>
                <a:spcPts val="1200"/>
              </a:spcBef>
            </a:pPr>
            <a:r>
              <a:rPr lang="en-GB" dirty="0"/>
              <a:t>This exercise will help us forge a positive and collaborative atmosphere, essential for the active participation required throughout this module. Get ready to share, laugh, and learn together!"</a:t>
            </a:r>
          </a:p>
        </p:txBody>
      </p:sp>
      <p:sp>
        <p:nvSpPr>
          <p:cNvPr id="7" name="Textplatzhalter 6">
            <a:extLst>
              <a:ext uri="{FF2B5EF4-FFF2-40B4-BE49-F238E27FC236}">
                <a16:creationId xmlns:a16="http://schemas.microsoft.com/office/drawing/2014/main" id="{6BC907A5-B625-F8C5-CF08-E23B0E106624}"/>
              </a:ext>
            </a:extLst>
          </p:cNvPr>
          <p:cNvSpPr>
            <a:spLocks noGrp="1"/>
          </p:cNvSpPr>
          <p:nvPr>
            <p:ph type="body" sz="quarter" idx="62"/>
          </p:nvPr>
        </p:nvSpPr>
        <p:spPr>
          <a:xfrm>
            <a:off x="112295" y="578092"/>
            <a:ext cx="5354440" cy="671785"/>
          </a:xfrm>
        </p:spPr>
        <p:txBody>
          <a:bodyPr/>
          <a:lstStyle/>
          <a:p>
            <a:r>
              <a:rPr lang="de-DE" dirty="0"/>
              <a:t>WARM-UP EXERCISE</a:t>
            </a:r>
            <a:endParaRPr lang="en-GB" dirty="0"/>
          </a:p>
        </p:txBody>
      </p:sp>
      <p:sp>
        <p:nvSpPr>
          <p:cNvPr id="2" name="Foliennummernplatzhalter 1">
            <a:extLst>
              <a:ext uri="{FF2B5EF4-FFF2-40B4-BE49-F238E27FC236}">
                <a16:creationId xmlns:a16="http://schemas.microsoft.com/office/drawing/2014/main" id="{1AA51E38-EE30-9659-06D2-C2FDE3A62710}"/>
              </a:ext>
            </a:extLst>
          </p:cNvPr>
          <p:cNvSpPr>
            <a:spLocks noGrp="1"/>
          </p:cNvSpPr>
          <p:nvPr>
            <p:ph type="sldNum" sz="quarter" idx="4294967295"/>
          </p:nvPr>
        </p:nvSpPr>
        <p:spPr>
          <a:xfrm>
            <a:off x="11818938" y="9571038"/>
            <a:ext cx="373062" cy="363537"/>
          </a:xfrm>
          <a:prstGeom prst="rect">
            <a:avLst/>
          </a:prstGeom>
        </p:spPr>
        <p:txBody>
          <a:bodyPr/>
          <a:lstStyle/>
          <a:p>
            <a:fld id="{9C527BFA-2C0E-4CEC-B6A5-913A56FEF4B4}" type="slidenum">
              <a:rPr lang="fr-CA" smtClean="0"/>
              <a:pPr/>
              <a:t>3</a:t>
            </a:fld>
            <a:endParaRPr lang="fr-CA" dirty="0"/>
          </a:p>
        </p:txBody>
      </p:sp>
      <p:grpSp>
        <p:nvGrpSpPr>
          <p:cNvPr id="8" name="Google Shape;926;p9">
            <a:extLst>
              <a:ext uri="{FF2B5EF4-FFF2-40B4-BE49-F238E27FC236}">
                <a16:creationId xmlns:a16="http://schemas.microsoft.com/office/drawing/2014/main" id="{615ABD60-FE59-2E4D-66A8-459539E2237F}"/>
              </a:ext>
            </a:extLst>
          </p:cNvPr>
          <p:cNvGrpSpPr/>
          <p:nvPr/>
        </p:nvGrpSpPr>
        <p:grpSpPr>
          <a:xfrm>
            <a:off x="8334232" y="1967259"/>
            <a:ext cx="2839057" cy="3603641"/>
            <a:chOff x="14407368" y="4108798"/>
            <a:chExt cx="7568848" cy="9607208"/>
          </a:xfrm>
        </p:grpSpPr>
        <p:sp>
          <p:nvSpPr>
            <p:cNvPr id="9" name="Google Shape;927;p9">
              <a:extLst>
                <a:ext uri="{FF2B5EF4-FFF2-40B4-BE49-F238E27FC236}">
                  <a16:creationId xmlns:a16="http://schemas.microsoft.com/office/drawing/2014/main" id="{940F0620-698F-67A1-A64A-4E895B69D7C6}"/>
                </a:ext>
              </a:extLst>
            </p:cNvPr>
            <p:cNvSpPr/>
            <p:nvPr/>
          </p:nvSpPr>
          <p:spPr>
            <a:xfrm>
              <a:off x="14407368" y="4112416"/>
              <a:ext cx="7568848" cy="9582577"/>
            </a:xfrm>
            <a:custGeom>
              <a:avLst/>
              <a:gdLst/>
              <a:ahLst/>
              <a:cxnLst/>
              <a:rect l="l" t="t" r="r" b="b"/>
              <a:pathLst>
                <a:path w="21432" h="21116" extrusionOk="0">
                  <a:moveTo>
                    <a:pt x="1988" y="8601"/>
                  </a:moveTo>
                  <a:cubicBezTo>
                    <a:pt x="1988" y="8601"/>
                    <a:pt x="2362" y="8118"/>
                    <a:pt x="1988" y="7586"/>
                  </a:cubicBezTo>
                  <a:cubicBezTo>
                    <a:pt x="1615" y="7054"/>
                    <a:pt x="1864" y="5073"/>
                    <a:pt x="2736" y="3720"/>
                  </a:cubicBezTo>
                  <a:cubicBezTo>
                    <a:pt x="3608" y="2367"/>
                    <a:pt x="4355" y="1352"/>
                    <a:pt x="9026" y="434"/>
                  </a:cubicBezTo>
                  <a:cubicBezTo>
                    <a:pt x="13697" y="-484"/>
                    <a:pt x="16126" y="96"/>
                    <a:pt x="18368" y="1787"/>
                  </a:cubicBezTo>
                  <a:cubicBezTo>
                    <a:pt x="20610" y="3478"/>
                    <a:pt x="21357" y="5895"/>
                    <a:pt x="20672" y="8311"/>
                  </a:cubicBezTo>
                  <a:cubicBezTo>
                    <a:pt x="19987" y="10727"/>
                    <a:pt x="17558" y="11065"/>
                    <a:pt x="17745" y="13530"/>
                  </a:cubicBezTo>
                  <a:cubicBezTo>
                    <a:pt x="17932" y="15994"/>
                    <a:pt x="21432" y="21116"/>
                    <a:pt x="21432" y="21116"/>
                  </a:cubicBezTo>
                  <a:lnTo>
                    <a:pt x="9088" y="21116"/>
                  </a:lnTo>
                  <a:cubicBezTo>
                    <a:pt x="9088" y="21116"/>
                    <a:pt x="9618" y="19642"/>
                    <a:pt x="8964" y="18265"/>
                  </a:cubicBezTo>
                  <a:cubicBezTo>
                    <a:pt x="8964" y="18265"/>
                    <a:pt x="7959" y="16507"/>
                    <a:pt x="7189" y="16544"/>
                  </a:cubicBezTo>
                  <a:cubicBezTo>
                    <a:pt x="6418" y="16580"/>
                    <a:pt x="4083" y="16779"/>
                    <a:pt x="3452" y="16707"/>
                  </a:cubicBezTo>
                  <a:cubicBezTo>
                    <a:pt x="2821" y="16634"/>
                    <a:pt x="2214" y="16471"/>
                    <a:pt x="2261" y="15619"/>
                  </a:cubicBezTo>
                  <a:cubicBezTo>
                    <a:pt x="2308" y="14768"/>
                    <a:pt x="2238" y="14623"/>
                    <a:pt x="1887" y="14442"/>
                  </a:cubicBezTo>
                  <a:cubicBezTo>
                    <a:pt x="1537" y="14260"/>
                    <a:pt x="1397" y="13916"/>
                    <a:pt x="1677" y="13735"/>
                  </a:cubicBezTo>
                  <a:cubicBezTo>
                    <a:pt x="1957" y="13554"/>
                    <a:pt x="1957" y="13554"/>
                    <a:pt x="1957" y="13554"/>
                  </a:cubicBezTo>
                  <a:cubicBezTo>
                    <a:pt x="1957" y="13554"/>
                    <a:pt x="1747" y="13445"/>
                    <a:pt x="1420" y="13282"/>
                  </a:cubicBezTo>
                  <a:cubicBezTo>
                    <a:pt x="1093" y="13119"/>
                    <a:pt x="1163" y="12883"/>
                    <a:pt x="1257" y="12702"/>
                  </a:cubicBezTo>
                  <a:cubicBezTo>
                    <a:pt x="1350" y="12521"/>
                    <a:pt x="1537" y="12104"/>
                    <a:pt x="1327" y="12031"/>
                  </a:cubicBezTo>
                  <a:cubicBezTo>
                    <a:pt x="1117" y="11959"/>
                    <a:pt x="743" y="11778"/>
                    <a:pt x="416" y="11633"/>
                  </a:cubicBezTo>
                  <a:cubicBezTo>
                    <a:pt x="89" y="11488"/>
                    <a:pt x="-168" y="11234"/>
                    <a:pt x="136" y="10817"/>
                  </a:cubicBezTo>
                  <a:cubicBezTo>
                    <a:pt x="439" y="10401"/>
                    <a:pt x="1988" y="8601"/>
                    <a:pt x="1988" y="8601"/>
                  </a:cubicBezTo>
                  <a:close/>
                </a:path>
              </a:pathLst>
            </a:custGeom>
            <a:solidFill>
              <a:srgbClr val="793D91"/>
            </a:solidFill>
            <a:ln>
              <a:noFill/>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 name="Google Shape;928;p9">
              <a:extLst>
                <a:ext uri="{FF2B5EF4-FFF2-40B4-BE49-F238E27FC236}">
                  <a16:creationId xmlns:a16="http://schemas.microsoft.com/office/drawing/2014/main" id="{1798C124-15DF-3DD8-4CDA-83B786E8FB62}"/>
                </a:ext>
              </a:extLst>
            </p:cNvPr>
            <p:cNvSpPr/>
            <p:nvPr/>
          </p:nvSpPr>
          <p:spPr>
            <a:xfrm>
              <a:off x="15175975" y="5793015"/>
              <a:ext cx="1056103" cy="924500"/>
            </a:xfrm>
            <a:custGeom>
              <a:avLst/>
              <a:gdLst/>
              <a:ahLst/>
              <a:cxnLst/>
              <a:rect l="l" t="t" r="r" b="b"/>
              <a:pathLst>
                <a:path w="20856" h="21029" extrusionOk="0">
                  <a:moveTo>
                    <a:pt x="20115" y="12466"/>
                  </a:moveTo>
                  <a:cubicBezTo>
                    <a:pt x="19732" y="10390"/>
                    <a:pt x="17957" y="9059"/>
                    <a:pt x="16157" y="9500"/>
                  </a:cubicBezTo>
                  <a:cubicBezTo>
                    <a:pt x="15676" y="9618"/>
                    <a:pt x="15243" y="9853"/>
                    <a:pt x="14872" y="10171"/>
                  </a:cubicBezTo>
                  <a:lnTo>
                    <a:pt x="17218" y="12800"/>
                  </a:lnTo>
                  <a:cubicBezTo>
                    <a:pt x="17383" y="12986"/>
                    <a:pt x="17387" y="13290"/>
                    <a:pt x="17227" y="13481"/>
                  </a:cubicBezTo>
                  <a:cubicBezTo>
                    <a:pt x="17066" y="13671"/>
                    <a:pt x="16803" y="13676"/>
                    <a:pt x="16637" y="13490"/>
                  </a:cubicBezTo>
                  <a:lnTo>
                    <a:pt x="14268" y="10834"/>
                  </a:lnTo>
                  <a:cubicBezTo>
                    <a:pt x="13652" y="11707"/>
                    <a:pt x="13371" y="12880"/>
                    <a:pt x="13589" y="14063"/>
                  </a:cubicBezTo>
                  <a:cubicBezTo>
                    <a:pt x="13972" y="16139"/>
                    <a:pt x="15747" y="17470"/>
                    <a:pt x="17547" y="17029"/>
                  </a:cubicBezTo>
                  <a:cubicBezTo>
                    <a:pt x="19346" y="16589"/>
                    <a:pt x="20498" y="14541"/>
                    <a:pt x="20115" y="12466"/>
                  </a:cubicBezTo>
                  <a:close/>
                  <a:moveTo>
                    <a:pt x="12445" y="7390"/>
                  </a:moveTo>
                  <a:lnTo>
                    <a:pt x="10862" y="7777"/>
                  </a:lnTo>
                  <a:cubicBezTo>
                    <a:pt x="10683" y="7821"/>
                    <a:pt x="10443" y="7721"/>
                    <a:pt x="10330" y="7554"/>
                  </a:cubicBezTo>
                  <a:lnTo>
                    <a:pt x="9382" y="6156"/>
                  </a:lnTo>
                  <a:lnTo>
                    <a:pt x="7858" y="9354"/>
                  </a:lnTo>
                  <a:cubicBezTo>
                    <a:pt x="7858" y="9354"/>
                    <a:pt x="8237" y="9436"/>
                    <a:pt x="8700" y="9536"/>
                  </a:cubicBezTo>
                  <a:lnTo>
                    <a:pt x="12662" y="8566"/>
                  </a:lnTo>
                  <a:cubicBezTo>
                    <a:pt x="12662" y="8566"/>
                    <a:pt x="12445" y="7390"/>
                    <a:pt x="12445" y="7390"/>
                  </a:cubicBezTo>
                  <a:close/>
                  <a:moveTo>
                    <a:pt x="12276" y="9645"/>
                  </a:moveTo>
                  <a:lnTo>
                    <a:pt x="10649" y="10043"/>
                  </a:lnTo>
                  <a:cubicBezTo>
                    <a:pt x="10837" y="10188"/>
                    <a:pt x="10975" y="10413"/>
                    <a:pt x="11024" y="10676"/>
                  </a:cubicBezTo>
                  <a:lnTo>
                    <a:pt x="11025" y="10675"/>
                  </a:lnTo>
                  <a:cubicBezTo>
                    <a:pt x="11025" y="10675"/>
                    <a:pt x="11166" y="11451"/>
                    <a:pt x="11342" y="12416"/>
                  </a:cubicBezTo>
                  <a:cubicBezTo>
                    <a:pt x="11342" y="12416"/>
                    <a:pt x="12276" y="9645"/>
                    <a:pt x="12276" y="9645"/>
                  </a:cubicBezTo>
                  <a:close/>
                  <a:moveTo>
                    <a:pt x="9392" y="11587"/>
                  </a:moveTo>
                  <a:cubicBezTo>
                    <a:pt x="9392" y="11587"/>
                    <a:pt x="7390" y="11287"/>
                    <a:pt x="6435" y="11138"/>
                  </a:cubicBezTo>
                  <a:lnTo>
                    <a:pt x="5956" y="12381"/>
                  </a:lnTo>
                  <a:cubicBezTo>
                    <a:pt x="6790" y="12920"/>
                    <a:pt x="7454" y="13798"/>
                    <a:pt x="7783" y="14892"/>
                  </a:cubicBezTo>
                  <a:lnTo>
                    <a:pt x="9906" y="14373"/>
                  </a:lnTo>
                  <a:cubicBezTo>
                    <a:pt x="9906" y="14373"/>
                    <a:pt x="9392" y="11587"/>
                    <a:pt x="9392" y="11587"/>
                  </a:cubicBezTo>
                  <a:close/>
                  <a:moveTo>
                    <a:pt x="7320" y="15990"/>
                  </a:moveTo>
                  <a:lnTo>
                    <a:pt x="4073" y="16785"/>
                  </a:lnTo>
                  <a:cubicBezTo>
                    <a:pt x="3848" y="16840"/>
                    <a:pt x="3626" y="16674"/>
                    <a:pt x="3578" y="16414"/>
                  </a:cubicBezTo>
                  <a:cubicBezTo>
                    <a:pt x="3557" y="16296"/>
                    <a:pt x="3576" y="16181"/>
                    <a:pt x="3622" y="16083"/>
                  </a:cubicBezTo>
                  <a:lnTo>
                    <a:pt x="3621" y="16082"/>
                  </a:lnTo>
                  <a:lnTo>
                    <a:pt x="4917" y="12711"/>
                  </a:lnTo>
                  <a:cubicBezTo>
                    <a:pt x="4410" y="12543"/>
                    <a:pt x="3861" y="12510"/>
                    <a:pt x="3309" y="12645"/>
                  </a:cubicBezTo>
                  <a:cubicBezTo>
                    <a:pt x="1510" y="13086"/>
                    <a:pt x="358" y="15133"/>
                    <a:pt x="741" y="17209"/>
                  </a:cubicBezTo>
                  <a:cubicBezTo>
                    <a:pt x="1124" y="19285"/>
                    <a:pt x="2899" y="20615"/>
                    <a:pt x="4699" y="20175"/>
                  </a:cubicBezTo>
                  <a:cubicBezTo>
                    <a:pt x="6388" y="19761"/>
                    <a:pt x="7507" y="17930"/>
                    <a:pt x="7320" y="15990"/>
                  </a:cubicBezTo>
                  <a:close/>
                  <a:moveTo>
                    <a:pt x="4700" y="15647"/>
                  </a:moveTo>
                  <a:lnTo>
                    <a:pt x="7121" y="15055"/>
                  </a:lnTo>
                  <a:cubicBezTo>
                    <a:pt x="6845" y="14210"/>
                    <a:pt x="6329" y="13528"/>
                    <a:pt x="5683" y="13093"/>
                  </a:cubicBezTo>
                  <a:cubicBezTo>
                    <a:pt x="5683" y="13093"/>
                    <a:pt x="4700" y="15647"/>
                    <a:pt x="4700" y="15647"/>
                  </a:cubicBezTo>
                  <a:close/>
                  <a:moveTo>
                    <a:pt x="20768" y="12306"/>
                  </a:moveTo>
                  <a:cubicBezTo>
                    <a:pt x="21228" y="14801"/>
                    <a:pt x="19848" y="17253"/>
                    <a:pt x="17686" y="17782"/>
                  </a:cubicBezTo>
                  <a:cubicBezTo>
                    <a:pt x="15523" y="18311"/>
                    <a:pt x="13397" y="16718"/>
                    <a:pt x="12936" y="14223"/>
                  </a:cubicBezTo>
                  <a:cubicBezTo>
                    <a:pt x="12670" y="12777"/>
                    <a:pt x="13022" y="11346"/>
                    <a:pt x="13786" y="10295"/>
                  </a:cubicBezTo>
                  <a:lnTo>
                    <a:pt x="13180" y="9616"/>
                  </a:lnTo>
                  <a:lnTo>
                    <a:pt x="11655" y="14141"/>
                  </a:lnTo>
                  <a:cubicBezTo>
                    <a:pt x="11845" y="15192"/>
                    <a:pt x="12003" y="16082"/>
                    <a:pt x="12002" y="16116"/>
                  </a:cubicBezTo>
                  <a:cubicBezTo>
                    <a:pt x="11988" y="16676"/>
                    <a:pt x="11582" y="17117"/>
                    <a:pt x="11096" y="17100"/>
                  </a:cubicBezTo>
                  <a:cubicBezTo>
                    <a:pt x="10682" y="17085"/>
                    <a:pt x="10344" y="16743"/>
                    <a:pt x="10261" y="16295"/>
                  </a:cubicBezTo>
                  <a:lnTo>
                    <a:pt x="10260" y="16295"/>
                  </a:lnTo>
                  <a:lnTo>
                    <a:pt x="10079" y="15314"/>
                  </a:lnTo>
                  <a:lnTo>
                    <a:pt x="7974" y="15829"/>
                  </a:lnTo>
                  <a:cubicBezTo>
                    <a:pt x="8237" y="18189"/>
                    <a:pt x="6891" y="20425"/>
                    <a:pt x="4838" y="20928"/>
                  </a:cubicBezTo>
                  <a:cubicBezTo>
                    <a:pt x="2675" y="21457"/>
                    <a:pt x="549" y="19863"/>
                    <a:pt x="88" y="17369"/>
                  </a:cubicBezTo>
                  <a:cubicBezTo>
                    <a:pt x="-372" y="14874"/>
                    <a:pt x="1008" y="12422"/>
                    <a:pt x="3170" y="11892"/>
                  </a:cubicBezTo>
                  <a:cubicBezTo>
                    <a:pt x="3866" y="11722"/>
                    <a:pt x="4557" y="11772"/>
                    <a:pt x="5191" y="12001"/>
                  </a:cubicBezTo>
                  <a:lnTo>
                    <a:pt x="5611" y="10908"/>
                  </a:lnTo>
                  <a:cubicBezTo>
                    <a:pt x="5188" y="10637"/>
                    <a:pt x="4908" y="10111"/>
                    <a:pt x="4924" y="9516"/>
                  </a:cubicBezTo>
                  <a:cubicBezTo>
                    <a:pt x="4931" y="9235"/>
                    <a:pt x="5004" y="8976"/>
                    <a:pt x="5123" y="8753"/>
                  </a:cubicBezTo>
                  <a:lnTo>
                    <a:pt x="5122" y="8753"/>
                  </a:lnTo>
                  <a:lnTo>
                    <a:pt x="7375" y="4249"/>
                  </a:lnTo>
                  <a:lnTo>
                    <a:pt x="7375" y="4250"/>
                  </a:lnTo>
                  <a:cubicBezTo>
                    <a:pt x="7591" y="3700"/>
                    <a:pt x="8076" y="3326"/>
                    <a:pt x="8631" y="3346"/>
                  </a:cubicBezTo>
                  <a:cubicBezTo>
                    <a:pt x="9070" y="3361"/>
                    <a:pt x="9452" y="3620"/>
                    <a:pt x="9685" y="4006"/>
                  </a:cubicBezTo>
                  <a:lnTo>
                    <a:pt x="9686" y="4006"/>
                  </a:lnTo>
                  <a:lnTo>
                    <a:pt x="11018" y="6165"/>
                  </a:lnTo>
                  <a:lnTo>
                    <a:pt x="12915" y="5701"/>
                  </a:lnTo>
                  <a:cubicBezTo>
                    <a:pt x="13275" y="5613"/>
                    <a:pt x="13630" y="5878"/>
                    <a:pt x="13706" y="6294"/>
                  </a:cubicBezTo>
                  <a:cubicBezTo>
                    <a:pt x="13778" y="6683"/>
                    <a:pt x="13580" y="7062"/>
                    <a:pt x="13259" y="7182"/>
                  </a:cubicBezTo>
                  <a:lnTo>
                    <a:pt x="13534" y="8671"/>
                  </a:lnTo>
                  <a:lnTo>
                    <a:pt x="14385" y="9625"/>
                  </a:lnTo>
                  <a:cubicBezTo>
                    <a:pt x="14850" y="9205"/>
                    <a:pt x="15402" y="8898"/>
                    <a:pt x="16018" y="8747"/>
                  </a:cubicBezTo>
                  <a:cubicBezTo>
                    <a:pt x="18181" y="8217"/>
                    <a:pt x="20307" y="9811"/>
                    <a:pt x="20768" y="12306"/>
                  </a:cubicBezTo>
                  <a:close/>
                  <a:moveTo>
                    <a:pt x="8795" y="1859"/>
                  </a:moveTo>
                  <a:cubicBezTo>
                    <a:pt x="8642" y="1027"/>
                    <a:pt x="9102" y="210"/>
                    <a:pt x="9823" y="34"/>
                  </a:cubicBezTo>
                  <a:cubicBezTo>
                    <a:pt x="10543" y="-143"/>
                    <a:pt x="11252" y="388"/>
                    <a:pt x="11406" y="1220"/>
                  </a:cubicBezTo>
                  <a:cubicBezTo>
                    <a:pt x="11559" y="2051"/>
                    <a:pt x="11099" y="2869"/>
                    <a:pt x="10378" y="3045"/>
                  </a:cubicBezTo>
                  <a:cubicBezTo>
                    <a:pt x="9658" y="3222"/>
                    <a:pt x="8949" y="2690"/>
                    <a:pt x="8795" y="185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1" name="Google Shape;929;p9">
              <a:extLst>
                <a:ext uri="{FF2B5EF4-FFF2-40B4-BE49-F238E27FC236}">
                  <a16:creationId xmlns:a16="http://schemas.microsoft.com/office/drawing/2014/main" id="{875AEC9C-3DDA-1667-E731-C755EA1E9CDE}"/>
                </a:ext>
              </a:extLst>
            </p:cNvPr>
            <p:cNvSpPr/>
            <p:nvPr/>
          </p:nvSpPr>
          <p:spPr>
            <a:xfrm>
              <a:off x="17978664" y="7053490"/>
              <a:ext cx="567697" cy="676949"/>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2" name="Google Shape;930;p9">
              <a:extLst>
                <a:ext uri="{FF2B5EF4-FFF2-40B4-BE49-F238E27FC236}">
                  <a16:creationId xmlns:a16="http://schemas.microsoft.com/office/drawing/2014/main" id="{227DA17E-DCA4-E967-334B-D4D409080742}"/>
                </a:ext>
              </a:extLst>
            </p:cNvPr>
            <p:cNvSpPr/>
            <p:nvPr/>
          </p:nvSpPr>
          <p:spPr>
            <a:xfrm>
              <a:off x="19346002" y="5826856"/>
              <a:ext cx="524618" cy="1049238"/>
            </a:xfrm>
            <a:custGeom>
              <a:avLst/>
              <a:gdLst/>
              <a:ahLst/>
              <a:cxnLst/>
              <a:rect l="l" t="t" r="r" b="b"/>
              <a:pathLst>
                <a:path w="21600" h="21600" extrusionOk="0">
                  <a:moveTo>
                    <a:pt x="20250" y="4050"/>
                  </a:moveTo>
                  <a:lnTo>
                    <a:pt x="1618" y="4050"/>
                  </a:lnTo>
                  <a:lnTo>
                    <a:pt x="1618" y="17550"/>
                  </a:lnTo>
                  <a:lnTo>
                    <a:pt x="20250" y="17550"/>
                  </a:lnTo>
                  <a:lnTo>
                    <a:pt x="20250" y="4050"/>
                  </a:lnTo>
                  <a:close/>
                  <a:moveTo>
                    <a:pt x="14175" y="2025"/>
                  </a:moveTo>
                  <a:lnTo>
                    <a:pt x="7425" y="2025"/>
                  </a:lnTo>
                  <a:cubicBezTo>
                    <a:pt x="7052" y="2025"/>
                    <a:pt x="6750" y="2176"/>
                    <a:pt x="6750" y="2363"/>
                  </a:cubicBezTo>
                  <a:cubicBezTo>
                    <a:pt x="6750" y="2549"/>
                    <a:pt x="7052" y="2700"/>
                    <a:pt x="7425" y="2700"/>
                  </a:cubicBezTo>
                  <a:lnTo>
                    <a:pt x="14175" y="2700"/>
                  </a:lnTo>
                  <a:cubicBezTo>
                    <a:pt x="14548" y="2700"/>
                    <a:pt x="14850" y="2549"/>
                    <a:pt x="14850" y="2363"/>
                  </a:cubicBezTo>
                  <a:cubicBezTo>
                    <a:pt x="14850" y="2176"/>
                    <a:pt x="14548" y="2025"/>
                    <a:pt x="14175" y="2025"/>
                  </a:cubicBezTo>
                  <a:close/>
                  <a:moveTo>
                    <a:pt x="11475" y="20250"/>
                  </a:moveTo>
                  <a:cubicBezTo>
                    <a:pt x="12593" y="20250"/>
                    <a:pt x="13500" y="19797"/>
                    <a:pt x="13500" y="19238"/>
                  </a:cubicBezTo>
                  <a:cubicBezTo>
                    <a:pt x="13500" y="18678"/>
                    <a:pt x="12593" y="18225"/>
                    <a:pt x="11475" y="18225"/>
                  </a:cubicBezTo>
                  <a:cubicBezTo>
                    <a:pt x="10357" y="18225"/>
                    <a:pt x="9450" y="18678"/>
                    <a:pt x="9450" y="19238"/>
                  </a:cubicBezTo>
                  <a:cubicBezTo>
                    <a:pt x="9450" y="19797"/>
                    <a:pt x="10357" y="20250"/>
                    <a:pt x="11475" y="20250"/>
                  </a:cubicBezTo>
                  <a:close/>
                  <a:moveTo>
                    <a:pt x="18900" y="21600"/>
                  </a:moveTo>
                  <a:lnTo>
                    <a:pt x="2700" y="21600"/>
                  </a:lnTo>
                  <a:cubicBezTo>
                    <a:pt x="1954" y="21600"/>
                    <a:pt x="1279" y="21449"/>
                    <a:pt x="791" y="21205"/>
                  </a:cubicBezTo>
                  <a:cubicBezTo>
                    <a:pt x="302" y="20960"/>
                    <a:pt x="0" y="20623"/>
                    <a:pt x="0" y="20250"/>
                  </a:cubicBezTo>
                  <a:lnTo>
                    <a:pt x="0" y="1350"/>
                  </a:lnTo>
                  <a:cubicBezTo>
                    <a:pt x="0" y="977"/>
                    <a:pt x="302" y="640"/>
                    <a:pt x="791" y="395"/>
                  </a:cubicBezTo>
                  <a:cubicBezTo>
                    <a:pt x="1279" y="151"/>
                    <a:pt x="1954" y="0"/>
                    <a:pt x="2700" y="0"/>
                  </a:cubicBezTo>
                  <a:lnTo>
                    <a:pt x="18900" y="0"/>
                  </a:lnTo>
                  <a:cubicBezTo>
                    <a:pt x="19646" y="0"/>
                    <a:pt x="20321" y="151"/>
                    <a:pt x="20809" y="395"/>
                  </a:cubicBezTo>
                  <a:cubicBezTo>
                    <a:pt x="21298" y="640"/>
                    <a:pt x="21600" y="977"/>
                    <a:pt x="21600" y="1350"/>
                  </a:cubicBezTo>
                  <a:lnTo>
                    <a:pt x="21600" y="20250"/>
                  </a:lnTo>
                  <a:cubicBezTo>
                    <a:pt x="21600" y="20623"/>
                    <a:pt x="21298" y="20960"/>
                    <a:pt x="20809" y="21205"/>
                  </a:cubicBezTo>
                  <a:cubicBezTo>
                    <a:pt x="20321" y="21449"/>
                    <a:pt x="19646" y="21600"/>
                    <a:pt x="1890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3" name="Google Shape;931;p9">
              <a:extLst>
                <a:ext uri="{FF2B5EF4-FFF2-40B4-BE49-F238E27FC236}">
                  <a16:creationId xmlns:a16="http://schemas.microsoft.com/office/drawing/2014/main" id="{9D61E568-3E89-2E07-F50C-BF97EC13453F}"/>
                </a:ext>
              </a:extLst>
            </p:cNvPr>
            <p:cNvSpPr/>
            <p:nvPr/>
          </p:nvSpPr>
          <p:spPr>
            <a:xfrm>
              <a:off x="18888390" y="7193820"/>
              <a:ext cx="1013871" cy="761612"/>
            </a:xfrm>
            <a:custGeom>
              <a:avLst/>
              <a:gdLst/>
              <a:ahLst/>
              <a:cxnLst/>
              <a:rect l="l" t="t" r="r" b="b"/>
              <a:pathLst>
                <a:path w="21600" h="21600" extrusionOk="0">
                  <a:moveTo>
                    <a:pt x="14377" y="10069"/>
                  </a:moveTo>
                  <a:cubicBezTo>
                    <a:pt x="13591" y="10069"/>
                    <a:pt x="12956" y="9222"/>
                    <a:pt x="12956" y="8178"/>
                  </a:cubicBezTo>
                  <a:cubicBezTo>
                    <a:pt x="12956" y="7133"/>
                    <a:pt x="13591" y="6286"/>
                    <a:pt x="14377" y="6286"/>
                  </a:cubicBezTo>
                  <a:cubicBezTo>
                    <a:pt x="15161" y="6286"/>
                    <a:pt x="15797" y="7133"/>
                    <a:pt x="15797" y="8178"/>
                  </a:cubicBezTo>
                  <a:cubicBezTo>
                    <a:pt x="15797" y="9222"/>
                    <a:pt x="15161" y="10069"/>
                    <a:pt x="14377" y="10069"/>
                  </a:cubicBezTo>
                  <a:close/>
                  <a:moveTo>
                    <a:pt x="9355" y="17542"/>
                  </a:moveTo>
                  <a:lnTo>
                    <a:pt x="6514" y="17542"/>
                  </a:lnTo>
                  <a:lnTo>
                    <a:pt x="6514" y="13759"/>
                  </a:lnTo>
                  <a:lnTo>
                    <a:pt x="9355" y="13759"/>
                  </a:lnTo>
                  <a:cubicBezTo>
                    <a:pt x="9355" y="13759"/>
                    <a:pt x="9355" y="17542"/>
                    <a:pt x="9355" y="17542"/>
                  </a:cubicBezTo>
                  <a:close/>
                  <a:moveTo>
                    <a:pt x="4885" y="17542"/>
                  </a:moveTo>
                  <a:lnTo>
                    <a:pt x="2045" y="17542"/>
                  </a:lnTo>
                  <a:lnTo>
                    <a:pt x="2045" y="13759"/>
                  </a:lnTo>
                  <a:lnTo>
                    <a:pt x="4885" y="13759"/>
                  </a:lnTo>
                  <a:cubicBezTo>
                    <a:pt x="4885" y="13759"/>
                    <a:pt x="4885" y="17542"/>
                    <a:pt x="4885" y="17542"/>
                  </a:cubicBezTo>
                  <a:close/>
                  <a:moveTo>
                    <a:pt x="14377" y="1737"/>
                  </a:moveTo>
                  <a:lnTo>
                    <a:pt x="7198" y="11684"/>
                  </a:lnTo>
                  <a:lnTo>
                    <a:pt x="624" y="11684"/>
                  </a:lnTo>
                  <a:lnTo>
                    <a:pt x="624" y="21600"/>
                  </a:lnTo>
                  <a:lnTo>
                    <a:pt x="12488" y="21600"/>
                  </a:lnTo>
                  <a:lnTo>
                    <a:pt x="12488" y="13750"/>
                  </a:lnTo>
                  <a:lnTo>
                    <a:pt x="16265" y="13750"/>
                  </a:lnTo>
                  <a:lnTo>
                    <a:pt x="16265" y="21600"/>
                  </a:lnTo>
                  <a:lnTo>
                    <a:pt x="20961" y="21600"/>
                  </a:lnTo>
                  <a:lnTo>
                    <a:pt x="20961" y="11747"/>
                  </a:lnTo>
                  <a:lnTo>
                    <a:pt x="21600" y="11747"/>
                  </a:lnTo>
                  <a:cubicBezTo>
                    <a:pt x="21600" y="11747"/>
                    <a:pt x="14377" y="1737"/>
                    <a:pt x="14377" y="1737"/>
                  </a:cubicBezTo>
                  <a:close/>
                  <a:moveTo>
                    <a:pt x="21585" y="9988"/>
                  </a:moveTo>
                  <a:lnTo>
                    <a:pt x="21585" y="10640"/>
                  </a:lnTo>
                  <a:lnTo>
                    <a:pt x="14376" y="652"/>
                  </a:lnTo>
                  <a:lnTo>
                    <a:pt x="6905" y="11004"/>
                  </a:lnTo>
                  <a:lnTo>
                    <a:pt x="0" y="11004"/>
                  </a:lnTo>
                  <a:lnTo>
                    <a:pt x="4124" y="5099"/>
                  </a:lnTo>
                  <a:lnTo>
                    <a:pt x="10696" y="5099"/>
                  </a:lnTo>
                  <a:lnTo>
                    <a:pt x="14376" y="0"/>
                  </a:lnTo>
                  <a:cubicBezTo>
                    <a:pt x="14376" y="0"/>
                    <a:pt x="21585" y="9988"/>
                    <a:pt x="21585" y="998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4" name="Google Shape;932;p9">
              <a:extLst>
                <a:ext uri="{FF2B5EF4-FFF2-40B4-BE49-F238E27FC236}">
                  <a16:creationId xmlns:a16="http://schemas.microsoft.com/office/drawing/2014/main" id="{4EEDC99E-D76A-8549-F54A-A820E031B6BF}"/>
                </a:ext>
              </a:extLst>
            </p:cNvPr>
            <p:cNvSpPr/>
            <p:nvPr/>
          </p:nvSpPr>
          <p:spPr>
            <a:xfrm>
              <a:off x="19929794" y="6617313"/>
              <a:ext cx="835507" cy="736694"/>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5" name="Google Shape;933;p9">
              <a:extLst>
                <a:ext uri="{FF2B5EF4-FFF2-40B4-BE49-F238E27FC236}">
                  <a16:creationId xmlns:a16="http://schemas.microsoft.com/office/drawing/2014/main" id="{824DFFA4-E6B9-BC32-7C78-FF7945C56D6D}"/>
                </a:ext>
              </a:extLst>
            </p:cNvPr>
            <p:cNvSpPr/>
            <p:nvPr/>
          </p:nvSpPr>
          <p:spPr>
            <a:xfrm>
              <a:off x="16246750" y="8337717"/>
              <a:ext cx="1090495" cy="724856"/>
            </a:xfrm>
            <a:custGeom>
              <a:avLst/>
              <a:gdLst/>
              <a:ahLst/>
              <a:cxnLst/>
              <a:rect l="l" t="t" r="r" b="b"/>
              <a:pathLst>
                <a:path w="21600" h="21423" extrusionOk="0">
                  <a:moveTo>
                    <a:pt x="17523" y="7527"/>
                  </a:moveTo>
                  <a:lnTo>
                    <a:pt x="16892" y="5510"/>
                  </a:lnTo>
                  <a:lnTo>
                    <a:pt x="16892" y="5510"/>
                  </a:lnTo>
                  <a:cubicBezTo>
                    <a:pt x="16891" y="5509"/>
                    <a:pt x="16891" y="5507"/>
                    <a:pt x="16891" y="5505"/>
                  </a:cubicBezTo>
                  <a:cubicBezTo>
                    <a:pt x="16543" y="4391"/>
                    <a:pt x="13689" y="5277"/>
                    <a:pt x="10517" y="7484"/>
                  </a:cubicBezTo>
                  <a:cubicBezTo>
                    <a:pt x="7344" y="9692"/>
                    <a:pt x="5056" y="12384"/>
                    <a:pt x="5404" y="13498"/>
                  </a:cubicBezTo>
                  <a:cubicBezTo>
                    <a:pt x="5404" y="13499"/>
                    <a:pt x="5405" y="13501"/>
                    <a:pt x="5405" y="13502"/>
                  </a:cubicBezTo>
                  <a:lnTo>
                    <a:pt x="5405" y="13503"/>
                  </a:lnTo>
                  <a:lnTo>
                    <a:pt x="5495" y="13791"/>
                  </a:lnTo>
                  <a:lnTo>
                    <a:pt x="0" y="14107"/>
                  </a:lnTo>
                  <a:lnTo>
                    <a:pt x="8178" y="0"/>
                  </a:lnTo>
                  <a:lnTo>
                    <a:pt x="21600" y="1182"/>
                  </a:lnTo>
                  <a:cubicBezTo>
                    <a:pt x="21600" y="1182"/>
                    <a:pt x="17523" y="7527"/>
                    <a:pt x="17523" y="7527"/>
                  </a:cubicBezTo>
                  <a:close/>
                  <a:moveTo>
                    <a:pt x="5685" y="19621"/>
                  </a:moveTo>
                  <a:cubicBezTo>
                    <a:pt x="5884" y="20257"/>
                    <a:pt x="5703" y="21011"/>
                    <a:pt x="5280" y="21306"/>
                  </a:cubicBezTo>
                  <a:cubicBezTo>
                    <a:pt x="4857" y="21600"/>
                    <a:pt x="4353" y="21323"/>
                    <a:pt x="4154" y="20686"/>
                  </a:cubicBezTo>
                  <a:cubicBezTo>
                    <a:pt x="4021" y="20261"/>
                    <a:pt x="4061" y="19785"/>
                    <a:pt x="4227" y="19427"/>
                  </a:cubicBezTo>
                  <a:lnTo>
                    <a:pt x="2645" y="14366"/>
                  </a:lnTo>
                  <a:lnTo>
                    <a:pt x="3561" y="14314"/>
                  </a:lnTo>
                  <a:lnTo>
                    <a:pt x="4992" y="18894"/>
                  </a:lnTo>
                  <a:cubicBezTo>
                    <a:pt x="5283" y="18935"/>
                    <a:pt x="5552" y="19195"/>
                    <a:pt x="5685" y="19621"/>
                  </a:cubicBezTo>
                  <a:close/>
                  <a:moveTo>
                    <a:pt x="17927" y="11804"/>
                  </a:moveTo>
                  <a:lnTo>
                    <a:pt x="16207" y="6303"/>
                  </a:lnTo>
                  <a:cubicBezTo>
                    <a:pt x="15632" y="6170"/>
                    <a:pt x="13695" y="6675"/>
                    <a:pt x="10877" y="8636"/>
                  </a:cubicBezTo>
                  <a:cubicBezTo>
                    <a:pt x="8057" y="10598"/>
                    <a:pt x="6553" y="12487"/>
                    <a:pt x="6252" y="13230"/>
                  </a:cubicBezTo>
                  <a:lnTo>
                    <a:pt x="7971" y="18731"/>
                  </a:lnTo>
                  <a:cubicBezTo>
                    <a:pt x="7971" y="18731"/>
                    <a:pt x="17927" y="11804"/>
                    <a:pt x="17927" y="11804"/>
                  </a:cubicBezTo>
                  <a:close/>
                </a:path>
              </a:pathLst>
            </a:custGeom>
            <a:solidFill>
              <a:srgbClr val="3EA5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6" name="Google Shape;934;p9">
              <a:extLst>
                <a:ext uri="{FF2B5EF4-FFF2-40B4-BE49-F238E27FC236}">
                  <a16:creationId xmlns:a16="http://schemas.microsoft.com/office/drawing/2014/main" id="{BA60E347-E1CE-40B5-59EA-76A294CBB276}"/>
                </a:ext>
              </a:extLst>
            </p:cNvPr>
            <p:cNvSpPr/>
            <p:nvPr/>
          </p:nvSpPr>
          <p:spPr>
            <a:xfrm>
              <a:off x="18047762" y="8576521"/>
              <a:ext cx="779626" cy="51003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7" name="Google Shape;935;p9">
              <a:extLst>
                <a:ext uri="{FF2B5EF4-FFF2-40B4-BE49-F238E27FC236}">
                  <a16:creationId xmlns:a16="http://schemas.microsoft.com/office/drawing/2014/main" id="{1200BE0E-27D1-23EE-52D5-0E93D7639064}"/>
                </a:ext>
              </a:extLst>
            </p:cNvPr>
            <p:cNvSpPr/>
            <p:nvPr/>
          </p:nvSpPr>
          <p:spPr>
            <a:xfrm>
              <a:off x="18185036" y="7888290"/>
              <a:ext cx="532340" cy="532367"/>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8"/>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8" name="Google Shape;936;p9">
              <a:extLst>
                <a:ext uri="{FF2B5EF4-FFF2-40B4-BE49-F238E27FC236}">
                  <a16:creationId xmlns:a16="http://schemas.microsoft.com/office/drawing/2014/main" id="{5CC3E800-F0BF-8F43-700F-8B4C20F180B8}"/>
                </a:ext>
              </a:extLst>
            </p:cNvPr>
            <p:cNvSpPr/>
            <p:nvPr/>
          </p:nvSpPr>
          <p:spPr>
            <a:xfrm>
              <a:off x="16563190" y="8572964"/>
              <a:ext cx="1358814" cy="1170611"/>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9" name="Google Shape;937;p9">
              <a:extLst>
                <a:ext uri="{FF2B5EF4-FFF2-40B4-BE49-F238E27FC236}">
                  <a16:creationId xmlns:a16="http://schemas.microsoft.com/office/drawing/2014/main" id="{1FF4561D-81A3-40D0-99FC-9AA678ADC3A1}"/>
                </a:ext>
              </a:extLst>
            </p:cNvPr>
            <p:cNvSpPr/>
            <p:nvPr/>
          </p:nvSpPr>
          <p:spPr>
            <a:xfrm>
              <a:off x="20342604" y="4919807"/>
              <a:ext cx="795139" cy="828529"/>
            </a:xfrm>
            <a:custGeom>
              <a:avLst/>
              <a:gdLst/>
              <a:ahLst/>
              <a:cxnLst/>
              <a:rect l="l" t="t" r="r" b="b"/>
              <a:pathLst>
                <a:path w="21600" h="21458" extrusionOk="0">
                  <a:moveTo>
                    <a:pt x="0" y="2367"/>
                  </a:moveTo>
                  <a:lnTo>
                    <a:pt x="8951" y="11157"/>
                  </a:lnTo>
                  <a:lnTo>
                    <a:pt x="11078" y="9188"/>
                  </a:lnTo>
                  <a:lnTo>
                    <a:pt x="6437" y="4635"/>
                  </a:lnTo>
                  <a:cubicBezTo>
                    <a:pt x="6796" y="4533"/>
                    <a:pt x="7134" y="4350"/>
                    <a:pt x="7402" y="4069"/>
                  </a:cubicBezTo>
                  <a:cubicBezTo>
                    <a:pt x="7936" y="3511"/>
                    <a:pt x="8097" y="2728"/>
                    <a:pt x="7933" y="1987"/>
                  </a:cubicBezTo>
                  <a:cubicBezTo>
                    <a:pt x="7919" y="1921"/>
                    <a:pt x="7902" y="1856"/>
                    <a:pt x="7882" y="1792"/>
                  </a:cubicBezTo>
                  <a:cubicBezTo>
                    <a:pt x="9084" y="1420"/>
                    <a:pt x="10285" y="1313"/>
                    <a:pt x="11432" y="1512"/>
                  </a:cubicBezTo>
                  <a:cubicBezTo>
                    <a:pt x="13324" y="1841"/>
                    <a:pt x="14949" y="2953"/>
                    <a:pt x="16131" y="4728"/>
                  </a:cubicBezTo>
                  <a:cubicBezTo>
                    <a:pt x="17973" y="7495"/>
                    <a:pt x="17832" y="11043"/>
                    <a:pt x="15877" y="13613"/>
                  </a:cubicBezTo>
                  <a:lnTo>
                    <a:pt x="14455" y="12303"/>
                  </a:lnTo>
                  <a:lnTo>
                    <a:pt x="15915" y="10862"/>
                  </a:lnTo>
                  <a:lnTo>
                    <a:pt x="15206" y="10209"/>
                  </a:lnTo>
                  <a:lnTo>
                    <a:pt x="9882" y="15464"/>
                  </a:lnTo>
                  <a:lnTo>
                    <a:pt x="10592" y="16118"/>
                  </a:lnTo>
                  <a:lnTo>
                    <a:pt x="12054" y="14674"/>
                  </a:lnTo>
                  <a:lnTo>
                    <a:pt x="14365" y="16801"/>
                  </a:lnTo>
                  <a:lnTo>
                    <a:pt x="11305" y="19822"/>
                  </a:lnTo>
                  <a:lnTo>
                    <a:pt x="13081" y="21458"/>
                  </a:lnTo>
                  <a:lnTo>
                    <a:pt x="21600" y="13048"/>
                  </a:lnTo>
                  <a:lnTo>
                    <a:pt x="19823" y="11412"/>
                  </a:lnTo>
                  <a:lnTo>
                    <a:pt x="17690" y="13518"/>
                  </a:lnTo>
                  <a:cubicBezTo>
                    <a:pt x="19379" y="10601"/>
                    <a:pt x="19335" y="6908"/>
                    <a:pt x="17380" y="3973"/>
                  </a:cubicBezTo>
                  <a:cubicBezTo>
                    <a:pt x="15971" y="1856"/>
                    <a:pt x="14006" y="526"/>
                    <a:pt x="11697" y="124"/>
                  </a:cubicBezTo>
                  <a:cubicBezTo>
                    <a:pt x="10165" y="-142"/>
                    <a:pt x="8574" y="24"/>
                    <a:pt x="7002" y="585"/>
                  </a:cubicBezTo>
                  <a:cubicBezTo>
                    <a:pt x="6059" y="-12"/>
                    <a:pt x="4773" y="95"/>
                    <a:pt x="3959" y="899"/>
                  </a:cubicBezTo>
                  <a:cubicBezTo>
                    <a:pt x="3722" y="1133"/>
                    <a:pt x="3552" y="1402"/>
                    <a:pt x="3440" y="1690"/>
                  </a:cubicBezTo>
                  <a:lnTo>
                    <a:pt x="2124" y="401"/>
                  </a:lnTo>
                  <a:lnTo>
                    <a:pt x="0" y="2367"/>
                  </a:lnTo>
                  <a:close/>
                  <a:moveTo>
                    <a:pt x="5023" y="1879"/>
                  </a:moveTo>
                  <a:cubicBezTo>
                    <a:pt x="5331" y="1567"/>
                    <a:pt x="5827" y="1505"/>
                    <a:pt x="6199" y="1742"/>
                  </a:cubicBezTo>
                  <a:cubicBezTo>
                    <a:pt x="6584" y="1986"/>
                    <a:pt x="6712" y="2467"/>
                    <a:pt x="6498" y="2857"/>
                  </a:cubicBezTo>
                  <a:cubicBezTo>
                    <a:pt x="6457" y="2939"/>
                    <a:pt x="6405" y="3017"/>
                    <a:pt x="6335" y="3086"/>
                  </a:cubicBezTo>
                  <a:cubicBezTo>
                    <a:pt x="5986" y="3431"/>
                    <a:pt x="5406" y="3440"/>
                    <a:pt x="5046" y="3108"/>
                  </a:cubicBezTo>
                  <a:cubicBezTo>
                    <a:pt x="4686" y="2775"/>
                    <a:pt x="4679" y="2227"/>
                    <a:pt x="5023" y="187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0" name="Google Shape;938;p9">
              <a:extLst>
                <a:ext uri="{FF2B5EF4-FFF2-40B4-BE49-F238E27FC236}">
                  <a16:creationId xmlns:a16="http://schemas.microsoft.com/office/drawing/2014/main" id="{B583D958-1526-CC4C-DF65-6EB4EE61E566}"/>
                </a:ext>
              </a:extLst>
            </p:cNvPr>
            <p:cNvSpPr/>
            <p:nvPr/>
          </p:nvSpPr>
          <p:spPr>
            <a:xfrm>
              <a:off x="20885051" y="8052596"/>
              <a:ext cx="644759" cy="45701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1" name="Google Shape;939;p9">
              <a:extLst>
                <a:ext uri="{FF2B5EF4-FFF2-40B4-BE49-F238E27FC236}">
                  <a16:creationId xmlns:a16="http://schemas.microsoft.com/office/drawing/2014/main" id="{37C58542-938E-12F3-73C5-26BA6A5065CD}"/>
                </a:ext>
              </a:extLst>
            </p:cNvPr>
            <p:cNvSpPr/>
            <p:nvPr/>
          </p:nvSpPr>
          <p:spPr>
            <a:xfrm>
              <a:off x="20024892" y="5668206"/>
              <a:ext cx="715283" cy="791812"/>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2" name="Google Shape;940;p9">
              <a:extLst>
                <a:ext uri="{FF2B5EF4-FFF2-40B4-BE49-F238E27FC236}">
                  <a16:creationId xmlns:a16="http://schemas.microsoft.com/office/drawing/2014/main" id="{DD1A93C0-FD90-019F-BECA-64CBCCBAF1B0}"/>
                </a:ext>
              </a:extLst>
            </p:cNvPr>
            <p:cNvSpPr/>
            <p:nvPr/>
          </p:nvSpPr>
          <p:spPr>
            <a:xfrm>
              <a:off x="19982176" y="8448786"/>
              <a:ext cx="979708" cy="1152637"/>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3EA5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3" name="Google Shape;941;p9">
              <a:extLst>
                <a:ext uri="{FF2B5EF4-FFF2-40B4-BE49-F238E27FC236}">
                  <a16:creationId xmlns:a16="http://schemas.microsoft.com/office/drawing/2014/main" id="{93F8FFED-5A30-57D9-8C52-E25D72A7EFAD}"/>
                </a:ext>
              </a:extLst>
            </p:cNvPr>
            <p:cNvSpPr/>
            <p:nvPr/>
          </p:nvSpPr>
          <p:spPr>
            <a:xfrm>
              <a:off x="18752832" y="6832014"/>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4" name="Google Shape;942;p9">
              <a:extLst>
                <a:ext uri="{FF2B5EF4-FFF2-40B4-BE49-F238E27FC236}">
                  <a16:creationId xmlns:a16="http://schemas.microsoft.com/office/drawing/2014/main" id="{B8C9AC8C-F7EF-0FC4-4190-7FCB22559D8F}"/>
                </a:ext>
              </a:extLst>
            </p:cNvPr>
            <p:cNvSpPr/>
            <p:nvPr/>
          </p:nvSpPr>
          <p:spPr>
            <a:xfrm>
              <a:off x="20044209" y="7524991"/>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5" name="Google Shape;943;p9">
              <a:extLst>
                <a:ext uri="{FF2B5EF4-FFF2-40B4-BE49-F238E27FC236}">
                  <a16:creationId xmlns:a16="http://schemas.microsoft.com/office/drawing/2014/main" id="{E87C0A6A-AEB7-EE9D-FBBD-6861287277B7}"/>
                </a:ext>
              </a:extLst>
            </p:cNvPr>
            <p:cNvSpPr/>
            <p:nvPr/>
          </p:nvSpPr>
          <p:spPr>
            <a:xfrm>
              <a:off x="17425322" y="6394160"/>
              <a:ext cx="534329"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6" name="Google Shape;944;p9">
              <a:extLst>
                <a:ext uri="{FF2B5EF4-FFF2-40B4-BE49-F238E27FC236}">
                  <a16:creationId xmlns:a16="http://schemas.microsoft.com/office/drawing/2014/main" id="{052C651C-39FA-124E-C80D-0F8C96FDEFA4}"/>
                </a:ext>
              </a:extLst>
            </p:cNvPr>
            <p:cNvSpPr/>
            <p:nvPr/>
          </p:nvSpPr>
          <p:spPr>
            <a:xfrm>
              <a:off x="17176640" y="7642515"/>
              <a:ext cx="745364" cy="625834"/>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7" name="Google Shape;945;p9">
              <a:extLst>
                <a:ext uri="{FF2B5EF4-FFF2-40B4-BE49-F238E27FC236}">
                  <a16:creationId xmlns:a16="http://schemas.microsoft.com/office/drawing/2014/main" id="{B476E0F0-EF56-1591-2FED-5A1F8BFCFD3E}"/>
                </a:ext>
              </a:extLst>
            </p:cNvPr>
            <p:cNvSpPr/>
            <p:nvPr/>
          </p:nvSpPr>
          <p:spPr>
            <a:xfrm>
              <a:off x="18332159" y="5376375"/>
              <a:ext cx="863654" cy="789237"/>
            </a:xfrm>
            <a:custGeom>
              <a:avLst/>
              <a:gdLst/>
              <a:ahLst/>
              <a:cxnLst/>
              <a:rect l="l" t="t" r="r" b="b"/>
              <a:pathLst>
                <a:path w="20409" h="20716" extrusionOk="0">
                  <a:moveTo>
                    <a:pt x="19071" y="18146"/>
                  </a:moveTo>
                  <a:cubicBezTo>
                    <a:pt x="20183" y="16314"/>
                    <a:pt x="19749" y="13820"/>
                    <a:pt x="18102" y="12586"/>
                  </a:cubicBezTo>
                  <a:cubicBezTo>
                    <a:pt x="17662" y="12256"/>
                    <a:pt x="17178" y="12053"/>
                    <a:pt x="16685" y="11962"/>
                  </a:cubicBezTo>
                  <a:lnTo>
                    <a:pt x="16672" y="15889"/>
                  </a:lnTo>
                  <a:cubicBezTo>
                    <a:pt x="16671" y="16166"/>
                    <a:pt x="16469" y="16390"/>
                    <a:pt x="16220" y="16389"/>
                  </a:cubicBezTo>
                  <a:cubicBezTo>
                    <a:pt x="15971" y="16388"/>
                    <a:pt x="15770" y="16164"/>
                    <a:pt x="15771" y="15887"/>
                  </a:cubicBezTo>
                  <a:lnTo>
                    <a:pt x="15784" y="11921"/>
                  </a:lnTo>
                  <a:cubicBezTo>
                    <a:pt x="14735" y="12022"/>
                    <a:pt x="13732" y="12627"/>
                    <a:pt x="13098" y="13672"/>
                  </a:cubicBezTo>
                  <a:cubicBezTo>
                    <a:pt x="11985" y="15504"/>
                    <a:pt x="12420" y="17998"/>
                    <a:pt x="14067" y="19232"/>
                  </a:cubicBezTo>
                  <a:cubicBezTo>
                    <a:pt x="15713" y="20465"/>
                    <a:pt x="17958" y="19979"/>
                    <a:pt x="19071" y="18146"/>
                  </a:cubicBezTo>
                  <a:close/>
                  <a:moveTo>
                    <a:pt x="16740" y="7857"/>
                  </a:moveTo>
                  <a:lnTo>
                    <a:pt x="15291" y="6772"/>
                  </a:lnTo>
                  <a:cubicBezTo>
                    <a:pt x="15127" y="6649"/>
                    <a:pt x="15015" y="6369"/>
                    <a:pt x="15043" y="6151"/>
                  </a:cubicBezTo>
                  <a:lnTo>
                    <a:pt x="15275" y="4322"/>
                  </a:lnTo>
                  <a:lnTo>
                    <a:pt x="11975" y="5321"/>
                  </a:lnTo>
                  <a:cubicBezTo>
                    <a:pt x="11975" y="5321"/>
                    <a:pt x="12203" y="5706"/>
                    <a:pt x="12483" y="6179"/>
                  </a:cubicBezTo>
                  <a:lnTo>
                    <a:pt x="16109" y="8895"/>
                  </a:lnTo>
                  <a:cubicBezTo>
                    <a:pt x="16109" y="8895"/>
                    <a:pt x="16740" y="7857"/>
                    <a:pt x="16740" y="7857"/>
                  </a:cubicBezTo>
                  <a:close/>
                  <a:moveTo>
                    <a:pt x="15093" y="9342"/>
                  </a:moveTo>
                  <a:lnTo>
                    <a:pt x="13604" y="8227"/>
                  </a:lnTo>
                  <a:cubicBezTo>
                    <a:pt x="13647" y="8494"/>
                    <a:pt x="13599" y="8776"/>
                    <a:pt x="13458" y="9008"/>
                  </a:cubicBezTo>
                  <a:lnTo>
                    <a:pt x="13459" y="9008"/>
                  </a:lnTo>
                  <a:cubicBezTo>
                    <a:pt x="13459" y="9008"/>
                    <a:pt x="13042" y="9692"/>
                    <a:pt x="12523" y="10542"/>
                  </a:cubicBezTo>
                  <a:cubicBezTo>
                    <a:pt x="12523" y="10542"/>
                    <a:pt x="15093" y="9342"/>
                    <a:pt x="15093" y="9342"/>
                  </a:cubicBezTo>
                  <a:close/>
                  <a:moveTo>
                    <a:pt x="11619" y="8259"/>
                  </a:moveTo>
                  <a:cubicBezTo>
                    <a:pt x="11619" y="8259"/>
                    <a:pt x="10321" y="6315"/>
                    <a:pt x="9704" y="5383"/>
                  </a:cubicBezTo>
                  <a:lnTo>
                    <a:pt x="8507" y="5869"/>
                  </a:lnTo>
                  <a:cubicBezTo>
                    <a:pt x="8769" y="6978"/>
                    <a:pt x="8675" y="8186"/>
                    <a:pt x="8184" y="9262"/>
                  </a:cubicBezTo>
                  <a:lnTo>
                    <a:pt x="10126" y="10718"/>
                  </a:lnTo>
                  <a:cubicBezTo>
                    <a:pt x="10126" y="10718"/>
                    <a:pt x="11619" y="8259"/>
                    <a:pt x="11619" y="8259"/>
                  </a:cubicBezTo>
                  <a:close/>
                  <a:moveTo>
                    <a:pt x="7096" y="9656"/>
                  </a:moveTo>
                  <a:lnTo>
                    <a:pt x="4125" y="7430"/>
                  </a:lnTo>
                  <a:cubicBezTo>
                    <a:pt x="3919" y="7275"/>
                    <a:pt x="3865" y="6964"/>
                    <a:pt x="4004" y="6735"/>
                  </a:cubicBezTo>
                  <a:cubicBezTo>
                    <a:pt x="4067" y="6631"/>
                    <a:pt x="4159" y="6564"/>
                    <a:pt x="4260" y="6533"/>
                  </a:cubicBezTo>
                  <a:lnTo>
                    <a:pt x="4259" y="6531"/>
                  </a:lnTo>
                  <a:lnTo>
                    <a:pt x="7505" y="5212"/>
                  </a:lnTo>
                  <a:cubicBezTo>
                    <a:pt x="7238" y="4652"/>
                    <a:pt x="6848" y="4155"/>
                    <a:pt x="6343" y="3777"/>
                  </a:cubicBezTo>
                  <a:cubicBezTo>
                    <a:pt x="4697" y="2543"/>
                    <a:pt x="2452" y="3030"/>
                    <a:pt x="1339" y="4862"/>
                  </a:cubicBezTo>
                  <a:cubicBezTo>
                    <a:pt x="227" y="6694"/>
                    <a:pt x="661" y="9188"/>
                    <a:pt x="2308" y="10422"/>
                  </a:cubicBezTo>
                  <a:cubicBezTo>
                    <a:pt x="3854" y="11580"/>
                    <a:pt x="5928" y="11221"/>
                    <a:pt x="7096" y="9656"/>
                  </a:cubicBezTo>
                  <a:close/>
                  <a:moveTo>
                    <a:pt x="5362" y="7148"/>
                  </a:moveTo>
                  <a:lnTo>
                    <a:pt x="7578" y="8808"/>
                  </a:lnTo>
                  <a:cubicBezTo>
                    <a:pt x="7940" y="7960"/>
                    <a:pt x="8013" y="7021"/>
                    <a:pt x="7822" y="6148"/>
                  </a:cubicBezTo>
                  <a:cubicBezTo>
                    <a:pt x="7822" y="6148"/>
                    <a:pt x="5362" y="7148"/>
                    <a:pt x="5362" y="7148"/>
                  </a:cubicBezTo>
                  <a:close/>
                  <a:moveTo>
                    <a:pt x="19668" y="18594"/>
                  </a:moveTo>
                  <a:cubicBezTo>
                    <a:pt x="18331" y="20796"/>
                    <a:pt x="15642" y="21379"/>
                    <a:pt x="13663" y="19896"/>
                  </a:cubicBezTo>
                  <a:cubicBezTo>
                    <a:pt x="11684" y="18413"/>
                    <a:pt x="11164" y="15426"/>
                    <a:pt x="12501" y="13224"/>
                  </a:cubicBezTo>
                  <a:cubicBezTo>
                    <a:pt x="13276" y="11948"/>
                    <a:pt x="14505" y="11216"/>
                    <a:pt x="15787" y="11115"/>
                  </a:cubicBezTo>
                  <a:lnTo>
                    <a:pt x="15791" y="10101"/>
                  </a:lnTo>
                  <a:lnTo>
                    <a:pt x="11595" y="12059"/>
                  </a:lnTo>
                  <a:cubicBezTo>
                    <a:pt x="11028" y="12983"/>
                    <a:pt x="10547" y="13764"/>
                    <a:pt x="10524" y="13787"/>
                  </a:cubicBezTo>
                  <a:cubicBezTo>
                    <a:pt x="10135" y="14180"/>
                    <a:pt x="9533" y="14149"/>
                    <a:pt x="9180" y="13717"/>
                  </a:cubicBezTo>
                  <a:cubicBezTo>
                    <a:pt x="8879" y="13349"/>
                    <a:pt x="8857" y="12810"/>
                    <a:pt x="9097" y="12415"/>
                  </a:cubicBezTo>
                  <a:lnTo>
                    <a:pt x="9096" y="12414"/>
                  </a:lnTo>
                  <a:lnTo>
                    <a:pt x="9622" y="11548"/>
                  </a:lnTo>
                  <a:lnTo>
                    <a:pt x="7695" y="10105"/>
                  </a:lnTo>
                  <a:cubicBezTo>
                    <a:pt x="6301" y="12039"/>
                    <a:pt x="3783" y="12494"/>
                    <a:pt x="1904" y="11086"/>
                  </a:cubicBezTo>
                  <a:cubicBezTo>
                    <a:pt x="-75" y="9603"/>
                    <a:pt x="-595" y="6616"/>
                    <a:pt x="742" y="4414"/>
                  </a:cubicBezTo>
                  <a:cubicBezTo>
                    <a:pt x="2079" y="2212"/>
                    <a:pt x="4768" y="1629"/>
                    <a:pt x="6747" y="3112"/>
                  </a:cubicBezTo>
                  <a:cubicBezTo>
                    <a:pt x="7383" y="3589"/>
                    <a:pt x="7868" y="4222"/>
                    <a:pt x="8189" y="4933"/>
                  </a:cubicBezTo>
                  <a:lnTo>
                    <a:pt x="9242" y="4506"/>
                  </a:lnTo>
                  <a:cubicBezTo>
                    <a:pt x="9107" y="3945"/>
                    <a:pt x="9252" y="3323"/>
                    <a:pt x="9665" y="2905"/>
                  </a:cubicBezTo>
                  <a:cubicBezTo>
                    <a:pt x="9859" y="2709"/>
                    <a:pt x="10089" y="2584"/>
                    <a:pt x="10328" y="2526"/>
                  </a:cubicBezTo>
                  <a:lnTo>
                    <a:pt x="10328" y="2525"/>
                  </a:lnTo>
                  <a:lnTo>
                    <a:pt x="15055" y="1211"/>
                  </a:lnTo>
                  <a:lnTo>
                    <a:pt x="15055" y="1211"/>
                  </a:lnTo>
                  <a:cubicBezTo>
                    <a:pt x="15587" y="1000"/>
                    <a:pt x="16204" y="1148"/>
                    <a:pt x="16607" y="1641"/>
                  </a:cubicBezTo>
                  <a:cubicBezTo>
                    <a:pt x="16925" y="2031"/>
                    <a:pt x="17037" y="2548"/>
                    <a:pt x="16952" y="3028"/>
                  </a:cubicBezTo>
                  <a:lnTo>
                    <a:pt x="16953" y="3029"/>
                  </a:lnTo>
                  <a:lnTo>
                    <a:pt x="16496" y="5740"/>
                  </a:lnTo>
                  <a:lnTo>
                    <a:pt x="18231" y="7041"/>
                  </a:lnTo>
                  <a:cubicBezTo>
                    <a:pt x="18561" y="7288"/>
                    <a:pt x="18648" y="7786"/>
                    <a:pt x="18425" y="8153"/>
                  </a:cubicBezTo>
                  <a:cubicBezTo>
                    <a:pt x="18217" y="8496"/>
                    <a:pt x="17812" y="8599"/>
                    <a:pt x="17491" y="8409"/>
                  </a:cubicBezTo>
                  <a:lnTo>
                    <a:pt x="16693" y="9723"/>
                  </a:lnTo>
                  <a:lnTo>
                    <a:pt x="16688" y="11148"/>
                  </a:lnTo>
                  <a:cubicBezTo>
                    <a:pt x="17320" y="11245"/>
                    <a:pt x="17941" y="11499"/>
                    <a:pt x="18505" y="11922"/>
                  </a:cubicBezTo>
                  <a:cubicBezTo>
                    <a:pt x="20485" y="13405"/>
                    <a:pt x="21005" y="16392"/>
                    <a:pt x="19668" y="18594"/>
                  </a:cubicBezTo>
                  <a:close/>
                  <a:moveTo>
                    <a:pt x="17732" y="707"/>
                  </a:moveTo>
                  <a:cubicBezTo>
                    <a:pt x="18178" y="-27"/>
                    <a:pt x="19074" y="-221"/>
                    <a:pt x="19734" y="273"/>
                  </a:cubicBezTo>
                  <a:cubicBezTo>
                    <a:pt x="20394" y="767"/>
                    <a:pt x="20567" y="1763"/>
                    <a:pt x="20121" y="2497"/>
                  </a:cubicBezTo>
                  <a:cubicBezTo>
                    <a:pt x="19676" y="3231"/>
                    <a:pt x="18780" y="3426"/>
                    <a:pt x="18120" y="2931"/>
                  </a:cubicBezTo>
                  <a:cubicBezTo>
                    <a:pt x="17460" y="2437"/>
                    <a:pt x="17287" y="1441"/>
                    <a:pt x="17732"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8" name="Google Shape;946;p9">
              <a:extLst>
                <a:ext uri="{FF2B5EF4-FFF2-40B4-BE49-F238E27FC236}">
                  <a16:creationId xmlns:a16="http://schemas.microsoft.com/office/drawing/2014/main" id="{5B1A7E52-786E-E779-2D92-355395B77351}"/>
                </a:ext>
              </a:extLst>
            </p:cNvPr>
            <p:cNvSpPr/>
            <p:nvPr/>
          </p:nvSpPr>
          <p:spPr>
            <a:xfrm>
              <a:off x="16553258" y="7552786"/>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29" name="Google Shape;947;p9">
              <a:extLst>
                <a:ext uri="{FF2B5EF4-FFF2-40B4-BE49-F238E27FC236}">
                  <a16:creationId xmlns:a16="http://schemas.microsoft.com/office/drawing/2014/main" id="{6F512D4E-262E-FB10-E4C5-CE157E2C36CF}"/>
                </a:ext>
              </a:extLst>
            </p:cNvPr>
            <p:cNvSpPr/>
            <p:nvPr/>
          </p:nvSpPr>
          <p:spPr>
            <a:xfrm>
              <a:off x="16997004" y="6816973"/>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0" name="Google Shape;948;p9">
              <a:extLst>
                <a:ext uri="{FF2B5EF4-FFF2-40B4-BE49-F238E27FC236}">
                  <a16:creationId xmlns:a16="http://schemas.microsoft.com/office/drawing/2014/main" id="{DF577FC8-4029-916C-EEE6-4315DE5BF641}"/>
                </a:ext>
              </a:extLst>
            </p:cNvPr>
            <p:cNvSpPr/>
            <p:nvPr/>
          </p:nvSpPr>
          <p:spPr>
            <a:xfrm>
              <a:off x="17636354" y="4813021"/>
              <a:ext cx="520971" cy="676949"/>
            </a:xfrm>
            <a:custGeom>
              <a:avLst/>
              <a:gdLst/>
              <a:ahLst/>
              <a:cxnLst/>
              <a:rect l="l" t="t" r="r" b="b"/>
              <a:pathLst>
                <a:path w="20438" h="21519" extrusionOk="0">
                  <a:moveTo>
                    <a:pt x="9842" y="0"/>
                  </a:moveTo>
                  <a:cubicBezTo>
                    <a:pt x="7324" y="0"/>
                    <a:pt x="4803" y="774"/>
                    <a:pt x="2881" y="2331"/>
                  </a:cubicBezTo>
                  <a:cubicBezTo>
                    <a:pt x="-961" y="5445"/>
                    <a:pt x="-961" y="10493"/>
                    <a:pt x="2881" y="13607"/>
                  </a:cubicBezTo>
                  <a:cubicBezTo>
                    <a:pt x="6005" y="16138"/>
                    <a:pt x="10709" y="16613"/>
                    <a:pt x="14423" y="15030"/>
                  </a:cubicBezTo>
                  <a:cubicBezTo>
                    <a:pt x="14434" y="15103"/>
                    <a:pt x="14466" y="15175"/>
                    <a:pt x="14515" y="15243"/>
                  </a:cubicBezTo>
                  <a:lnTo>
                    <a:pt x="18781" y="21235"/>
                  </a:lnTo>
                  <a:cubicBezTo>
                    <a:pt x="18974" y="21506"/>
                    <a:pt x="19402" y="21600"/>
                    <a:pt x="19736" y="21444"/>
                  </a:cubicBezTo>
                  <a:lnTo>
                    <a:pt x="20091" y="21277"/>
                  </a:lnTo>
                  <a:cubicBezTo>
                    <a:pt x="20425" y="21121"/>
                    <a:pt x="20535" y="20774"/>
                    <a:pt x="20343" y="20503"/>
                  </a:cubicBezTo>
                  <a:lnTo>
                    <a:pt x="16076" y="14515"/>
                  </a:lnTo>
                  <a:cubicBezTo>
                    <a:pt x="16007" y="14419"/>
                    <a:pt x="15903" y="14355"/>
                    <a:pt x="15790" y="14307"/>
                  </a:cubicBezTo>
                  <a:cubicBezTo>
                    <a:pt x="16138" y="14092"/>
                    <a:pt x="16479" y="13864"/>
                    <a:pt x="16797" y="13607"/>
                  </a:cubicBezTo>
                  <a:cubicBezTo>
                    <a:pt x="20639" y="10493"/>
                    <a:pt x="20639" y="5445"/>
                    <a:pt x="16797" y="2331"/>
                  </a:cubicBezTo>
                  <a:cubicBezTo>
                    <a:pt x="14875" y="774"/>
                    <a:pt x="12360" y="0"/>
                    <a:pt x="9842" y="0"/>
                  </a:cubicBezTo>
                  <a:close/>
                  <a:moveTo>
                    <a:pt x="9842" y="1251"/>
                  </a:moveTo>
                  <a:cubicBezTo>
                    <a:pt x="11963" y="1251"/>
                    <a:pt x="14085" y="1909"/>
                    <a:pt x="15704" y="3221"/>
                  </a:cubicBezTo>
                  <a:cubicBezTo>
                    <a:pt x="18942" y="5844"/>
                    <a:pt x="18942" y="10098"/>
                    <a:pt x="15704" y="12722"/>
                  </a:cubicBezTo>
                  <a:cubicBezTo>
                    <a:pt x="12467" y="15345"/>
                    <a:pt x="7217" y="15345"/>
                    <a:pt x="3980" y="12722"/>
                  </a:cubicBezTo>
                  <a:cubicBezTo>
                    <a:pt x="742" y="10098"/>
                    <a:pt x="742" y="5844"/>
                    <a:pt x="3980" y="3221"/>
                  </a:cubicBezTo>
                  <a:cubicBezTo>
                    <a:pt x="5598" y="1909"/>
                    <a:pt x="7720" y="1251"/>
                    <a:pt x="9842" y="12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1" name="Google Shape;949;p9">
              <a:extLst>
                <a:ext uri="{FF2B5EF4-FFF2-40B4-BE49-F238E27FC236}">
                  <a16:creationId xmlns:a16="http://schemas.microsoft.com/office/drawing/2014/main" id="{0B2FB556-D0FC-EE19-EF4E-F140EEC0E8AD}"/>
                </a:ext>
              </a:extLst>
            </p:cNvPr>
            <p:cNvSpPr/>
            <p:nvPr/>
          </p:nvSpPr>
          <p:spPr>
            <a:xfrm>
              <a:off x="16445562" y="5853037"/>
              <a:ext cx="1109876" cy="786703"/>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2" name="Google Shape;950;p9">
              <a:extLst>
                <a:ext uri="{FF2B5EF4-FFF2-40B4-BE49-F238E27FC236}">
                  <a16:creationId xmlns:a16="http://schemas.microsoft.com/office/drawing/2014/main" id="{5CCD1446-C648-4415-60B5-FE3397158182}"/>
                </a:ext>
              </a:extLst>
            </p:cNvPr>
            <p:cNvSpPr/>
            <p:nvPr/>
          </p:nvSpPr>
          <p:spPr>
            <a:xfrm>
              <a:off x="20841506" y="5932126"/>
              <a:ext cx="864564" cy="744817"/>
            </a:xfrm>
            <a:custGeom>
              <a:avLst/>
              <a:gdLst/>
              <a:ahLst/>
              <a:cxnLst/>
              <a:rect l="l" t="t" r="r" b="b"/>
              <a:pathLst>
                <a:path w="21600" h="21600" extrusionOk="0">
                  <a:moveTo>
                    <a:pt x="4937" y="21600"/>
                  </a:moveTo>
                  <a:cubicBezTo>
                    <a:pt x="7087" y="19915"/>
                    <a:pt x="7254" y="17403"/>
                    <a:pt x="7225" y="15022"/>
                  </a:cubicBezTo>
                  <a:cubicBezTo>
                    <a:pt x="9087" y="15916"/>
                    <a:pt x="11129" y="16612"/>
                    <a:pt x="13235" y="14961"/>
                  </a:cubicBezTo>
                  <a:cubicBezTo>
                    <a:pt x="15319" y="13326"/>
                    <a:pt x="15547" y="10891"/>
                    <a:pt x="15533" y="8574"/>
                  </a:cubicBezTo>
                  <a:cubicBezTo>
                    <a:pt x="17412" y="9482"/>
                    <a:pt x="19470" y="10214"/>
                    <a:pt x="21600" y="8543"/>
                  </a:cubicBezTo>
                  <a:lnTo>
                    <a:pt x="20969" y="7441"/>
                  </a:lnTo>
                  <a:cubicBezTo>
                    <a:pt x="19165" y="8855"/>
                    <a:pt x="17455" y="8115"/>
                    <a:pt x="15526" y="7147"/>
                  </a:cubicBezTo>
                  <a:cubicBezTo>
                    <a:pt x="15470" y="4670"/>
                    <a:pt x="15489" y="2522"/>
                    <a:pt x="17315" y="1092"/>
                  </a:cubicBezTo>
                  <a:lnTo>
                    <a:pt x="16670" y="0"/>
                  </a:lnTo>
                  <a:cubicBezTo>
                    <a:pt x="14521" y="1685"/>
                    <a:pt x="14346" y="4208"/>
                    <a:pt x="14375" y="6589"/>
                  </a:cubicBezTo>
                  <a:cubicBezTo>
                    <a:pt x="12514" y="5696"/>
                    <a:pt x="10476" y="5018"/>
                    <a:pt x="8371" y="6668"/>
                  </a:cubicBezTo>
                  <a:cubicBezTo>
                    <a:pt x="6282" y="8306"/>
                    <a:pt x="6070" y="10724"/>
                    <a:pt x="6085" y="13045"/>
                  </a:cubicBezTo>
                  <a:cubicBezTo>
                    <a:pt x="4204" y="12134"/>
                    <a:pt x="2134" y="11396"/>
                    <a:pt x="0" y="13068"/>
                  </a:cubicBezTo>
                  <a:cubicBezTo>
                    <a:pt x="0" y="13068"/>
                    <a:pt x="641" y="14162"/>
                    <a:pt x="641" y="14162"/>
                  </a:cubicBezTo>
                  <a:cubicBezTo>
                    <a:pt x="2449" y="12745"/>
                    <a:pt x="4156" y="13499"/>
                    <a:pt x="6093" y="14471"/>
                  </a:cubicBezTo>
                  <a:cubicBezTo>
                    <a:pt x="6148" y="16943"/>
                    <a:pt x="6117" y="19084"/>
                    <a:pt x="4295" y="20512"/>
                  </a:cubicBezTo>
                  <a:lnTo>
                    <a:pt x="4937" y="21600"/>
                  </a:lnTo>
                  <a:close/>
                  <a:moveTo>
                    <a:pt x="4054" y="19679"/>
                  </a:moveTo>
                  <a:cubicBezTo>
                    <a:pt x="4369" y="19426"/>
                    <a:pt x="4614" y="19148"/>
                    <a:pt x="4809" y="18844"/>
                  </a:cubicBezTo>
                  <a:cubicBezTo>
                    <a:pt x="4809" y="18844"/>
                    <a:pt x="2134" y="14221"/>
                    <a:pt x="2134" y="14221"/>
                  </a:cubicBezTo>
                  <a:cubicBezTo>
                    <a:pt x="1820" y="14319"/>
                    <a:pt x="1507" y="14483"/>
                    <a:pt x="1188" y="14730"/>
                  </a:cubicBezTo>
                  <a:lnTo>
                    <a:pt x="4054" y="19679"/>
                  </a:lnTo>
                  <a:close/>
                  <a:moveTo>
                    <a:pt x="5303" y="17641"/>
                  </a:moveTo>
                  <a:cubicBezTo>
                    <a:pt x="5447" y="17150"/>
                    <a:pt x="5511" y="16611"/>
                    <a:pt x="5534" y="16026"/>
                  </a:cubicBezTo>
                  <a:lnTo>
                    <a:pt x="4636" y="14466"/>
                  </a:lnTo>
                  <a:cubicBezTo>
                    <a:pt x="4164" y="14273"/>
                    <a:pt x="3712" y="14138"/>
                    <a:pt x="3269" y="14112"/>
                  </a:cubicBezTo>
                  <a:lnTo>
                    <a:pt x="5303" y="17641"/>
                  </a:lnTo>
                  <a:close/>
                  <a:moveTo>
                    <a:pt x="7218" y="13596"/>
                  </a:moveTo>
                  <a:cubicBezTo>
                    <a:pt x="7170" y="11212"/>
                    <a:pt x="7244" y="9148"/>
                    <a:pt x="9015" y="7760"/>
                  </a:cubicBezTo>
                  <a:cubicBezTo>
                    <a:pt x="10800" y="6360"/>
                    <a:pt x="12484" y="7073"/>
                    <a:pt x="14389" y="8027"/>
                  </a:cubicBezTo>
                  <a:cubicBezTo>
                    <a:pt x="14437" y="10403"/>
                    <a:pt x="14371" y="12473"/>
                    <a:pt x="12604" y="13859"/>
                  </a:cubicBezTo>
                  <a:cubicBezTo>
                    <a:pt x="10819" y="15258"/>
                    <a:pt x="9123" y="14549"/>
                    <a:pt x="7218" y="13596"/>
                  </a:cubicBezTo>
                  <a:close/>
                  <a:moveTo>
                    <a:pt x="9128" y="13531"/>
                  </a:moveTo>
                  <a:cubicBezTo>
                    <a:pt x="9683" y="13753"/>
                    <a:pt x="10215" y="13899"/>
                    <a:pt x="10736" y="13922"/>
                  </a:cubicBezTo>
                  <a:lnTo>
                    <a:pt x="8270" y="9693"/>
                  </a:lnTo>
                  <a:cubicBezTo>
                    <a:pt x="8094" y="10262"/>
                    <a:pt x="8018" y="10890"/>
                    <a:pt x="7988" y="11570"/>
                  </a:cubicBezTo>
                  <a:lnTo>
                    <a:pt x="9128" y="13531"/>
                  </a:lnTo>
                  <a:close/>
                  <a:moveTo>
                    <a:pt x="11711" y="13445"/>
                  </a:moveTo>
                  <a:cubicBezTo>
                    <a:pt x="11906" y="13348"/>
                    <a:pt x="12100" y="13226"/>
                    <a:pt x="12298" y="13067"/>
                  </a:cubicBezTo>
                  <a:cubicBezTo>
                    <a:pt x="12398" y="12988"/>
                    <a:pt x="12489" y="12904"/>
                    <a:pt x="12577" y="12819"/>
                  </a:cubicBezTo>
                  <a:lnTo>
                    <a:pt x="9787" y="7934"/>
                  </a:lnTo>
                  <a:cubicBezTo>
                    <a:pt x="9688" y="7998"/>
                    <a:pt x="9589" y="8069"/>
                    <a:pt x="9488" y="8149"/>
                  </a:cubicBezTo>
                  <a:cubicBezTo>
                    <a:pt x="9290" y="8307"/>
                    <a:pt x="9121" y="8474"/>
                    <a:pt x="8972" y="8652"/>
                  </a:cubicBezTo>
                  <a:lnTo>
                    <a:pt x="11711" y="13445"/>
                  </a:lnTo>
                  <a:close/>
                  <a:moveTo>
                    <a:pt x="13407" y="12000"/>
                  </a:moveTo>
                  <a:cubicBezTo>
                    <a:pt x="13611" y="11527"/>
                    <a:pt x="13723" y="11008"/>
                    <a:pt x="13784" y="10444"/>
                  </a:cubicBezTo>
                  <a:lnTo>
                    <a:pt x="12283" y="7830"/>
                  </a:lnTo>
                  <a:cubicBezTo>
                    <a:pt x="11815" y="7685"/>
                    <a:pt x="11363" y="7615"/>
                    <a:pt x="10913" y="7660"/>
                  </a:cubicBezTo>
                  <a:lnTo>
                    <a:pt x="13407" y="12000"/>
                  </a:lnTo>
                  <a:close/>
                  <a:moveTo>
                    <a:pt x="16965" y="7123"/>
                  </a:moveTo>
                  <a:cubicBezTo>
                    <a:pt x="17421" y="7289"/>
                    <a:pt x="17855" y="7394"/>
                    <a:pt x="18279" y="7398"/>
                  </a:cubicBezTo>
                  <a:lnTo>
                    <a:pt x="16261" y="4044"/>
                  </a:lnTo>
                  <a:cubicBezTo>
                    <a:pt x="16133" y="4533"/>
                    <a:pt x="16081" y="5067"/>
                    <a:pt x="16071" y="5642"/>
                  </a:cubicBezTo>
                  <a:lnTo>
                    <a:pt x="16965" y="7123"/>
                  </a:lnTo>
                  <a:close/>
                  <a:moveTo>
                    <a:pt x="19610" y="7085"/>
                  </a:moveTo>
                  <a:cubicBezTo>
                    <a:pt x="19909" y="6982"/>
                    <a:pt x="20208" y="6817"/>
                    <a:pt x="20510" y="6570"/>
                  </a:cubicBezTo>
                  <a:lnTo>
                    <a:pt x="17721" y="1845"/>
                  </a:lnTo>
                  <a:cubicBezTo>
                    <a:pt x="17423" y="2098"/>
                    <a:pt x="17191" y="2376"/>
                    <a:pt x="17007" y="2675"/>
                  </a:cubicBezTo>
                  <a:cubicBezTo>
                    <a:pt x="17007" y="2675"/>
                    <a:pt x="19610" y="7085"/>
                    <a:pt x="19610" y="7085"/>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3" name="Google Shape;951;p9">
              <a:extLst>
                <a:ext uri="{FF2B5EF4-FFF2-40B4-BE49-F238E27FC236}">
                  <a16:creationId xmlns:a16="http://schemas.microsoft.com/office/drawing/2014/main" id="{66C81419-9502-5292-741D-C21F8D1E3635}"/>
                </a:ext>
              </a:extLst>
            </p:cNvPr>
            <p:cNvSpPr/>
            <p:nvPr/>
          </p:nvSpPr>
          <p:spPr>
            <a:xfrm>
              <a:off x="19313512" y="496652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4" name="Google Shape;952;p9">
              <a:extLst>
                <a:ext uri="{FF2B5EF4-FFF2-40B4-BE49-F238E27FC236}">
                  <a16:creationId xmlns:a16="http://schemas.microsoft.com/office/drawing/2014/main" id="{96EC92D4-89FC-A9BB-1B52-00A820311006}"/>
                </a:ext>
              </a:extLst>
            </p:cNvPr>
            <p:cNvSpPr/>
            <p:nvPr/>
          </p:nvSpPr>
          <p:spPr>
            <a:xfrm>
              <a:off x="18944723" y="8111996"/>
              <a:ext cx="642360" cy="720761"/>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5" name="Google Shape;953;p9">
              <a:extLst>
                <a:ext uri="{FF2B5EF4-FFF2-40B4-BE49-F238E27FC236}">
                  <a16:creationId xmlns:a16="http://schemas.microsoft.com/office/drawing/2014/main" id="{D57ED4F6-91A1-42F8-54D4-6F959A3EA3EC}"/>
                </a:ext>
              </a:extLst>
            </p:cNvPr>
            <p:cNvSpPr/>
            <p:nvPr/>
          </p:nvSpPr>
          <p:spPr>
            <a:xfrm>
              <a:off x="15975644" y="5388220"/>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6" name="Google Shape;954;p9">
              <a:extLst>
                <a:ext uri="{FF2B5EF4-FFF2-40B4-BE49-F238E27FC236}">
                  <a16:creationId xmlns:a16="http://schemas.microsoft.com/office/drawing/2014/main" id="{9F554266-1838-1539-198F-3ADAC9B67D57}"/>
                </a:ext>
              </a:extLst>
            </p:cNvPr>
            <p:cNvSpPr/>
            <p:nvPr/>
          </p:nvSpPr>
          <p:spPr>
            <a:xfrm>
              <a:off x="19403393" y="8407637"/>
              <a:ext cx="524619" cy="750132"/>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7" name="Google Shape;955;p9">
              <a:extLst>
                <a:ext uri="{FF2B5EF4-FFF2-40B4-BE49-F238E27FC236}">
                  <a16:creationId xmlns:a16="http://schemas.microsoft.com/office/drawing/2014/main" id="{B05F66D5-9FEE-CC16-2ABC-8A62A2AAAD20}"/>
                </a:ext>
              </a:extLst>
            </p:cNvPr>
            <p:cNvSpPr/>
            <p:nvPr/>
          </p:nvSpPr>
          <p:spPr>
            <a:xfrm>
              <a:off x="16734120" y="4497805"/>
              <a:ext cx="706825" cy="831589"/>
            </a:xfrm>
            <a:custGeom>
              <a:avLst/>
              <a:gdLst/>
              <a:ahLst/>
              <a:cxnLst/>
              <a:rect l="l" t="t" r="r" b="b"/>
              <a:pathLst>
                <a:path w="19201" h="21329" extrusionOk="0">
                  <a:moveTo>
                    <a:pt x="9479" y="69"/>
                  </a:moveTo>
                  <a:cubicBezTo>
                    <a:pt x="11124" y="274"/>
                    <a:pt x="12739" y="925"/>
                    <a:pt x="14086" y="2032"/>
                  </a:cubicBezTo>
                  <a:cubicBezTo>
                    <a:pt x="15976" y="3586"/>
                    <a:pt x="17010" y="5836"/>
                    <a:pt x="16935" y="8190"/>
                  </a:cubicBezTo>
                  <a:cubicBezTo>
                    <a:pt x="16907" y="10081"/>
                    <a:pt x="16182" y="11891"/>
                    <a:pt x="14858" y="13324"/>
                  </a:cubicBezTo>
                  <a:cubicBezTo>
                    <a:pt x="12857" y="15491"/>
                    <a:pt x="9835" y="16494"/>
                    <a:pt x="6856" y="15992"/>
                  </a:cubicBezTo>
                  <a:cubicBezTo>
                    <a:pt x="491" y="14715"/>
                    <a:pt x="-2156" y="7496"/>
                    <a:pt x="2011" y="2776"/>
                  </a:cubicBezTo>
                  <a:cubicBezTo>
                    <a:pt x="3901" y="635"/>
                    <a:pt x="6739" y="-271"/>
                    <a:pt x="9479" y="69"/>
                  </a:cubicBezTo>
                  <a:close/>
                  <a:moveTo>
                    <a:pt x="16811" y="1700"/>
                  </a:moveTo>
                  <a:cubicBezTo>
                    <a:pt x="18616" y="3812"/>
                    <a:pt x="19444" y="6467"/>
                    <a:pt x="19139" y="9165"/>
                  </a:cubicBezTo>
                  <a:cubicBezTo>
                    <a:pt x="18834" y="11863"/>
                    <a:pt x="17427" y="14284"/>
                    <a:pt x="15191" y="15988"/>
                  </a:cubicBezTo>
                  <a:cubicBezTo>
                    <a:pt x="12662" y="17916"/>
                    <a:pt x="9407" y="18600"/>
                    <a:pt x="6359" y="18040"/>
                  </a:cubicBezTo>
                  <a:cubicBezTo>
                    <a:pt x="5749" y="17929"/>
                    <a:pt x="5143" y="17767"/>
                    <a:pt x="4558" y="17555"/>
                  </a:cubicBezTo>
                  <a:lnTo>
                    <a:pt x="4164" y="19468"/>
                  </a:lnTo>
                  <a:lnTo>
                    <a:pt x="7063" y="20000"/>
                  </a:lnTo>
                  <a:lnTo>
                    <a:pt x="6790" y="21329"/>
                  </a:lnTo>
                  <a:lnTo>
                    <a:pt x="227" y="20124"/>
                  </a:lnTo>
                  <a:lnTo>
                    <a:pt x="500" y="18796"/>
                  </a:lnTo>
                  <a:lnTo>
                    <a:pt x="2757" y="19210"/>
                  </a:lnTo>
                  <a:lnTo>
                    <a:pt x="3219" y="16965"/>
                  </a:lnTo>
                  <a:cubicBezTo>
                    <a:pt x="2951" y="16825"/>
                    <a:pt x="2688" y="16674"/>
                    <a:pt x="2431" y="16511"/>
                  </a:cubicBezTo>
                  <a:cubicBezTo>
                    <a:pt x="2174" y="16349"/>
                    <a:pt x="1928" y="16168"/>
                    <a:pt x="1684" y="15982"/>
                  </a:cubicBezTo>
                  <a:lnTo>
                    <a:pt x="2580" y="14934"/>
                  </a:lnTo>
                  <a:cubicBezTo>
                    <a:pt x="5970" y="17523"/>
                    <a:pt x="10902" y="17523"/>
                    <a:pt x="14300" y="14933"/>
                  </a:cubicBezTo>
                  <a:cubicBezTo>
                    <a:pt x="16239" y="13456"/>
                    <a:pt x="17444" y="11360"/>
                    <a:pt x="17708" y="9021"/>
                  </a:cubicBezTo>
                  <a:cubicBezTo>
                    <a:pt x="17973" y="6682"/>
                    <a:pt x="17267" y="4385"/>
                    <a:pt x="15703" y="2555"/>
                  </a:cubicBezTo>
                  <a:lnTo>
                    <a:pt x="16811" y="1700"/>
                  </a:lnTo>
                  <a:close/>
                  <a:moveTo>
                    <a:pt x="9715" y="1064"/>
                  </a:moveTo>
                  <a:cubicBezTo>
                    <a:pt x="9278" y="996"/>
                    <a:pt x="8832" y="968"/>
                    <a:pt x="8387" y="974"/>
                  </a:cubicBezTo>
                  <a:cubicBezTo>
                    <a:pt x="8460" y="1222"/>
                    <a:pt x="8544" y="1461"/>
                    <a:pt x="8641" y="1699"/>
                  </a:cubicBezTo>
                  <a:cubicBezTo>
                    <a:pt x="8737" y="1936"/>
                    <a:pt x="8846" y="2172"/>
                    <a:pt x="8962" y="2399"/>
                  </a:cubicBezTo>
                  <a:cubicBezTo>
                    <a:pt x="9289" y="2208"/>
                    <a:pt x="9627" y="2028"/>
                    <a:pt x="9967" y="1859"/>
                  </a:cubicBezTo>
                  <a:cubicBezTo>
                    <a:pt x="10307" y="1689"/>
                    <a:pt x="10645" y="1529"/>
                    <a:pt x="10997" y="1382"/>
                  </a:cubicBezTo>
                  <a:cubicBezTo>
                    <a:pt x="10579" y="1244"/>
                    <a:pt x="10153" y="1132"/>
                    <a:pt x="9715" y="1064"/>
                  </a:cubicBezTo>
                  <a:close/>
                  <a:moveTo>
                    <a:pt x="12202" y="1889"/>
                  </a:moveTo>
                  <a:cubicBezTo>
                    <a:pt x="11715" y="2060"/>
                    <a:pt x="11237" y="2254"/>
                    <a:pt x="10773" y="2470"/>
                  </a:cubicBezTo>
                  <a:cubicBezTo>
                    <a:pt x="10309" y="2687"/>
                    <a:pt x="9856" y="2925"/>
                    <a:pt x="9417" y="3184"/>
                  </a:cubicBezTo>
                  <a:cubicBezTo>
                    <a:pt x="9617" y="3488"/>
                    <a:pt x="9841" y="3788"/>
                    <a:pt x="10079" y="4067"/>
                  </a:cubicBezTo>
                  <a:cubicBezTo>
                    <a:pt x="10318" y="4345"/>
                    <a:pt x="10571" y="4610"/>
                    <a:pt x="10847" y="4861"/>
                  </a:cubicBezTo>
                  <a:lnTo>
                    <a:pt x="13083" y="2442"/>
                  </a:lnTo>
                  <a:cubicBezTo>
                    <a:pt x="12944" y="2342"/>
                    <a:pt x="12798" y="2240"/>
                    <a:pt x="12652" y="2149"/>
                  </a:cubicBezTo>
                  <a:cubicBezTo>
                    <a:pt x="12506" y="2059"/>
                    <a:pt x="12354" y="1969"/>
                    <a:pt x="12202" y="1889"/>
                  </a:cubicBezTo>
                  <a:close/>
                  <a:moveTo>
                    <a:pt x="7362" y="1000"/>
                  </a:moveTo>
                  <a:cubicBezTo>
                    <a:pt x="6540" y="1111"/>
                    <a:pt x="5754" y="1343"/>
                    <a:pt x="5029" y="1689"/>
                  </a:cubicBezTo>
                  <a:cubicBezTo>
                    <a:pt x="4305" y="2035"/>
                    <a:pt x="3644" y="2485"/>
                    <a:pt x="3064" y="3041"/>
                  </a:cubicBezTo>
                  <a:lnTo>
                    <a:pt x="5529" y="5074"/>
                  </a:lnTo>
                  <a:cubicBezTo>
                    <a:pt x="5922" y="4671"/>
                    <a:pt x="6339" y="4283"/>
                    <a:pt x="6773" y="3923"/>
                  </a:cubicBezTo>
                  <a:cubicBezTo>
                    <a:pt x="7206" y="3564"/>
                    <a:pt x="7655" y="3227"/>
                    <a:pt x="8126" y="2912"/>
                  </a:cubicBezTo>
                  <a:cubicBezTo>
                    <a:pt x="7964" y="2608"/>
                    <a:pt x="7819" y="2296"/>
                    <a:pt x="7690" y="1976"/>
                  </a:cubicBezTo>
                  <a:cubicBezTo>
                    <a:pt x="7561" y="1655"/>
                    <a:pt x="7454" y="1336"/>
                    <a:pt x="7362" y="1000"/>
                  </a:cubicBezTo>
                  <a:close/>
                  <a:moveTo>
                    <a:pt x="13806" y="3027"/>
                  </a:moveTo>
                  <a:lnTo>
                    <a:pt x="11570" y="5446"/>
                  </a:lnTo>
                  <a:cubicBezTo>
                    <a:pt x="11852" y="5649"/>
                    <a:pt x="12144" y="5840"/>
                    <a:pt x="12449" y="6011"/>
                  </a:cubicBezTo>
                  <a:cubicBezTo>
                    <a:pt x="12752" y="6182"/>
                    <a:pt x="13064" y="6332"/>
                    <a:pt x="13387" y="6469"/>
                  </a:cubicBezTo>
                  <a:cubicBezTo>
                    <a:pt x="13602" y="6013"/>
                    <a:pt x="13798" y="5550"/>
                    <a:pt x="13963" y="5077"/>
                  </a:cubicBezTo>
                  <a:cubicBezTo>
                    <a:pt x="14128" y="4603"/>
                    <a:pt x="14273" y="4122"/>
                    <a:pt x="14386" y="3633"/>
                  </a:cubicBezTo>
                  <a:cubicBezTo>
                    <a:pt x="14296" y="3528"/>
                    <a:pt x="14195" y="3418"/>
                    <a:pt x="14098" y="3318"/>
                  </a:cubicBezTo>
                  <a:cubicBezTo>
                    <a:pt x="14001" y="3218"/>
                    <a:pt x="13909" y="3123"/>
                    <a:pt x="13806" y="3027"/>
                  </a:cubicBezTo>
                  <a:close/>
                  <a:moveTo>
                    <a:pt x="15097" y="4643"/>
                  </a:moveTo>
                  <a:cubicBezTo>
                    <a:pt x="14989" y="5011"/>
                    <a:pt x="14872" y="5369"/>
                    <a:pt x="14735" y="5729"/>
                  </a:cubicBezTo>
                  <a:cubicBezTo>
                    <a:pt x="14598" y="6089"/>
                    <a:pt x="14440" y="6449"/>
                    <a:pt x="14276" y="6798"/>
                  </a:cubicBezTo>
                  <a:cubicBezTo>
                    <a:pt x="14551" y="6884"/>
                    <a:pt x="14842" y="6953"/>
                    <a:pt x="15125" y="7013"/>
                  </a:cubicBezTo>
                  <a:cubicBezTo>
                    <a:pt x="15409" y="7074"/>
                    <a:pt x="15688" y="7122"/>
                    <a:pt x="15977" y="7158"/>
                  </a:cubicBezTo>
                  <a:cubicBezTo>
                    <a:pt x="15915" y="6710"/>
                    <a:pt x="15813" y="6274"/>
                    <a:pt x="15666" y="5853"/>
                  </a:cubicBezTo>
                  <a:cubicBezTo>
                    <a:pt x="15519" y="5432"/>
                    <a:pt x="15324" y="5029"/>
                    <a:pt x="15097" y="4643"/>
                  </a:cubicBezTo>
                  <a:close/>
                  <a:moveTo>
                    <a:pt x="8606" y="3701"/>
                  </a:moveTo>
                  <a:cubicBezTo>
                    <a:pt x="8180" y="3989"/>
                    <a:pt x="7775" y="4303"/>
                    <a:pt x="7382" y="4630"/>
                  </a:cubicBezTo>
                  <a:cubicBezTo>
                    <a:pt x="6990" y="4957"/>
                    <a:pt x="6609" y="5294"/>
                    <a:pt x="6252" y="5658"/>
                  </a:cubicBezTo>
                  <a:lnTo>
                    <a:pt x="8448" y="7464"/>
                  </a:lnTo>
                  <a:lnTo>
                    <a:pt x="10216" y="5542"/>
                  </a:lnTo>
                  <a:cubicBezTo>
                    <a:pt x="9905" y="5266"/>
                    <a:pt x="9620" y="4976"/>
                    <a:pt x="9351" y="4670"/>
                  </a:cubicBezTo>
                  <a:cubicBezTo>
                    <a:pt x="9081" y="4363"/>
                    <a:pt x="8831" y="4036"/>
                    <a:pt x="8606" y="3701"/>
                  </a:cubicBezTo>
                  <a:close/>
                  <a:moveTo>
                    <a:pt x="2433" y="3721"/>
                  </a:moveTo>
                  <a:cubicBezTo>
                    <a:pt x="1932" y="4341"/>
                    <a:pt x="1546" y="5031"/>
                    <a:pt x="1284" y="5757"/>
                  </a:cubicBezTo>
                  <a:cubicBezTo>
                    <a:pt x="1022" y="6483"/>
                    <a:pt x="879" y="7253"/>
                    <a:pt x="878" y="8036"/>
                  </a:cubicBezTo>
                  <a:cubicBezTo>
                    <a:pt x="1138" y="8064"/>
                    <a:pt x="1405" y="8097"/>
                    <a:pt x="1661" y="8144"/>
                  </a:cubicBezTo>
                  <a:cubicBezTo>
                    <a:pt x="2118" y="8228"/>
                    <a:pt x="2562" y="8343"/>
                    <a:pt x="3001" y="8485"/>
                  </a:cubicBezTo>
                  <a:cubicBezTo>
                    <a:pt x="3265" y="8000"/>
                    <a:pt x="3553" y="7531"/>
                    <a:pt x="3870" y="7076"/>
                  </a:cubicBezTo>
                  <a:cubicBezTo>
                    <a:pt x="4187" y="6619"/>
                    <a:pt x="4542" y="6181"/>
                    <a:pt x="4910" y="5757"/>
                  </a:cubicBezTo>
                  <a:lnTo>
                    <a:pt x="2433" y="3721"/>
                  </a:lnTo>
                  <a:close/>
                  <a:moveTo>
                    <a:pt x="10939" y="6126"/>
                  </a:moveTo>
                  <a:lnTo>
                    <a:pt x="9169" y="8060"/>
                  </a:lnTo>
                  <a:lnTo>
                    <a:pt x="11249" y="9761"/>
                  </a:lnTo>
                  <a:cubicBezTo>
                    <a:pt x="11579" y="9378"/>
                    <a:pt x="11885" y="8986"/>
                    <a:pt x="12172" y="8576"/>
                  </a:cubicBezTo>
                  <a:cubicBezTo>
                    <a:pt x="12459" y="8166"/>
                    <a:pt x="12721" y="7741"/>
                    <a:pt x="12963" y="7306"/>
                  </a:cubicBezTo>
                  <a:cubicBezTo>
                    <a:pt x="12603" y="7149"/>
                    <a:pt x="12253" y="6964"/>
                    <a:pt x="11915" y="6769"/>
                  </a:cubicBezTo>
                  <a:cubicBezTo>
                    <a:pt x="11577" y="6573"/>
                    <a:pt x="11251" y="6358"/>
                    <a:pt x="10939" y="6126"/>
                  </a:cubicBezTo>
                  <a:close/>
                  <a:moveTo>
                    <a:pt x="13849" y="7647"/>
                  </a:moveTo>
                  <a:cubicBezTo>
                    <a:pt x="13586" y="8127"/>
                    <a:pt x="13297" y="8593"/>
                    <a:pt x="12982" y="9045"/>
                  </a:cubicBezTo>
                  <a:cubicBezTo>
                    <a:pt x="12667" y="9497"/>
                    <a:pt x="12334" y="9936"/>
                    <a:pt x="11969" y="10357"/>
                  </a:cubicBezTo>
                  <a:lnTo>
                    <a:pt x="14436" y="12379"/>
                  </a:lnTo>
                  <a:cubicBezTo>
                    <a:pt x="14933" y="11764"/>
                    <a:pt x="15319" y="11085"/>
                    <a:pt x="15581" y="10366"/>
                  </a:cubicBezTo>
                  <a:cubicBezTo>
                    <a:pt x="15842" y="9647"/>
                    <a:pt x="15976" y="8886"/>
                    <a:pt x="15982" y="8110"/>
                  </a:cubicBezTo>
                  <a:cubicBezTo>
                    <a:pt x="15743" y="8082"/>
                    <a:pt x="15506" y="8058"/>
                    <a:pt x="15271" y="8015"/>
                  </a:cubicBezTo>
                  <a:cubicBezTo>
                    <a:pt x="15030" y="7970"/>
                    <a:pt x="14788" y="7908"/>
                    <a:pt x="14551" y="7847"/>
                  </a:cubicBezTo>
                  <a:cubicBezTo>
                    <a:pt x="14314" y="7786"/>
                    <a:pt x="14080" y="7724"/>
                    <a:pt x="13849" y="7647"/>
                  </a:cubicBezTo>
                  <a:close/>
                  <a:moveTo>
                    <a:pt x="5621" y="6339"/>
                  </a:moveTo>
                  <a:cubicBezTo>
                    <a:pt x="5287" y="6724"/>
                    <a:pt x="4981" y="7134"/>
                    <a:pt x="4692" y="7547"/>
                  </a:cubicBezTo>
                  <a:cubicBezTo>
                    <a:pt x="4403" y="7961"/>
                    <a:pt x="4130" y="8387"/>
                    <a:pt x="3887" y="8826"/>
                  </a:cubicBezTo>
                  <a:cubicBezTo>
                    <a:pt x="4272" y="8990"/>
                    <a:pt x="4648" y="9168"/>
                    <a:pt x="5008" y="9376"/>
                  </a:cubicBezTo>
                  <a:cubicBezTo>
                    <a:pt x="5368" y="9585"/>
                    <a:pt x="5718" y="9817"/>
                    <a:pt x="6049" y="10067"/>
                  </a:cubicBezTo>
                  <a:lnTo>
                    <a:pt x="7817" y="8145"/>
                  </a:lnTo>
                  <a:lnTo>
                    <a:pt x="5621" y="6339"/>
                  </a:lnTo>
                  <a:close/>
                  <a:moveTo>
                    <a:pt x="8538" y="8741"/>
                  </a:moveTo>
                  <a:lnTo>
                    <a:pt x="6770" y="10663"/>
                  </a:lnTo>
                  <a:cubicBezTo>
                    <a:pt x="7059" y="10924"/>
                    <a:pt x="7330" y="11201"/>
                    <a:pt x="7582" y="11489"/>
                  </a:cubicBezTo>
                  <a:cubicBezTo>
                    <a:pt x="7834" y="11777"/>
                    <a:pt x="8064" y="12076"/>
                    <a:pt x="8278" y="12390"/>
                  </a:cubicBezTo>
                  <a:cubicBezTo>
                    <a:pt x="8700" y="12103"/>
                    <a:pt x="9109" y="11798"/>
                    <a:pt x="9499" y="11473"/>
                  </a:cubicBezTo>
                  <a:cubicBezTo>
                    <a:pt x="9889" y="11147"/>
                    <a:pt x="10262" y="10804"/>
                    <a:pt x="10617" y="10442"/>
                  </a:cubicBezTo>
                  <a:lnTo>
                    <a:pt x="8538" y="8741"/>
                  </a:lnTo>
                  <a:close/>
                  <a:moveTo>
                    <a:pt x="1798" y="9132"/>
                  </a:moveTo>
                  <a:cubicBezTo>
                    <a:pt x="1535" y="9075"/>
                    <a:pt x="1275" y="9033"/>
                    <a:pt x="1007" y="8999"/>
                  </a:cubicBezTo>
                  <a:cubicBezTo>
                    <a:pt x="1062" y="9423"/>
                    <a:pt x="1148" y="9837"/>
                    <a:pt x="1280" y="10238"/>
                  </a:cubicBezTo>
                  <a:cubicBezTo>
                    <a:pt x="1412" y="10638"/>
                    <a:pt x="1583" y="11018"/>
                    <a:pt x="1786" y="11388"/>
                  </a:cubicBezTo>
                  <a:cubicBezTo>
                    <a:pt x="1891" y="11037"/>
                    <a:pt x="2008" y="10691"/>
                    <a:pt x="2139" y="10348"/>
                  </a:cubicBezTo>
                  <a:cubicBezTo>
                    <a:pt x="2270" y="10005"/>
                    <a:pt x="2418" y="9667"/>
                    <a:pt x="2574" y="9334"/>
                  </a:cubicBezTo>
                  <a:cubicBezTo>
                    <a:pt x="2319" y="9257"/>
                    <a:pt x="2059" y="9189"/>
                    <a:pt x="1798" y="9132"/>
                  </a:cubicBezTo>
                  <a:close/>
                  <a:moveTo>
                    <a:pt x="11338" y="11038"/>
                  </a:moveTo>
                  <a:cubicBezTo>
                    <a:pt x="10948" y="11437"/>
                    <a:pt x="10541" y="11810"/>
                    <a:pt x="10111" y="12167"/>
                  </a:cubicBezTo>
                  <a:cubicBezTo>
                    <a:pt x="9681" y="12525"/>
                    <a:pt x="9224" y="12866"/>
                    <a:pt x="8757" y="13179"/>
                  </a:cubicBezTo>
                  <a:cubicBezTo>
                    <a:pt x="8923" y="13483"/>
                    <a:pt x="9075" y="13796"/>
                    <a:pt x="9206" y="14117"/>
                  </a:cubicBezTo>
                  <a:cubicBezTo>
                    <a:pt x="9337" y="14439"/>
                    <a:pt x="9449" y="14769"/>
                    <a:pt x="9544" y="15106"/>
                  </a:cubicBezTo>
                  <a:cubicBezTo>
                    <a:pt x="10358" y="14993"/>
                    <a:pt x="11133" y="14757"/>
                    <a:pt x="11852" y="14413"/>
                  </a:cubicBezTo>
                  <a:cubicBezTo>
                    <a:pt x="12571" y="14068"/>
                    <a:pt x="13229" y="13610"/>
                    <a:pt x="13805" y="13059"/>
                  </a:cubicBezTo>
                  <a:lnTo>
                    <a:pt x="11338" y="11038"/>
                  </a:lnTo>
                  <a:close/>
                  <a:moveTo>
                    <a:pt x="3466" y="9652"/>
                  </a:moveTo>
                  <a:cubicBezTo>
                    <a:pt x="3255" y="10099"/>
                    <a:pt x="3068" y="10559"/>
                    <a:pt x="2906" y="11023"/>
                  </a:cubicBezTo>
                  <a:cubicBezTo>
                    <a:pt x="2744" y="11488"/>
                    <a:pt x="2612" y="11967"/>
                    <a:pt x="2500" y="12447"/>
                  </a:cubicBezTo>
                  <a:cubicBezTo>
                    <a:pt x="2606" y="12576"/>
                    <a:pt x="2712" y="12693"/>
                    <a:pt x="2827" y="12816"/>
                  </a:cubicBezTo>
                  <a:cubicBezTo>
                    <a:pt x="2943" y="12939"/>
                    <a:pt x="3067" y="13064"/>
                    <a:pt x="3192" y="13180"/>
                  </a:cubicBezTo>
                  <a:lnTo>
                    <a:pt x="5416" y="10759"/>
                  </a:lnTo>
                  <a:cubicBezTo>
                    <a:pt x="5115" y="10538"/>
                    <a:pt x="4810" y="10332"/>
                    <a:pt x="4484" y="10148"/>
                  </a:cubicBezTo>
                  <a:cubicBezTo>
                    <a:pt x="4158" y="9964"/>
                    <a:pt x="3813" y="9796"/>
                    <a:pt x="3466" y="9652"/>
                  </a:cubicBezTo>
                  <a:close/>
                  <a:moveTo>
                    <a:pt x="6136" y="11355"/>
                  </a:moveTo>
                  <a:lnTo>
                    <a:pt x="3901" y="13774"/>
                  </a:lnTo>
                  <a:cubicBezTo>
                    <a:pt x="4016" y="13856"/>
                    <a:pt x="4137" y="13929"/>
                    <a:pt x="4256" y="14005"/>
                  </a:cubicBezTo>
                  <a:cubicBezTo>
                    <a:pt x="4376" y="14081"/>
                    <a:pt x="4502" y="14158"/>
                    <a:pt x="4626" y="14228"/>
                  </a:cubicBezTo>
                  <a:cubicBezTo>
                    <a:pt x="5123" y="14054"/>
                    <a:pt x="5608" y="13859"/>
                    <a:pt x="6082" y="13639"/>
                  </a:cubicBezTo>
                  <a:cubicBezTo>
                    <a:pt x="6556" y="13419"/>
                    <a:pt x="7019" y="13171"/>
                    <a:pt x="7466" y="12906"/>
                  </a:cubicBezTo>
                  <a:cubicBezTo>
                    <a:pt x="7279" y="12625"/>
                    <a:pt x="7074" y="12352"/>
                    <a:pt x="6853" y="12093"/>
                  </a:cubicBezTo>
                  <a:cubicBezTo>
                    <a:pt x="6632" y="11833"/>
                    <a:pt x="6391" y="11591"/>
                    <a:pt x="6136" y="11355"/>
                  </a:cubicBezTo>
                  <a:close/>
                  <a:moveTo>
                    <a:pt x="7934" y="13694"/>
                  </a:moveTo>
                  <a:cubicBezTo>
                    <a:pt x="7591" y="13896"/>
                    <a:pt x="7243" y="14084"/>
                    <a:pt x="6885" y="14262"/>
                  </a:cubicBezTo>
                  <a:cubicBezTo>
                    <a:pt x="6527" y="14440"/>
                    <a:pt x="6160" y="14609"/>
                    <a:pt x="5788" y="14762"/>
                  </a:cubicBezTo>
                  <a:cubicBezTo>
                    <a:pt x="6191" y="14908"/>
                    <a:pt x="6614" y="15020"/>
                    <a:pt x="7040" y="15099"/>
                  </a:cubicBezTo>
                  <a:cubicBezTo>
                    <a:pt x="7538" y="15190"/>
                    <a:pt x="8041" y="15236"/>
                    <a:pt x="8548" y="15233"/>
                  </a:cubicBezTo>
                  <a:cubicBezTo>
                    <a:pt x="8471" y="14966"/>
                    <a:pt x="8384" y="14704"/>
                    <a:pt x="8282" y="14447"/>
                  </a:cubicBezTo>
                  <a:cubicBezTo>
                    <a:pt x="8181" y="14190"/>
                    <a:pt x="8061" y="13938"/>
                    <a:pt x="7934" y="1369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8" name="Google Shape;956;p9">
              <a:extLst>
                <a:ext uri="{FF2B5EF4-FFF2-40B4-BE49-F238E27FC236}">
                  <a16:creationId xmlns:a16="http://schemas.microsoft.com/office/drawing/2014/main" id="{334C1654-7797-723F-3A0B-AFB9A15DEBC1}"/>
                </a:ext>
              </a:extLst>
            </p:cNvPr>
            <p:cNvSpPr/>
            <p:nvPr/>
          </p:nvSpPr>
          <p:spPr>
            <a:xfrm>
              <a:off x="18326100" y="4525793"/>
              <a:ext cx="707796" cy="707799"/>
            </a:xfrm>
            <a:custGeom>
              <a:avLst/>
              <a:gdLst/>
              <a:ahLst/>
              <a:cxnLst/>
              <a:rect l="l" t="t" r="r" b="b"/>
              <a:pathLst>
                <a:path w="20113" h="20113" extrusionOk="0">
                  <a:moveTo>
                    <a:pt x="8483" y="125"/>
                  </a:moveTo>
                  <a:cubicBezTo>
                    <a:pt x="2996" y="994"/>
                    <a:pt x="-744" y="6142"/>
                    <a:pt x="125" y="11629"/>
                  </a:cubicBezTo>
                  <a:cubicBezTo>
                    <a:pt x="994" y="17116"/>
                    <a:pt x="6142" y="20856"/>
                    <a:pt x="11629" y="19987"/>
                  </a:cubicBezTo>
                  <a:cubicBezTo>
                    <a:pt x="17116" y="19118"/>
                    <a:pt x="20856" y="13970"/>
                    <a:pt x="19987" y="8483"/>
                  </a:cubicBezTo>
                  <a:cubicBezTo>
                    <a:pt x="19118" y="2996"/>
                    <a:pt x="13970" y="-744"/>
                    <a:pt x="8483" y="125"/>
                  </a:cubicBezTo>
                  <a:close/>
                  <a:moveTo>
                    <a:pt x="8760" y="1873"/>
                  </a:moveTo>
                  <a:cubicBezTo>
                    <a:pt x="8956" y="1842"/>
                    <a:pt x="9163" y="1878"/>
                    <a:pt x="9336" y="2004"/>
                  </a:cubicBezTo>
                  <a:cubicBezTo>
                    <a:pt x="9681" y="2255"/>
                    <a:pt x="9758" y="2741"/>
                    <a:pt x="9507" y="3087"/>
                  </a:cubicBezTo>
                  <a:cubicBezTo>
                    <a:pt x="9256" y="3432"/>
                    <a:pt x="8770" y="3509"/>
                    <a:pt x="8424" y="3258"/>
                  </a:cubicBezTo>
                  <a:cubicBezTo>
                    <a:pt x="8079" y="3007"/>
                    <a:pt x="8002" y="2521"/>
                    <a:pt x="8253" y="2175"/>
                  </a:cubicBezTo>
                  <a:cubicBezTo>
                    <a:pt x="8378" y="2002"/>
                    <a:pt x="8564" y="1904"/>
                    <a:pt x="8760" y="1873"/>
                  </a:cubicBezTo>
                  <a:close/>
                  <a:moveTo>
                    <a:pt x="9098" y="4008"/>
                  </a:moveTo>
                  <a:cubicBezTo>
                    <a:pt x="9327" y="3971"/>
                    <a:pt x="9546" y="4130"/>
                    <a:pt x="9582" y="4359"/>
                  </a:cubicBezTo>
                  <a:lnTo>
                    <a:pt x="10314" y="8984"/>
                  </a:lnTo>
                  <a:cubicBezTo>
                    <a:pt x="10465" y="9019"/>
                    <a:pt x="10626" y="8992"/>
                    <a:pt x="10759" y="9088"/>
                  </a:cubicBezTo>
                  <a:cubicBezTo>
                    <a:pt x="10893" y="9186"/>
                    <a:pt x="10931" y="9343"/>
                    <a:pt x="11011" y="9477"/>
                  </a:cubicBezTo>
                  <a:lnTo>
                    <a:pt x="14460" y="8930"/>
                  </a:lnTo>
                  <a:cubicBezTo>
                    <a:pt x="14689" y="8894"/>
                    <a:pt x="14908" y="9053"/>
                    <a:pt x="14944" y="9282"/>
                  </a:cubicBezTo>
                  <a:cubicBezTo>
                    <a:pt x="14980" y="9511"/>
                    <a:pt x="14822" y="9729"/>
                    <a:pt x="14593" y="9766"/>
                  </a:cubicBezTo>
                  <a:lnTo>
                    <a:pt x="11143" y="10312"/>
                  </a:lnTo>
                  <a:cubicBezTo>
                    <a:pt x="11108" y="10464"/>
                    <a:pt x="11121" y="10625"/>
                    <a:pt x="11024" y="10759"/>
                  </a:cubicBezTo>
                  <a:cubicBezTo>
                    <a:pt x="10636" y="11292"/>
                    <a:pt x="9886" y="11411"/>
                    <a:pt x="9353" y="11024"/>
                  </a:cubicBezTo>
                  <a:cubicBezTo>
                    <a:pt x="8820" y="10636"/>
                    <a:pt x="8701" y="9886"/>
                    <a:pt x="9088" y="9353"/>
                  </a:cubicBezTo>
                  <a:cubicBezTo>
                    <a:pt x="9188" y="9215"/>
                    <a:pt x="9357" y="9195"/>
                    <a:pt x="9495" y="9114"/>
                  </a:cubicBezTo>
                  <a:lnTo>
                    <a:pt x="8762" y="4489"/>
                  </a:lnTo>
                  <a:cubicBezTo>
                    <a:pt x="8726" y="4260"/>
                    <a:pt x="8869" y="4044"/>
                    <a:pt x="9098" y="4008"/>
                  </a:cubicBezTo>
                  <a:close/>
                  <a:moveTo>
                    <a:pt x="2495" y="10476"/>
                  </a:moveTo>
                  <a:cubicBezTo>
                    <a:pt x="2691" y="10446"/>
                    <a:pt x="2898" y="10482"/>
                    <a:pt x="3071" y="10607"/>
                  </a:cubicBezTo>
                  <a:cubicBezTo>
                    <a:pt x="3417" y="10859"/>
                    <a:pt x="3494" y="11345"/>
                    <a:pt x="3243" y="11690"/>
                  </a:cubicBezTo>
                  <a:cubicBezTo>
                    <a:pt x="2992" y="12035"/>
                    <a:pt x="2505" y="12113"/>
                    <a:pt x="2160" y="11862"/>
                  </a:cubicBezTo>
                  <a:cubicBezTo>
                    <a:pt x="1814" y="11610"/>
                    <a:pt x="1737" y="11124"/>
                    <a:pt x="1988" y="10779"/>
                  </a:cubicBezTo>
                  <a:cubicBezTo>
                    <a:pt x="2114" y="10606"/>
                    <a:pt x="2300" y="10507"/>
                    <a:pt x="2495" y="10476"/>
                  </a:cubicBezTo>
                  <a:close/>
                  <a:moveTo>
                    <a:pt x="17392" y="8117"/>
                  </a:moveTo>
                  <a:cubicBezTo>
                    <a:pt x="17587" y="8086"/>
                    <a:pt x="17779" y="8125"/>
                    <a:pt x="17952" y="8250"/>
                  </a:cubicBezTo>
                  <a:cubicBezTo>
                    <a:pt x="18298" y="8502"/>
                    <a:pt x="18375" y="8988"/>
                    <a:pt x="18124" y="9333"/>
                  </a:cubicBezTo>
                  <a:cubicBezTo>
                    <a:pt x="17872" y="9678"/>
                    <a:pt x="17402" y="9753"/>
                    <a:pt x="17056" y="9502"/>
                  </a:cubicBezTo>
                  <a:cubicBezTo>
                    <a:pt x="16711" y="9251"/>
                    <a:pt x="16634" y="8765"/>
                    <a:pt x="16885" y="8419"/>
                  </a:cubicBezTo>
                  <a:cubicBezTo>
                    <a:pt x="17010" y="8247"/>
                    <a:pt x="17196" y="8148"/>
                    <a:pt x="17392" y="8117"/>
                  </a:cubicBezTo>
                  <a:close/>
                  <a:moveTo>
                    <a:pt x="11112" y="16723"/>
                  </a:moveTo>
                  <a:cubicBezTo>
                    <a:pt x="11308" y="16692"/>
                    <a:pt x="11515" y="16728"/>
                    <a:pt x="11688" y="16854"/>
                  </a:cubicBezTo>
                  <a:cubicBezTo>
                    <a:pt x="12033" y="17105"/>
                    <a:pt x="12110" y="17591"/>
                    <a:pt x="11859" y="17937"/>
                  </a:cubicBezTo>
                  <a:cubicBezTo>
                    <a:pt x="11608" y="18282"/>
                    <a:pt x="11122" y="18359"/>
                    <a:pt x="10776" y="18108"/>
                  </a:cubicBezTo>
                  <a:cubicBezTo>
                    <a:pt x="10431" y="17857"/>
                    <a:pt x="10354" y="17371"/>
                    <a:pt x="10605" y="17025"/>
                  </a:cubicBezTo>
                  <a:cubicBezTo>
                    <a:pt x="10730" y="16853"/>
                    <a:pt x="10916" y="16754"/>
                    <a:pt x="11112" y="1672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39" name="Google Shape;957;p9">
              <a:extLst>
                <a:ext uri="{FF2B5EF4-FFF2-40B4-BE49-F238E27FC236}">
                  <a16:creationId xmlns:a16="http://schemas.microsoft.com/office/drawing/2014/main" id="{B23C654F-A28E-C60C-1C71-8711CA899948}"/>
                </a:ext>
              </a:extLst>
            </p:cNvPr>
            <p:cNvSpPr/>
            <p:nvPr/>
          </p:nvSpPr>
          <p:spPr>
            <a:xfrm>
              <a:off x="21178433" y="7084811"/>
              <a:ext cx="603784" cy="760235"/>
            </a:xfrm>
            <a:custGeom>
              <a:avLst/>
              <a:gdLst/>
              <a:ahLst/>
              <a:cxnLst/>
              <a:rect l="l" t="t" r="r" b="b"/>
              <a:pathLst>
                <a:path w="21600" h="21600" extrusionOk="0">
                  <a:moveTo>
                    <a:pt x="4615" y="0"/>
                  </a:moveTo>
                  <a:lnTo>
                    <a:pt x="0" y="18854"/>
                  </a:lnTo>
                  <a:lnTo>
                    <a:pt x="17786" y="21600"/>
                  </a:lnTo>
                  <a:lnTo>
                    <a:pt x="21600" y="6017"/>
                  </a:lnTo>
                  <a:lnTo>
                    <a:pt x="18300" y="2113"/>
                  </a:lnTo>
                  <a:lnTo>
                    <a:pt x="4615" y="0"/>
                  </a:lnTo>
                  <a:close/>
                  <a:moveTo>
                    <a:pt x="9206" y="5215"/>
                  </a:moveTo>
                  <a:lnTo>
                    <a:pt x="15684" y="6215"/>
                  </a:lnTo>
                  <a:lnTo>
                    <a:pt x="15556" y="6735"/>
                  </a:lnTo>
                  <a:lnTo>
                    <a:pt x="9079" y="5735"/>
                  </a:lnTo>
                  <a:lnTo>
                    <a:pt x="9206" y="5215"/>
                  </a:lnTo>
                  <a:close/>
                  <a:moveTo>
                    <a:pt x="4712" y="9845"/>
                  </a:moveTo>
                  <a:lnTo>
                    <a:pt x="17667" y="11845"/>
                  </a:lnTo>
                  <a:lnTo>
                    <a:pt x="17544" y="12350"/>
                  </a:lnTo>
                  <a:lnTo>
                    <a:pt x="4588" y="10350"/>
                  </a:lnTo>
                  <a:lnTo>
                    <a:pt x="4712" y="9845"/>
                  </a:lnTo>
                  <a:close/>
                  <a:moveTo>
                    <a:pt x="4086" y="12402"/>
                  </a:moveTo>
                  <a:lnTo>
                    <a:pt x="17041" y="14402"/>
                  </a:lnTo>
                  <a:lnTo>
                    <a:pt x="16914" y="14923"/>
                  </a:lnTo>
                  <a:lnTo>
                    <a:pt x="3958" y="12923"/>
                  </a:lnTo>
                  <a:lnTo>
                    <a:pt x="4086" y="12402"/>
                  </a:lnTo>
                  <a:close/>
                  <a:moveTo>
                    <a:pt x="3460" y="14960"/>
                  </a:moveTo>
                  <a:lnTo>
                    <a:pt x="9938" y="15960"/>
                  </a:lnTo>
                  <a:lnTo>
                    <a:pt x="9810" y="16480"/>
                  </a:lnTo>
                  <a:lnTo>
                    <a:pt x="3332" y="15480"/>
                  </a:lnTo>
                  <a:lnTo>
                    <a:pt x="3460" y="14960"/>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0" name="Google Shape;958;p9">
              <a:extLst>
                <a:ext uri="{FF2B5EF4-FFF2-40B4-BE49-F238E27FC236}">
                  <a16:creationId xmlns:a16="http://schemas.microsoft.com/office/drawing/2014/main" id="{46B83B92-E134-3379-C5EC-812C3C4928DD}"/>
                </a:ext>
              </a:extLst>
            </p:cNvPr>
            <p:cNvSpPr/>
            <p:nvPr/>
          </p:nvSpPr>
          <p:spPr>
            <a:xfrm>
              <a:off x="20665447" y="6815808"/>
              <a:ext cx="608340" cy="1291938"/>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1" name="Google Shape;959;p9">
              <a:extLst>
                <a:ext uri="{FF2B5EF4-FFF2-40B4-BE49-F238E27FC236}">
                  <a16:creationId xmlns:a16="http://schemas.microsoft.com/office/drawing/2014/main" id="{9CFC604B-2D15-9ACC-4E70-1D6B024D1DC5}"/>
                </a:ext>
              </a:extLst>
            </p:cNvPr>
            <p:cNvSpPr/>
            <p:nvPr/>
          </p:nvSpPr>
          <p:spPr>
            <a:xfrm>
              <a:off x="19887189" y="8018518"/>
              <a:ext cx="374757" cy="414855"/>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2" name="Google Shape;960;p9">
              <a:extLst>
                <a:ext uri="{FF2B5EF4-FFF2-40B4-BE49-F238E27FC236}">
                  <a16:creationId xmlns:a16="http://schemas.microsoft.com/office/drawing/2014/main" id="{22BCFD8E-F0EE-3F02-ABA9-1D8C5641FF10}"/>
                </a:ext>
              </a:extLst>
            </p:cNvPr>
            <p:cNvSpPr/>
            <p:nvPr/>
          </p:nvSpPr>
          <p:spPr>
            <a:xfrm>
              <a:off x="19258037" y="4159743"/>
              <a:ext cx="657991" cy="400024"/>
            </a:xfrm>
            <a:custGeom>
              <a:avLst/>
              <a:gdLst/>
              <a:ahLst/>
              <a:cxnLst/>
              <a:rect l="l" t="t" r="r" b="b"/>
              <a:pathLst>
                <a:path w="21600" h="21600" extrusionOk="0">
                  <a:moveTo>
                    <a:pt x="0" y="14177"/>
                  </a:moveTo>
                  <a:cubicBezTo>
                    <a:pt x="2527" y="15134"/>
                    <a:pt x="4222" y="12910"/>
                    <a:pt x="5702" y="10575"/>
                  </a:cubicBezTo>
                  <a:cubicBezTo>
                    <a:pt x="6408" y="13676"/>
                    <a:pt x="7362" y="16803"/>
                    <a:pt x="9837" y="17741"/>
                  </a:cubicBezTo>
                  <a:cubicBezTo>
                    <a:pt x="12287" y="18668"/>
                    <a:pt x="13976" y="16590"/>
                    <a:pt x="15426" y="14335"/>
                  </a:cubicBezTo>
                  <a:cubicBezTo>
                    <a:pt x="16134" y="17472"/>
                    <a:pt x="17076" y="20652"/>
                    <a:pt x="19580" y="21600"/>
                  </a:cubicBezTo>
                  <a:lnTo>
                    <a:pt x="19844" y="19777"/>
                  </a:lnTo>
                  <a:cubicBezTo>
                    <a:pt x="17724" y="18974"/>
                    <a:pt x="17025" y="16203"/>
                    <a:pt x="16319" y="12948"/>
                  </a:cubicBezTo>
                  <a:cubicBezTo>
                    <a:pt x="17841" y="10489"/>
                    <a:pt x="19206" y="8437"/>
                    <a:pt x="21352" y="9250"/>
                  </a:cubicBezTo>
                  <a:lnTo>
                    <a:pt x="21600" y="7421"/>
                  </a:lnTo>
                  <a:cubicBezTo>
                    <a:pt x="19073" y="6464"/>
                    <a:pt x="17365" y="8691"/>
                    <a:pt x="15886" y="11025"/>
                  </a:cubicBezTo>
                  <a:cubicBezTo>
                    <a:pt x="15180" y="7926"/>
                    <a:pt x="14217" y="4820"/>
                    <a:pt x="11744" y="3883"/>
                  </a:cubicBezTo>
                  <a:cubicBezTo>
                    <a:pt x="9288" y="2954"/>
                    <a:pt x="7622" y="5034"/>
                    <a:pt x="6170" y="7294"/>
                  </a:cubicBezTo>
                  <a:cubicBezTo>
                    <a:pt x="5461" y="4152"/>
                    <a:pt x="4515" y="950"/>
                    <a:pt x="2007" y="0"/>
                  </a:cubicBezTo>
                  <a:cubicBezTo>
                    <a:pt x="2007" y="0"/>
                    <a:pt x="1755" y="1827"/>
                    <a:pt x="1755" y="1827"/>
                  </a:cubicBezTo>
                  <a:cubicBezTo>
                    <a:pt x="3881" y="2632"/>
                    <a:pt x="4569" y="5413"/>
                    <a:pt x="5277" y="8681"/>
                  </a:cubicBezTo>
                  <a:cubicBezTo>
                    <a:pt x="3758" y="11134"/>
                    <a:pt x="2389" y="13165"/>
                    <a:pt x="247" y="12354"/>
                  </a:cubicBezTo>
                  <a:lnTo>
                    <a:pt x="0" y="14177"/>
                  </a:lnTo>
                  <a:close/>
                  <a:moveTo>
                    <a:pt x="608" y="11260"/>
                  </a:moveTo>
                  <a:cubicBezTo>
                    <a:pt x="982" y="11395"/>
                    <a:pt x="1324" y="11420"/>
                    <a:pt x="1648" y="11361"/>
                  </a:cubicBezTo>
                  <a:cubicBezTo>
                    <a:pt x="1648" y="11361"/>
                    <a:pt x="2736" y="3679"/>
                    <a:pt x="2736" y="3679"/>
                  </a:cubicBezTo>
                  <a:cubicBezTo>
                    <a:pt x="2461" y="3396"/>
                    <a:pt x="2144" y="3178"/>
                    <a:pt x="1771" y="3033"/>
                  </a:cubicBezTo>
                  <a:lnTo>
                    <a:pt x="608" y="11260"/>
                  </a:lnTo>
                  <a:close/>
                  <a:moveTo>
                    <a:pt x="2743" y="10793"/>
                  </a:moveTo>
                  <a:cubicBezTo>
                    <a:pt x="3150" y="10493"/>
                    <a:pt x="3533" y="10048"/>
                    <a:pt x="3917" y="9511"/>
                  </a:cubicBezTo>
                  <a:lnTo>
                    <a:pt x="4287" y="6924"/>
                  </a:lnTo>
                  <a:cubicBezTo>
                    <a:pt x="4087" y="6170"/>
                    <a:pt x="3864" y="5496"/>
                    <a:pt x="3579" y="4938"/>
                  </a:cubicBezTo>
                  <a:lnTo>
                    <a:pt x="2743" y="10793"/>
                  </a:lnTo>
                  <a:close/>
                  <a:moveTo>
                    <a:pt x="6595" y="9188"/>
                  </a:moveTo>
                  <a:cubicBezTo>
                    <a:pt x="8063" y="6828"/>
                    <a:pt x="9414" y="4924"/>
                    <a:pt x="11495" y="5712"/>
                  </a:cubicBezTo>
                  <a:cubicBezTo>
                    <a:pt x="13593" y="6506"/>
                    <a:pt x="14292" y="9219"/>
                    <a:pt x="14990" y="12431"/>
                  </a:cubicBezTo>
                  <a:cubicBezTo>
                    <a:pt x="13526" y="14784"/>
                    <a:pt x="12177" y="16704"/>
                    <a:pt x="10101" y="15917"/>
                  </a:cubicBezTo>
                  <a:cubicBezTo>
                    <a:pt x="8003" y="15123"/>
                    <a:pt x="7294" y="12399"/>
                    <a:pt x="6595" y="9188"/>
                  </a:cubicBezTo>
                  <a:close/>
                  <a:moveTo>
                    <a:pt x="7938" y="11422"/>
                  </a:moveTo>
                  <a:cubicBezTo>
                    <a:pt x="8176" y="12303"/>
                    <a:pt x="8447" y="13084"/>
                    <a:pt x="8788" y="13733"/>
                  </a:cubicBezTo>
                  <a:lnTo>
                    <a:pt x="9770" y="6683"/>
                  </a:lnTo>
                  <a:cubicBezTo>
                    <a:pt x="9292" y="7022"/>
                    <a:pt x="8844" y="7536"/>
                    <a:pt x="8395" y="8157"/>
                  </a:cubicBezTo>
                  <a:lnTo>
                    <a:pt x="7938" y="11422"/>
                  </a:lnTo>
                  <a:close/>
                  <a:moveTo>
                    <a:pt x="9753" y="14444"/>
                  </a:moveTo>
                  <a:cubicBezTo>
                    <a:pt x="9947" y="14585"/>
                    <a:pt x="10156" y="14700"/>
                    <a:pt x="10391" y="14785"/>
                  </a:cubicBezTo>
                  <a:cubicBezTo>
                    <a:pt x="10509" y="14829"/>
                    <a:pt x="10624" y="14858"/>
                    <a:pt x="10737" y="14880"/>
                  </a:cubicBezTo>
                  <a:lnTo>
                    <a:pt x="11912" y="6809"/>
                  </a:lnTo>
                  <a:cubicBezTo>
                    <a:pt x="11804" y="6751"/>
                    <a:pt x="11691" y="6700"/>
                    <a:pt x="11572" y="6657"/>
                  </a:cubicBezTo>
                  <a:cubicBezTo>
                    <a:pt x="11338" y="6572"/>
                    <a:pt x="11118" y="6530"/>
                    <a:pt x="10904" y="6522"/>
                  </a:cubicBezTo>
                  <a:lnTo>
                    <a:pt x="9753" y="14444"/>
                  </a:lnTo>
                  <a:close/>
                  <a:moveTo>
                    <a:pt x="11819" y="15088"/>
                  </a:moveTo>
                  <a:cubicBezTo>
                    <a:pt x="12255" y="14876"/>
                    <a:pt x="12659" y="14511"/>
                    <a:pt x="13056" y="14038"/>
                  </a:cubicBezTo>
                  <a:lnTo>
                    <a:pt x="13679" y="9709"/>
                  </a:lnTo>
                  <a:cubicBezTo>
                    <a:pt x="13451" y="9006"/>
                    <a:pt x="13187" y="8394"/>
                    <a:pt x="12852" y="7898"/>
                  </a:cubicBezTo>
                  <a:lnTo>
                    <a:pt x="11819" y="15088"/>
                  </a:lnTo>
                  <a:close/>
                  <a:moveTo>
                    <a:pt x="17315" y="14655"/>
                  </a:moveTo>
                  <a:cubicBezTo>
                    <a:pt x="17522" y="15364"/>
                    <a:pt x="17751" y="15987"/>
                    <a:pt x="18038" y="16501"/>
                  </a:cubicBezTo>
                  <a:lnTo>
                    <a:pt x="18774" y="10835"/>
                  </a:lnTo>
                  <a:cubicBezTo>
                    <a:pt x="18379" y="11153"/>
                    <a:pt x="18008" y="11606"/>
                    <a:pt x="17639" y="12150"/>
                  </a:cubicBezTo>
                  <a:lnTo>
                    <a:pt x="17315" y="14655"/>
                  </a:lnTo>
                  <a:close/>
                  <a:moveTo>
                    <a:pt x="19142" y="17799"/>
                  </a:moveTo>
                  <a:cubicBezTo>
                    <a:pt x="19411" y="18060"/>
                    <a:pt x="19719" y="18258"/>
                    <a:pt x="20080" y="18383"/>
                  </a:cubicBezTo>
                  <a:lnTo>
                    <a:pt x="21155" y="10467"/>
                  </a:lnTo>
                  <a:cubicBezTo>
                    <a:pt x="20792" y="10352"/>
                    <a:pt x="20458" y="10341"/>
                    <a:pt x="20145" y="10409"/>
                  </a:cubicBezTo>
                  <a:cubicBezTo>
                    <a:pt x="20145" y="10409"/>
                    <a:pt x="19142" y="17799"/>
                    <a:pt x="19142" y="17799"/>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3" name="Google Shape;961;p9">
              <a:extLst>
                <a:ext uri="{FF2B5EF4-FFF2-40B4-BE49-F238E27FC236}">
                  <a16:creationId xmlns:a16="http://schemas.microsoft.com/office/drawing/2014/main" id="{EF67507C-7833-9C78-4AE5-95680258A5BC}"/>
                </a:ext>
              </a:extLst>
            </p:cNvPr>
            <p:cNvSpPr/>
            <p:nvPr/>
          </p:nvSpPr>
          <p:spPr>
            <a:xfrm>
              <a:off x="18647193" y="4108798"/>
              <a:ext cx="356298" cy="370280"/>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4" name="Google Shape;962;p9">
              <a:extLst>
                <a:ext uri="{FF2B5EF4-FFF2-40B4-BE49-F238E27FC236}">
                  <a16:creationId xmlns:a16="http://schemas.microsoft.com/office/drawing/2014/main" id="{C26BB923-5003-74A5-1EE1-D9BD1D1E0D32}"/>
                </a:ext>
              </a:extLst>
            </p:cNvPr>
            <p:cNvSpPr/>
            <p:nvPr/>
          </p:nvSpPr>
          <p:spPr>
            <a:xfrm>
              <a:off x="17493478" y="4180645"/>
              <a:ext cx="832624" cy="547837"/>
            </a:xfrm>
            <a:custGeom>
              <a:avLst/>
              <a:gdLst/>
              <a:ahLst/>
              <a:cxnLst/>
              <a:rect l="l" t="t" r="r" b="b"/>
              <a:pathLst>
                <a:path w="21340" h="21208" extrusionOk="0">
                  <a:moveTo>
                    <a:pt x="3532" y="6467"/>
                  </a:moveTo>
                  <a:lnTo>
                    <a:pt x="5654" y="19318"/>
                  </a:lnTo>
                  <a:lnTo>
                    <a:pt x="17808" y="14741"/>
                  </a:lnTo>
                  <a:lnTo>
                    <a:pt x="15687" y="1890"/>
                  </a:lnTo>
                  <a:cubicBezTo>
                    <a:pt x="15687" y="1890"/>
                    <a:pt x="3532" y="6467"/>
                    <a:pt x="3532" y="6467"/>
                  </a:cubicBezTo>
                  <a:close/>
                  <a:moveTo>
                    <a:pt x="2391" y="11284"/>
                  </a:moveTo>
                  <a:lnTo>
                    <a:pt x="3148" y="15874"/>
                  </a:lnTo>
                  <a:cubicBezTo>
                    <a:pt x="3190" y="16128"/>
                    <a:pt x="3360" y="16282"/>
                    <a:pt x="3528" y="16218"/>
                  </a:cubicBezTo>
                  <a:cubicBezTo>
                    <a:pt x="3696" y="16155"/>
                    <a:pt x="3798" y="15899"/>
                    <a:pt x="3756" y="15645"/>
                  </a:cubicBezTo>
                  <a:lnTo>
                    <a:pt x="2999" y="11056"/>
                  </a:lnTo>
                  <a:cubicBezTo>
                    <a:pt x="2957" y="10802"/>
                    <a:pt x="2787" y="10648"/>
                    <a:pt x="2619" y="10711"/>
                  </a:cubicBezTo>
                  <a:cubicBezTo>
                    <a:pt x="2451" y="10774"/>
                    <a:pt x="2349" y="11031"/>
                    <a:pt x="2391" y="11284"/>
                  </a:cubicBezTo>
                  <a:close/>
                  <a:moveTo>
                    <a:pt x="19102" y="6941"/>
                  </a:moveTo>
                  <a:cubicBezTo>
                    <a:pt x="18977" y="6181"/>
                    <a:pt x="18467" y="5718"/>
                    <a:pt x="17963" y="5908"/>
                  </a:cubicBezTo>
                  <a:cubicBezTo>
                    <a:pt x="17460" y="6097"/>
                    <a:pt x="17154" y="6868"/>
                    <a:pt x="17279" y="7628"/>
                  </a:cubicBezTo>
                  <a:cubicBezTo>
                    <a:pt x="17405" y="8388"/>
                    <a:pt x="17914" y="8851"/>
                    <a:pt x="18418" y="8661"/>
                  </a:cubicBezTo>
                  <a:cubicBezTo>
                    <a:pt x="18922" y="8472"/>
                    <a:pt x="19228" y="7701"/>
                    <a:pt x="19102" y="6941"/>
                  </a:cubicBezTo>
                  <a:close/>
                  <a:moveTo>
                    <a:pt x="19484" y="1435"/>
                  </a:moveTo>
                  <a:lnTo>
                    <a:pt x="21303" y="12450"/>
                  </a:lnTo>
                  <a:cubicBezTo>
                    <a:pt x="21470" y="13464"/>
                    <a:pt x="21062" y="14490"/>
                    <a:pt x="20390" y="14743"/>
                  </a:cubicBezTo>
                  <a:lnTo>
                    <a:pt x="3374" y="21151"/>
                  </a:lnTo>
                  <a:cubicBezTo>
                    <a:pt x="2703" y="21404"/>
                    <a:pt x="2023" y="20787"/>
                    <a:pt x="1856" y="19773"/>
                  </a:cubicBezTo>
                  <a:lnTo>
                    <a:pt x="37" y="8758"/>
                  </a:lnTo>
                  <a:cubicBezTo>
                    <a:pt x="-130" y="7745"/>
                    <a:pt x="279" y="6718"/>
                    <a:pt x="950" y="6465"/>
                  </a:cubicBezTo>
                  <a:lnTo>
                    <a:pt x="17966" y="57"/>
                  </a:lnTo>
                  <a:cubicBezTo>
                    <a:pt x="18637" y="-196"/>
                    <a:pt x="19317" y="421"/>
                    <a:pt x="19484" y="1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5" name="Google Shape;963;p9">
              <a:extLst>
                <a:ext uri="{FF2B5EF4-FFF2-40B4-BE49-F238E27FC236}">
                  <a16:creationId xmlns:a16="http://schemas.microsoft.com/office/drawing/2014/main" id="{8C67A45A-8C32-BF2F-35DE-5B5F418DAEF3}"/>
                </a:ext>
              </a:extLst>
            </p:cNvPr>
            <p:cNvSpPr/>
            <p:nvPr/>
          </p:nvSpPr>
          <p:spPr>
            <a:xfrm>
              <a:off x="18126029" y="6224089"/>
              <a:ext cx="1086985" cy="582352"/>
            </a:xfrm>
            <a:custGeom>
              <a:avLst/>
              <a:gdLst/>
              <a:ahLst/>
              <a:cxnLst/>
              <a:rect l="l" t="t" r="r" b="b"/>
              <a:pathLst>
                <a:path w="21600" h="21586" extrusionOk="0">
                  <a:moveTo>
                    <a:pt x="16536" y="15317"/>
                  </a:moveTo>
                  <a:lnTo>
                    <a:pt x="16511" y="12603"/>
                  </a:lnTo>
                  <a:lnTo>
                    <a:pt x="16510" y="12603"/>
                  </a:lnTo>
                  <a:cubicBezTo>
                    <a:pt x="16510" y="12601"/>
                    <a:pt x="16511" y="12598"/>
                    <a:pt x="16511" y="12596"/>
                  </a:cubicBezTo>
                  <a:cubicBezTo>
                    <a:pt x="16497" y="11097"/>
                    <a:pt x="13851" y="9967"/>
                    <a:pt x="10600" y="10073"/>
                  </a:cubicBezTo>
                  <a:cubicBezTo>
                    <a:pt x="7350" y="10179"/>
                    <a:pt x="4727" y="11481"/>
                    <a:pt x="4741" y="12979"/>
                  </a:cubicBezTo>
                  <a:cubicBezTo>
                    <a:pt x="4741" y="12982"/>
                    <a:pt x="4741" y="12984"/>
                    <a:pt x="4741" y="12986"/>
                  </a:cubicBezTo>
                  <a:lnTo>
                    <a:pt x="4741" y="12986"/>
                  </a:lnTo>
                  <a:lnTo>
                    <a:pt x="4744" y="13374"/>
                  </a:lnTo>
                  <a:lnTo>
                    <a:pt x="0" y="9650"/>
                  </a:lnTo>
                  <a:lnTo>
                    <a:pt x="10506" y="0"/>
                  </a:lnTo>
                  <a:lnTo>
                    <a:pt x="21600" y="11274"/>
                  </a:lnTo>
                  <a:cubicBezTo>
                    <a:pt x="21600" y="11274"/>
                    <a:pt x="16536" y="15317"/>
                    <a:pt x="16536" y="15317"/>
                  </a:cubicBezTo>
                  <a:close/>
                  <a:moveTo>
                    <a:pt x="3433" y="20010"/>
                  </a:moveTo>
                  <a:cubicBezTo>
                    <a:pt x="3441" y="20866"/>
                    <a:pt x="3096" y="21572"/>
                    <a:pt x="2663" y="21586"/>
                  </a:cubicBezTo>
                  <a:cubicBezTo>
                    <a:pt x="2229" y="21600"/>
                    <a:pt x="1871" y="20917"/>
                    <a:pt x="1863" y="20061"/>
                  </a:cubicBezTo>
                  <a:cubicBezTo>
                    <a:pt x="1858" y="19488"/>
                    <a:pt x="2012" y="18988"/>
                    <a:pt x="2243" y="18712"/>
                  </a:cubicBezTo>
                  <a:lnTo>
                    <a:pt x="2180" y="11901"/>
                  </a:lnTo>
                  <a:lnTo>
                    <a:pt x="2970" y="12521"/>
                  </a:lnTo>
                  <a:lnTo>
                    <a:pt x="3028" y="18686"/>
                  </a:lnTo>
                  <a:cubicBezTo>
                    <a:pt x="3264" y="18947"/>
                    <a:pt x="3427" y="19437"/>
                    <a:pt x="3433" y="20010"/>
                  </a:cubicBezTo>
                  <a:close/>
                  <a:moveTo>
                    <a:pt x="15799" y="20383"/>
                  </a:moveTo>
                  <a:lnTo>
                    <a:pt x="15729" y="12978"/>
                  </a:lnTo>
                  <a:cubicBezTo>
                    <a:pt x="15274" y="12403"/>
                    <a:pt x="13503" y="11530"/>
                    <a:pt x="10615" y="11624"/>
                  </a:cubicBezTo>
                  <a:cubicBezTo>
                    <a:pt x="7726" y="11718"/>
                    <a:pt x="5972" y="12706"/>
                    <a:pt x="5529" y="13310"/>
                  </a:cubicBezTo>
                  <a:lnTo>
                    <a:pt x="5598" y="20715"/>
                  </a:lnTo>
                  <a:cubicBezTo>
                    <a:pt x="5598" y="20715"/>
                    <a:pt x="15799" y="20383"/>
                    <a:pt x="15799" y="2038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6" name="Google Shape;964;p9">
              <a:extLst>
                <a:ext uri="{FF2B5EF4-FFF2-40B4-BE49-F238E27FC236}">
                  <a16:creationId xmlns:a16="http://schemas.microsoft.com/office/drawing/2014/main" id="{8E834278-54A9-4AF0-C9DE-089D0AC9089E}"/>
                </a:ext>
              </a:extLst>
            </p:cNvPr>
            <p:cNvSpPr/>
            <p:nvPr/>
          </p:nvSpPr>
          <p:spPr>
            <a:xfrm>
              <a:off x="15698642" y="7668426"/>
              <a:ext cx="845763" cy="398247"/>
            </a:xfrm>
            <a:custGeom>
              <a:avLst/>
              <a:gdLst/>
              <a:ahLst/>
              <a:cxnLst/>
              <a:rect l="l" t="t" r="r" b="b"/>
              <a:pathLst>
                <a:path w="21600" h="21600" extrusionOk="0">
                  <a:moveTo>
                    <a:pt x="20754" y="0"/>
                  </a:moveTo>
                  <a:lnTo>
                    <a:pt x="19029" y="1406"/>
                  </a:lnTo>
                  <a:cubicBezTo>
                    <a:pt x="19054" y="1548"/>
                    <a:pt x="19310" y="2958"/>
                    <a:pt x="19310" y="2958"/>
                  </a:cubicBezTo>
                  <a:lnTo>
                    <a:pt x="19147" y="3091"/>
                  </a:lnTo>
                  <a:lnTo>
                    <a:pt x="18865" y="1540"/>
                  </a:lnTo>
                  <a:lnTo>
                    <a:pt x="18111" y="2155"/>
                  </a:lnTo>
                  <a:cubicBezTo>
                    <a:pt x="18136" y="2291"/>
                    <a:pt x="18318" y="3295"/>
                    <a:pt x="18318" y="3295"/>
                  </a:cubicBezTo>
                  <a:lnTo>
                    <a:pt x="18155" y="3428"/>
                  </a:lnTo>
                  <a:lnTo>
                    <a:pt x="17947" y="2288"/>
                  </a:lnTo>
                  <a:lnTo>
                    <a:pt x="17193" y="2903"/>
                  </a:lnTo>
                  <a:cubicBezTo>
                    <a:pt x="17219" y="3044"/>
                    <a:pt x="17474" y="4455"/>
                    <a:pt x="17474" y="4455"/>
                  </a:cubicBezTo>
                  <a:lnTo>
                    <a:pt x="17311" y="4587"/>
                  </a:lnTo>
                  <a:lnTo>
                    <a:pt x="17030" y="3036"/>
                  </a:lnTo>
                  <a:lnTo>
                    <a:pt x="16275" y="3652"/>
                  </a:lnTo>
                  <a:cubicBezTo>
                    <a:pt x="16299" y="3788"/>
                    <a:pt x="16482" y="4792"/>
                    <a:pt x="16482" y="4792"/>
                  </a:cubicBezTo>
                  <a:lnTo>
                    <a:pt x="16318" y="4925"/>
                  </a:lnTo>
                  <a:lnTo>
                    <a:pt x="16111" y="3785"/>
                  </a:lnTo>
                  <a:lnTo>
                    <a:pt x="15357" y="4400"/>
                  </a:lnTo>
                  <a:cubicBezTo>
                    <a:pt x="15383" y="4541"/>
                    <a:pt x="15639" y="5951"/>
                    <a:pt x="15639" y="5951"/>
                  </a:cubicBezTo>
                  <a:lnTo>
                    <a:pt x="15475" y="6085"/>
                  </a:lnTo>
                  <a:lnTo>
                    <a:pt x="15193" y="4533"/>
                  </a:lnTo>
                  <a:lnTo>
                    <a:pt x="14439" y="5148"/>
                  </a:lnTo>
                  <a:cubicBezTo>
                    <a:pt x="14464" y="5284"/>
                    <a:pt x="14647" y="6288"/>
                    <a:pt x="14647" y="6288"/>
                  </a:cubicBezTo>
                  <a:lnTo>
                    <a:pt x="14483" y="6421"/>
                  </a:lnTo>
                  <a:lnTo>
                    <a:pt x="14275" y="5281"/>
                  </a:lnTo>
                  <a:lnTo>
                    <a:pt x="13522" y="5896"/>
                  </a:lnTo>
                  <a:cubicBezTo>
                    <a:pt x="13547" y="6037"/>
                    <a:pt x="13802" y="7448"/>
                    <a:pt x="13802" y="7448"/>
                  </a:cubicBezTo>
                  <a:lnTo>
                    <a:pt x="13638" y="7582"/>
                  </a:lnTo>
                  <a:lnTo>
                    <a:pt x="13358" y="6029"/>
                  </a:lnTo>
                  <a:lnTo>
                    <a:pt x="12603" y="6645"/>
                  </a:lnTo>
                  <a:cubicBezTo>
                    <a:pt x="12628" y="6781"/>
                    <a:pt x="12810" y="7785"/>
                    <a:pt x="12810" y="7785"/>
                  </a:cubicBezTo>
                  <a:lnTo>
                    <a:pt x="12646" y="7919"/>
                  </a:lnTo>
                  <a:lnTo>
                    <a:pt x="12439" y="6778"/>
                  </a:lnTo>
                  <a:lnTo>
                    <a:pt x="11685" y="7393"/>
                  </a:lnTo>
                  <a:cubicBezTo>
                    <a:pt x="11711" y="7534"/>
                    <a:pt x="11967" y="8944"/>
                    <a:pt x="11967" y="8944"/>
                  </a:cubicBezTo>
                  <a:lnTo>
                    <a:pt x="11803" y="9078"/>
                  </a:lnTo>
                  <a:lnTo>
                    <a:pt x="11521" y="7527"/>
                  </a:lnTo>
                  <a:lnTo>
                    <a:pt x="10768" y="8141"/>
                  </a:lnTo>
                  <a:cubicBezTo>
                    <a:pt x="10792" y="8277"/>
                    <a:pt x="10974" y="9282"/>
                    <a:pt x="10974" y="9282"/>
                  </a:cubicBezTo>
                  <a:lnTo>
                    <a:pt x="10811" y="9415"/>
                  </a:lnTo>
                  <a:lnTo>
                    <a:pt x="10604" y="8275"/>
                  </a:lnTo>
                  <a:lnTo>
                    <a:pt x="9849" y="8890"/>
                  </a:lnTo>
                  <a:cubicBezTo>
                    <a:pt x="9874" y="9031"/>
                    <a:pt x="10131" y="10441"/>
                    <a:pt x="10131" y="10441"/>
                  </a:cubicBezTo>
                  <a:lnTo>
                    <a:pt x="9967" y="10575"/>
                  </a:lnTo>
                  <a:lnTo>
                    <a:pt x="9686" y="9023"/>
                  </a:lnTo>
                  <a:lnTo>
                    <a:pt x="8931" y="9638"/>
                  </a:lnTo>
                  <a:cubicBezTo>
                    <a:pt x="8956" y="9774"/>
                    <a:pt x="9139" y="10778"/>
                    <a:pt x="9139" y="10778"/>
                  </a:cubicBezTo>
                  <a:lnTo>
                    <a:pt x="8975" y="10912"/>
                  </a:lnTo>
                  <a:lnTo>
                    <a:pt x="8767" y="9772"/>
                  </a:lnTo>
                  <a:lnTo>
                    <a:pt x="8014" y="10386"/>
                  </a:lnTo>
                  <a:cubicBezTo>
                    <a:pt x="8039" y="10527"/>
                    <a:pt x="8295" y="11937"/>
                    <a:pt x="8295" y="11937"/>
                  </a:cubicBezTo>
                  <a:lnTo>
                    <a:pt x="8131" y="12071"/>
                  </a:lnTo>
                  <a:lnTo>
                    <a:pt x="7850" y="10520"/>
                  </a:lnTo>
                  <a:lnTo>
                    <a:pt x="7095" y="11135"/>
                  </a:lnTo>
                  <a:cubicBezTo>
                    <a:pt x="7120" y="11271"/>
                    <a:pt x="7302" y="12275"/>
                    <a:pt x="7302" y="12275"/>
                  </a:cubicBezTo>
                  <a:lnTo>
                    <a:pt x="7138" y="12409"/>
                  </a:lnTo>
                  <a:lnTo>
                    <a:pt x="6932" y="11268"/>
                  </a:lnTo>
                  <a:lnTo>
                    <a:pt x="6177" y="11883"/>
                  </a:lnTo>
                  <a:cubicBezTo>
                    <a:pt x="6203" y="12024"/>
                    <a:pt x="6459" y="13435"/>
                    <a:pt x="6459" y="13435"/>
                  </a:cubicBezTo>
                  <a:lnTo>
                    <a:pt x="6295" y="13568"/>
                  </a:lnTo>
                  <a:lnTo>
                    <a:pt x="6013" y="12017"/>
                  </a:lnTo>
                  <a:lnTo>
                    <a:pt x="5260" y="12631"/>
                  </a:lnTo>
                  <a:cubicBezTo>
                    <a:pt x="5284" y="12768"/>
                    <a:pt x="5467" y="13771"/>
                    <a:pt x="5467" y="13771"/>
                  </a:cubicBezTo>
                  <a:lnTo>
                    <a:pt x="5303" y="13905"/>
                  </a:lnTo>
                  <a:lnTo>
                    <a:pt x="5096" y="12765"/>
                  </a:lnTo>
                  <a:lnTo>
                    <a:pt x="4342" y="13379"/>
                  </a:lnTo>
                  <a:cubicBezTo>
                    <a:pt x="4367" y="13521"/>
                    <a:pt x="4624" y="14931"/>
                    <a:pt x="4624" y="14931"/>
                  </a:cubicBezTo>
                  <a:lnTo>
                    <a:pt x="4460" y="15064"/>
                  </a:lnTo>
                  <a:lnTo>
                    <a:pt x="4178" y="13513"/>
                  </a:lnTo>
                  <a:lnTo>
                    <a:pt x="3423" y="14128"/>
                  </a:lnTo>
                  <a:cubicBezTo>
                    <a:pt x="3448" y="14265"/>
                    <a:pt x="3630" y="15269"/>
                    <a:pt x="3630" y="15269"/>
                  </a:cubicBezTo>
                  <a:lnTo>
                    <a:pt x="3467" y="15402"/>
                  </a:lnTo>
                  <a:lnTo>
                    <a:pt x="3260" y="14261"/>
                  </a:lnTo>
                  <a:lnTo>
                    <a:pt x="2505" y="14876"/>
                  </a:lnTo>
                  <a:cubicBezTo>
                    <a:pt x="2531" y="15018"/>
                    <a:pt x="2787" y="16428"/>
                    <a:pt x="2787" y="16428"/>
                  </a:cubicBezTo>
                  <a:lnTo>
                    <a:pt x="2623" y="16561"/>
                  </a:lnTo>
                  <a:lnTo>
                    <a:pt x="2342" y="15010"/>
                  </a:lnTo>
                  <a:lnTo>
                    <a:pt x="1588" y="15625"/>
                  </a:lnTo>
                  <a:cubicBezTo>
                    <a:pt x="1613" y="15761"/>
                    <a:pt x="1795" y="16765"/>
                    <a:pt x="1795" y="16765"/>
                  </a:cubicBezTo>
                  <a:lnTo>
                    <a:pt x="1631" y="16898"/>
                  </a:lnTo>
                  <a:lnTo>
                    <a:pt x="1424" y="15758"/>
                  </a:lnTo>
                  <a:lnTo>
                    <a:pt x="670" y="16373"/>
                  </a:lnTo>
                  <a:cubicBezTo>
                    <a:pt x="696" y="16514"/>
                    <a:pt x="951" y="17925"/>
                    <a:pt x="951" y="17925"/>
                  </a:cubicBezTo>
                  <a:lnTo>
                    <a:pt x="788" y="18057"/>
                  </a:lnTo>
                  <a:lnTo>
                    <a:pt x="506" y="16506"/>
                  </a:lnTo>
                  <a:lnTo>
                    <a:pt x="0" y="16919"/>
                  </a:lnTo>
                  <a:lnTo>
                    <a:pt x="846" y="21600"/>
                  </a:lnTo>
                  <a:lnTo>
                    <a:pt x="21600" y="4681"/>
                  </a:lnTo>
                  <a:lnTo>
                    <a:pt x="20754" y="0"/>
                  </a:lnTo>
                  <a:close/>
                  <a:moveTo>
                    <a:pt x="20622" y="2793"/>
                  </a:moveTo>
                  <a:cubicBezTo>
                    <a:pt x="20707" y="3260"/>
                    <a:pt x="20598" y="3784"/>
                    <a:pt x="20378" y="3963"/>
                  </a:cubicBezTo>
                  <a:cubicBezTo>
                    <a:pt x="20158" y="4143"/>
                    <a:pt x="19911" y="3909"/>
                    <a:pt x="19826" y="3442"/>
                  </a:cubicBezTo>
                  <a:cubicBezTo>
                    <a:pt x="19742" y="2974"/>
                    <a:pt x="19852" y="2449"/>
                    <a:pt x="20072" y="2270"/>
                  </a:cubicBezTo>
                  <a:cubicBezTo>
                    <a:pt x="20292" y="2091"/>
                    <a:pt x="20538" y="2325"/>
                    <a:pt x="20622" y="27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7" name="Google Shape;965;p9">
              <a:extLst>
                <a:ext uri="{FF2B5EF4-FFF2-40B4-BE49-F238E27FC236}">
                  <a16:creationId xmlns:a16="http://schemas.microsoft.com/office/drawing/2014/main" id="{A5238195-C2F2-FDF6-5B48-9A6424B38820}"/>
                </a:ext>
              </a:extLst>
            </p:cNvPr>
            <p:cNvSpPr/>
            <p:nvPr/>
          </p:nvSpPr>
          <p:spPr>
            <a:xfrm>
              <a:off x="19920630" y="5193310"/>
              <a:ext cx="339475" cy="405029"/>
            </a:xfrm>
            <a:custGeom>
              <a:avLst/>
              <a:gdLst/>
              <a:ahLst/>
              <a:cxnLst/>
              <a:rect l="l" t="t" r="r" b="b"/>
              <a:pathLst>
                <a:path w="21600" h="21600" extrusionOk="0">
                  <a:moveTo>
                    <a:pt x="0" y="896"/>
                  </a:moveTo>
                  <a:lnTo>
                    <a:pt x="1727" y="21600"/>
                  </a:lnTo>
                  <a:lnTo>
                    <a:pt x="21600" y="20435"/>
                  </a:lnTo>
                  <a:lnTo>
                    <a:pt x="20172" y="3324"/>
                  </a:lnTo>
                  <a:lnTo>
                    <a:pt x="15291" y="0"/>
                  </a:lnTo>
                  <a:lnTo>
                    <a:pt x="0" y="896"/>
                  </a:lnTo>
                  <a:close/>
                  <a:moveTo>
                    <a:pt x="6715" y="5294"/>
                  </a:moveTo>
                  <a:lnTo>
                    <a:pt x="13953" y="4870"/>
                  </a:lnTo>
                  <a:lnTo>
                    <a:pt x="14001" y="5441"/>
                  </a:lnTo>
                  <a:lnTo>
                    <a:pt x="6763" y="5865"/>
                  </a:lnTo>
                  <a:lnTo>
                    <a:pt x="6715" y="5294"/>
                  </a:lnTo>
                  <a:close/>
                  <a:moveTo>
                    <a:pt x="3566" y="11139"/>
                  </a:moveTo>
                  <a:lnTo>
                    <a:pt x="18042" y="10291"/>
                  </a:lnTo>
                  <a:lnTo>
                    <a:pt x="18088" y="10846"/>
                  </a:lnTo>
                  <a:lnTo>
                    <a:pt x="3613" y="11694"/>
                  </a:lnTo>
                  <a:lnTo>
                    <a:pt x="3566" y="11139"/>
                  </a:lnTo>
                  <a:close/>
                  <a:moveTo>
                    <a:pt x="3801" y="13947"/>
                  </a:moveTo>
                  <a:lnTo>
                    <a:pt x="18276" y="13099"/>
                  </a:lnTo>
                  <a:lnTo>
                    <a:pt x="18324" y="13670"/>
                  </a:lnTo>
                  <a:lnTo>
                    <a:pt x="3848" y="14519"/>
                  </a:lnTo>
                  <a:lnTo>
                    <a:pt x="3801" y="13947"/>
                  </a:lnTo>
                  <a:close/>
                  <a:moveTo>
                    <a:pt x="4035" y="16756"/>
                  </a:moveTo>
                  <a:lnTo>
                    <a:pt x="11273" y="16332"/>
                  </a:lnTo>
                  <a:lnTo>
                    <a:pt x="11320" y="16903"/>
                  </a:lnTo>
                  <a:lnTo>
                    <a:pt x="4083" y="17327"/>
                  </a:lnTo>
                  <a:lnTo>
                    <a:pt x="4035" y="16756"/>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8" name="Google Shape;966;p9">
              <a:extLst>
                <a:ext uri="{FF2B5EF4-FFF2-40B4-BE49-F238E27FC236}">
                  <a16:creationId xmlns:a16="http://schemas.microsoft.com/office/drawing/2014/main" id="{E98C9621-0263-2FA1-40E0-297AF58E84CA}"/>
                </a:ext>
              </a:extLst>
            </p:cNvPr>
            <p:cNvSpPr/>
            <p:nvPr/>
          </p:nvSpPr>
          <p:spPr>
            <a:xfrm>
              <a:off x="18570303" y="9049764"/>
              <a:ext cx="924785" cy="885968"/>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49" name="Google Shape;967;p9">
              <a:extLst>
                <a:ext uri="{FF2B5EF4-FFF2-40B4-BE49-F238E27FC236}">
                  <a16:creationId xmlns:a16="http://schemas.microsoft.com/office/drawing/2014/main" id="{6352CD9E-AB13-5A1B-D1F0-186529DC1EDC}"/>
                </a:ext>
              </a:extLst>
            </p:cNvPr>
            <p:cNvSpPr/>
            <p:nvPr/>
          </p:nvSpPr>
          <p:spPr>
            <a:xfrm>
              <a:off x="15885964" y="8065581"/>
              <a:ext cx="555246" cy="544272"/>
            </a:xfrm>
            <a:custGeom>
              <a:avLst/>
              <a:gdLst/>
              <a:ahLst/>
              <a:cxnLst/>
              <a:rect l="l" t="t" r="r" b="b"/>
              <a:pathLst>
                <a:path w="20991" h="21600" extrusionOk="0">
                  <a:moveTo>
                    <a:pt x="0" y="6005"/>
                  </a:moveTo>
                  <a:lnTo>
                    <a:pt x="2577" y="11807"/>
                  </a:lnTo>
                  <a:cubicBezTo>
                    <a:pt x="2577" y="11807"/>
                    <a:pt x="3706" y="12286"/>
                    <a:pt x="4255" y="11343"/>
                  </a:cubicBezTo>
                  <a:cubicBezTo>
                    <a:pt x="4860" y="10297"/>
                    <a:pt x="7052" y="9212"/>
                    <a:pt x="8001" y="11472"/>
                  </a:cubicBezTo>
                  <a:cubicBezTo>
                    <a:pt x="8949" y="13731"/>
                    <a:pt x="7204" y="14700"/>
                    <a:pt x="5987" y="14655"/>
                  </a:cubicBezTo>
                  <a:cubicBezTo>
                    <a:pt x="4886" y="14615"/>
                    <a:pt x="4270" y="15618"/>
                    <a:pt x="4270" y="15618"/>
                  </a:cubicBezTo>
                  <a:lnTo>
                    <a:pt x="6927" y="21600"/>
                  </a:lnTo>
                  <a:lnTo>
                    <a:pt x="11852" y="19189"/>
                  </a:lnTo>
                  <a:cubicBezTo>
                    <a:pt x="11852" y="19189"/>
                    <a:pt x="11984" y="18276"/>
                    <a:pt x="11207" y="17738"/>
                  </a:cubicBezTo>
                  <a:cubicBezTo>
                    <a:pt x="10263" y="17087"/>
                    <a:pt x="9280" y="15038"/>
                    <a:pt x="11605" y="13899"/>
                  </a:cubicBezTo>
                  <a:cubicBezTo>
                    <a:pt x="13931" y="12761"/>
                    <a:pt x="14808" y="14792"/>
                    <a:pt x="14617" y="16180"/>
                  </a:cubicBezTo>
                  <a:cubicBezTo>
                    <a:pt x="14474" y="17220"/>
                    <a:pt x="15221" y="17540"/>
                    <a:pt x="15221" y="17540"/>
                  </a:cubicBezTo>
                  <a:lnTo>
                    <a:pt x="19368" y="15510"/>
                  </a:lnTo>
                  <a:cubicBezTo>
                    <a:pt x="19368" y="15510"/>
                    <a:pt x="17338" y="11290"/>
                    <a:pt x="17019" y="10076"/>
                  </a:cubicBezTo>
                  <a:cubicBezTo>
                    <a:pt x="16676" y="8775"/>
                    <a:pt x="18369" y="8955"/>
                    <a:pt x="18673" y="8964"/>
                  </a:cubicBezTo>
                  <a:cubicBezTo>
                    <a:pt x="20424" y="9020"/>
                    <a:pt x="21600" y="7510"/>
                    <a:pt x="20656" y="5385"/>
                  </a:cubicBezTo>
                  <a:cubicBezTo>
                    <a:pt x="19712" y="3260"/>
                    <a:pt x="17321" y="3778"/>
                    <a:pt x="16643" y="5120"/>
                  </a:cubicBezTo>
                  <a:cubicBezTo>
                    <a:pt x="16139" y="6117"/>
                    <a:pt x="15546" y="6529"/>
                    <a:pt x="15164" y="5995"/>
                  </a:cubicBezTo>
                  <a:cubicBezTo>
                    <a:pt x="14272" y="4748"/>
                    <a:pt x="12268" y="0"/>
                    <a:pt x="12268" y="0"/>
                  </a:cubicBezTo>
                  <a:lnTo>
                    <a:pt x="8380" y="1903"/>
                  </a:lnTo>
                  <a:cubicBezTo>
                    <a:pt x="8380" y="1903"/>
                    <a:pt x="8041" y="3203"/>
                    <a:pt x="8973" y="3711"/>
                  </a:cubicBezTo>
                  <a:cubicBezTo>
                    <a:pt x="10375" y="4474"/>
                    <a:pt x="10679" y="6519"/>
                    <a:pt x="8834" y="7423"/>
                  </a:cubicBezTo>
                  <a:cubicBezTo>
                    <a:pt x="6988" y="8326"/>
                    <a:pt x="5715" y="6969"/>
                    <a:pt x="5997" y="5295"/>
                  </a:cubicBezTo>
                  <a:cubicBezTo>
                    <a:pt x="6154" y="4357"/>
                    <a:pt x="5083" y="3527"/>
                    <a:pt x="5083" y="3527"/>
                  </a:cubicBezTo>
                  <a:cubicBezTo>
                    <a:pt x="5083" y="3527"/>
                    <a:pt x="0" y="6005"/>
                    <a:pt x="0" y="600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0" name="Google Shape;968;p9">
              <a:extLst>
                <a:ext uri="{FF2B5EF4-FFF2-40B4-BE49-F238E27FC236}">
                  <a16:creationId xmlns:a16="http://schemas.microsoft.com/office/drawing/2014/main" id="{22A252C6-1D12-D237-C900-B89ADCB69785}"/>
                </a:ext>
              </a:extLst>
            </p:cNvPr>
            <p:cNvSpPr/>
            <p:nvPr/>
          </p:nvSpPr>
          <p:spPr>
            <a:xfrm>
              <a:off x="19111148" y="4676595"/>
              <a:ext cx="447512" cy="47891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1" name="Google Shape;969;p9">
              <a:extLst>
                <a:ext uri="{FF2B5EF4-FFF2-40B4-BE49-F238E27FC236}">
                  <a16:creationId xmlns:a16="http://schemas.microsoft.com/office/drawing/2014/main" id="{CD334AD7-3893-EA61-1FAA-7A2E3E278568}"/>
                </a:ext>
              </a:extLst>
            </p:cNvPr>
            <p:cNvSpPr/>
            <p:nvPr/>
          </p:nvSpPr>
          <p:spPr>
            <a:xfrm>
              <a:off x="17914973" y="5805187"/>
              <a:ext cx="454602" cy="423166"/>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2" name="Google Shape;970;p9">
              <a:extLst>
                <a:ext uri="{FF2B5EF4-FFF2-40B4-BE49-F238E27FC236}">
                  <a16:creationId xmlns:a16="http://schemas.microsoft.com/office/drawing/2014/main" id="{57204DE4-2B81-98CF-6172-5255D0594815}"/>
                </a:ext>
              </a:extLst>
            </p:cNvPr>
            <p:cNvSpPr/>
            <p:nvPr/>
          </p:nvSpPr>
          <p:spPr>
            <a:xfrm>
              <a:off x="21365322" y="6512088"/>
              <a:ext cx="416893" cy="446145"/>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3" name="Google Shape;971;p9">
              <a:extLst>
                <a:ext uri="{FF2B5EF4-FFF2-40B4-BE49-F238E27FC236}">
                  <a16:creationId xmlns:a16="http://schemas.microsoft.com/office/drawing/2014/main" id="{88EAB9BC-D224-1C21-8504-26681D9A533C}"/>
                </a:ext>
              </a:extLst>
            </p:cNvPr>
            <p:cNvSpPr/>
            <p:nvPr/>
          </p:nvSpPr>
          <p:spPr>
            <a:xfrm>
              <a:off x="18043549" y="10579592"/>
              <a:ext cx="978355" cy="640048"/>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4" name="Google Shape;972;p9">
              <a:extLst>
                <a:ext uri="{FF2B5EF4-FFF2-40B4-BE49-F238E27FC236}">
                  <a16:creationId xmlns:a16="http://schemas.microsoft.com/office/drawing/2014/main" id="{FF36CADE-E8DC-591B-8BAC-84081F3679EF}"/>
                </a:ext>
              </a:extLst>
            </p:cNvPr>
            <p:cNvSpPr/>
            <p:nvPr/>
          </p:nvSpPr>
          <p:spPr>
            <a:xfrm>
              <a:off x="15648472" y="6834637"/>
              <a:ext cx="742675" cy="776271"/>
            </a:xfrm>
            <a:custGeom>
              <a:avLst/>
              <a:gdLst/>
              <a:ahLst/>
              <a:cxnLst/>
              <a:rect l="l" t="t" r="r" b="b"/>
              <a:pathLst>
                <a:path w="21600" h="21600" extrusionOk="0">
                  <a:moveTo>
                    <a:pt x="5147" y="16723"/>
                  </a:moveTo>
                  <a:lnTo>
                    <a:pt x="0" y="16809"/>
                  </a:lnTo>
                  <a:lnTo>
                    <a:pt x="2774" y="12622"/>
                  </a:lnTo>
                  <a:cubicBezTo>
                    <a:pt x="2774" y="12622"/>
                    <a:pt x="5147" y="16723"/>
                    <a:pt x="5147" y="16723"/>
                  </a:cubicBezTo>
                  <a:close/>
                  <a:moveTo>
                    <a:pt x="14076" y="11989"/>
                  </a:moveTo>
                  <a:cubicBezTo>
                    <a:pt x="14302" y="12788"/>
                    <a:pt x="14417" y="13471"/>
                    <a:pt x="14416" y="13825"/>
                  </a:cubicBezTo>
                  <a:cubicBezTo>
                    <a:pt x="15694" y="13667"/>
                    <a:pt x="17017" y="14276"/>
                    <a:pt x="17811" y="15648"/>
                  </a:cubicBezTo>
                  <a:cubicBezTo>
                    <a:pt x="18851" y="17445"/>
                    <a:pt x="17597" y="21598"/>
                    <a:pt x="17597" y="21598"/>
                  </a:cubicBezTo>
                  <a:cubicBezTo>
                    <a:pt x="17597" y="21598"/>
                    <a:pt x="17595" y="21596"/>
                    <a:pt x="17592" y="21593"/>
                  </a:cubicBezTo>
                  <a:cubicBezTo>
                    <a:pt x="17594" y="21598"/>
                    <a:pt x="17594" y="21600"/>
                    <a:pt x="17594" y="21600"/>
                  </a:cubicBezTo>
                  <a:cubicBezTo>
                    <a:pt x="17594" y="21600"/>
                    <a:pt x="13250" y="20419"/>
                    <a:pt x="12210" y="18622"/>
                  </a:cubicBezTo>
                  <a:cubicBezTo>
                    <a:pt x="11424" y="17264"/>
                    <a:pt x="11576" y="15881"/>
                    <a:pt x="12373" y="14927"/>
                  </a:cubicBezTo>
                  <a:cubicBezTo>
                    <a:pt x="12061" y="14746"/>
                    <a:pt x="11508" y="14286"/>
                    <a:pt x="10910" y="13667"/>
                  </a:cubicBezTo>
                  <a:lnTo>
                    <a:pt x="5848" y="16352"/>
                  </a:lnTo>
                  <a:lnTo>
                    <a:pt x="3475" y="12249"/>
                  </a:lnTo>
                  <a:lnTo>
                    <a:pt x="8299" y="9692"/>
                  </a:lnTo>
                  <a:cubicBezTo>
                    <a:pt x="7229" y="7299"/>
                    <a:pt x="5819" y="3586"/>
                    <a:pt x="5332" y="2032"/>
                  </a:cubicBezTo>
                  <a:cubicBezTo>
                    <a:pt x="4875" y="574"/>
                    <a:pt x="5000" y="148"/>
                    <a:pt x="5066" y="36"/>
                  </a:cubicBezTo>
                  <a:cubicBezTo>
                    <a:pt x="5058" y="23"/>
                    <a:pt x="5065" y="20"/>
                    <a:pt x="5078" y="19"/>
                  </a:cubicBezTo>
                  <a:cubicBezTo>
                    <a:pt x="5088" y="6"/>
                    <a:pt x="5095" y="0"/>
                    <a:pt x="5095" y="0"/>
                  </a:cubicBezTo>
                  <a:cubicBezTo>
                    <a:pt x="5240" y="24"/>
                    <a:pt x="5683" y="148"/>
                    <a:pt x="6732" y="1292"/>
                  </a:cubicBezTo>
                  <a:cubicBezTo>
                    <a:pt x="7850" y="2510"/>
                    <a:pt x="10390" y="5624"/>
                    <a:pt x="11941" y="7761"/>
                  </a:cubicBezTo>
                  <a:lnTo>
                    <a:pt x="15980" y="5619"/>
                  </a:lnTo>
                  <a:lnTo>
                    <a:pt x="18355" y="9720"/>
                  </a:lnTo>
                  <a:cubicBezTo>
                    <a:pt x="18355" y="9720"/>
                    <a:pt x="14076" y="11989"/>
                    <a:pt x="14076" y="11989"/>
                  </a:cubicBezTo>
                  <a:close/>
                  <a:moveTo>
                    <a:pt x="16695" y="5238"/>
                  </a:moveTo>
                  <a:lnTo>
                    <a:pt x="19224" y="3898"/>
                  </a:lnTo>
                  <a:lnTo>
                    <a:pt x="21600" y="7999"/>
                  </a:lnTo>
                  <a:lnTo>
                    <a:pt x="19071" y="9339"/>
                  </a:lnTo>
                  <a:cubicBezTo>
                    <a:pt x="19071" y="9339"/>
                    <a:pt x="16695" y="5238"/>
                    <a:pt x="16695" y="5238"/>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5" name="Google Shape;973;p9">
              <a:extLst>
                <a:ext uri="{FF2B5EF4-FFF2-40B4-BE49-F238E27FC236}">
                  <a16:creationId xmlns:a16="http://schemas.microsoft.com/office/drawing/2014/main" id="{7AEE670B-42C1-DE35-E223-31BA9F6C2358}"/>
                </a:ext>
              </a:extLst>
            </p:cNvPr>
            <p:cNvSpPr/>
            <p:nvPr/>
          </p:nvSpPr>
          <p:spPr>
            <a:xfrm>
              <a:off x="19723607" y="10276650"/>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6" name="Google Shape;974;p9">
              <a:extLst>
                <a:ext uri="{FF2B5EF4-FFF2-40B4-BE49-F238E27FC236}">
                  <a16:creationId xmlns:a16="http://schemas.microsoft.com/office/drawing/2014/main" id="{C1305081-A7C8-D606-7FD9-03E3BDB46FC5}"/>
                </a:ext>
              </a:extLst>
            </p:cNvPr>
            <p:cNvSpPr/>
            <p:nvPr/>
          </p:nvSpPr>
          <p:spPr>
            <a:xfrm>
              <a:off x="15572266" y="10142128"/>
              <a:ext cx="479514" cy="339889"/>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7" name="Google Shape;975;p9">
              <a:extLst>
                <a:ext uri="{FF2B5EF4-FFF2-40B4-BE49-F238E27FC236}">
                  <a16:creationId xmlns:a16="http://schemas.microsoft.com/office/drawing/2014/main" id="{2A42C9D2-B1F3-076D-1127-B2A2DAD0EB9A}"/>
                </a:ext>
              </a:extLst>
            </p:cNvPr>
            <p:cNvSpPr/>
            <p:nvPr/>
          </p:nvSpPr>
          <p:spPr>
            <a:xfrm>
              <a:off x="17794266" y="9180909"/>
              <a:ext cx="602583" cy="644863"/>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8" name="Google Shape;976;p9">
              <a:extLst>
                <a:ext uri="{FF2B5EF4-FFF2-40B4-BE49-F238E27FC236}">
                  <a16:creationId xmlns:a16="http://schemas.microsoft.com/office/drawing/2014/main" id="{74B67C5F-A315-E3F2-45DC-F0209BA09F32}"/>
                </a:ext>
              </a:extLst>
            </p:cNvPr>
            <p:cNvSpPr/>
            <p:nvPr/>
          </p:nvSpPr>
          <p:spPr>
            <a:xfrm>
              <a:off x="17048178" y="9717416"/>
              <a:ext cx="707905" cy="707906"/>
            </a:xfrm>
            <a:custGeom>
              <a:avLst/>
              <a:gdLst/>
              <a:ahLst/>
              <a:cxnLst/>
              <a:rect l="l" t="t" r="r" b="b"/>
              <a:pathLst>
                <a:path w="18957" h="18957" extrusionOk="0">
                  <a:moveTo>
                    <a:pt x="5474" y="890"/>
                  </a:moveTo>
                  <a:cubicBezTo>
                    <a:pt x="729" y="3103"/>
                    <a:pt x="-1322" y="8738"/>
                    <a:pt x="890" y="13482"/>
                  </a:cubicBezTo>
                  <a:cubicBezTo>
                    <a:pt x="3103" y="18227"/>
                    <a:pt x="8738" y="20278"/>
                    <a:pt x="13482" y="18066"/>
                  </a:cubicBezTo>
                  <a:cubicBezTo>
                    <a:pt x="18227" y="15853"/>
                    <a:pt x="20278" y="10218"/>
                    <a:pt x="18066" y="5474"/>
                  </a:cubicBezTo>
                  <a:cubicBezTo>
                    <a:pt x="15853" y="729"/>
                    <a:pt x="10218" y="-1322"/>
                    <a:pt x="5474" y="890"/>
                  </a:cubicBezTo>
                  <a:close/>
                  <a:moveTo>
                    <a:pt x="6178" y="2402"/>
                  </a:moveTo>
                  <a:cubicBezTo>
                    <a:pt x="6348" y="2323"/>
                    <a:pt x="6545" y="2302"/>
                    <a:pt x="6734" y="2371"/>
                  </a:cubicBezTo>
                  <a:cubicBezTo>
                    <a:pt x="7112" y="2509"/>
                    <a:pt x="7308" y="2929"/>
                    <a:pt x="7170" y="3307"/>
                  </a:cubicBezTo>
                  <a:cubicBezTo>
                    <a:pt x="7033" y="3685"/>
                    <a:pt x="6612" y="3882"/>
                    <a:pt x="6234" y="3744"/>
                  </a:cubicBezTo>
                  <a:cubicBezTo>
                    <a:pt x="5856" y="3606"/>
                    <a:pt x="5660" y="3186"/>
                    <a:pt x="5798" y="2808"/>
                  </a:cubicBezTo>
                  <a:cubicBezTo>
                    <a:pt x="5866" y="2618"/>
                    <a:pt x="6009" y="2481"/>
                    <a:pt x="6178" y="2402"/>
                  </a:cubicBezTo>
                  <a:close/>
                  <a:moveTo>
                    <a:pt x="7039" y="4248"/>
                  </a:moveTo>
                  <a:cubicBezTo>
                    <a:pt x="7237" y="4156"/>
                    <a:pt x="7476" y="4242"/>
                    <a:pt x="7569" y="4441"/>
                  </a:cubicBezTo>
                  <a:lnTo>
                    <a:pt x="9434" y="8440"/>
                  </a:lnTo>
                  <a:cubicBezTo>
                    <a:pt x="9580" y="8433"/>
                    <a:pt x="9718" y="8366"/>
                    <a:pt x="9863" y="8419"/>
                  </a:cubicBezTo>
                  <a:cubicBezTo>
                    <a:pt x="10010" y="8472"/>
                    <a:pt x="10085" y="8605"/>
                    <a:pt x="10192" y="8705"/>
                  </a:cubicBezTo>
                  <a:lnTo>
                    <a:pt x="13175" y="7314"/>
                  </a:lnTo>
                  <a:cubicBezTo>
                    <a:pt x="13373" y="7222"/>
                    <a:pt x="13612" y="7309"/>
                    <a:pt x="13705" y="7507"/>
                  </a:cubicBezTo>
                  <a:cubicBezTo>
                    <a:pt x="13797" y="7705"/>
                    <a:pt x="13710" y="7944"/>
                    <a:pt x="13512" y="8037"/>
                  </a:cubicBezTo>
                  <a:lnTo>
                    <a:pt x="10529" y="9427"/>
                  </a:lnTo>
                  <a:cubicBezTo>
                    <a:pt x="10537" y="9574"/>
                    <a:pt x="10591" y="9717"/>
                    <a:pt x="10537" y="9863"/>
                  </a:cubicBezTo>
                  <a:cubicBezTo>
                    <a:pt x="10325" y="10447"/>
                    <a:pt x="9676" y="10750"/>
                    <a:pt x="9092" y="10537"/>
                  </a:cubicBezTo>
                  <a:cubicBezTo>
                    <a:pt x="8509" y="10325"/>
                    <a:pt x="8206" y="9676"/>
                    <a:pt x="8419" y="9092"/>
                  </a:cubicBezTo>
                  <a:cubicBezTo>
                    <a:pt x="8474" y="8942"/>
                    <a:pt x="8621" y="8880"/>
                    <a:pt x="8725" y="8771"/>
                  </a:cubicBezTo>
                  <a:lnTo>
                    <a:pt x="6860" y="4771"/>
                  </a:lnTo>
                  <a:cubicBezTo>
                    <a:pt x="6767" y="4573"/>
                    <a:pt x="6841" y="4340"/>
                    <a:pt x="7039" y="4248"/>
                  </a:cubicBezTo>
                  <a:close/>
                  <a:moveTo>
                    <a:pt x="2738" y="11823"/>
                  </a:moveTo>
                  <a:cubicBezTo>
                    <a:pt x="2908" y="11744"/>
                    <a:pt x="3105" y="11723"/>
                    <a:pt x="3294" y="11792"/>
                  </a:cubicBezTo>
                  <a:cubicBezTo>
                    <a:pt x="3672" y="11930"/>
                    <a:pt x="3868" y="12350"/>
                    <a:pt x="3730" y="12728"/>
                  </a:cubicBezTo>
                  <a:cubicBezTo>
                    <a:pt x="3593" y="13106"/>
                    <a:pt x="3172" y="13302"/>
                    <a:pt x="2794" y="13165"/>
                  </a:cubicBezTo>
                  <a:cubicBezTo>
                    <a:pt x="2416" y="13027"/>
                    <a:pt x="2220" y="12607"/>
                    <a:pt x="2358" y="12228"/>
                  </a:cubicBezTo>
                  <a:cubicBezTo>
                    <a:pt x="2426" y="12039"/>
                    <a:pt x="2569" y="11902"/>
                    <a:pt x="2738" y="11823"/>
                  </a:cubicBezTo>
                  <a:close/>
                  <a:moveTo>
                    <a:pt x="15620" y="5816"/>
                  </a:moveTo>
                  <a:cubicBezTo>
                    <a:pt x="15789" y="5737"/>
                    <a:pt x="15973" y="5722"/>
                    <a:pt x="16162" y="5791"/>
                  </a:cubicBezTo>
                  <a:cubicBezTo>
                    <a:pt x="16540" y="5929"/>
                    <a:pt x="16736" y="6349"/>
                    <a:pt x="16598" y="6728"/>
                  </a:cubicBezTo>
                  <a:cubicBezTo>
                    <a:pt x="16461" y="7106"/>
                    <a:pt x="16054" y="7296"/>
                    <a:pt x="15675" y="7158"/>
                  </a:cubicBezTo>
                  <a:cubicBezTo>
                    <a:pt x="15297" y="7020"/>
                    <a:pt x="15101" y="6600"/>
                    <a:pt x="15239" y="6222"/>
                  </a:cubicBezTo>
                  <a:cubicBezTo>
                    <a:pt x="15308" y="6033"/>
                    <a:pt x="15451" y="5895"/>
                    <a:pt x="15620" y="5816"/>
                  </a:cubicBezTo>
                  <a:close/>
                  <a:moveTo>
                    <a:pt x="12166" y="15243"/>
                  </a:moveTo>
                  <a:cubicBezTo>
                    <a:pt x="12335" y="15164"/>
                    <a:pt x="12533" y="15143"/>
                    <a:pt x="12722" y="15212"/>
                  </a:cubicBezTo>
                  <a:cubicBezTo>
                    <a:pt x="13100" y="15350"/>
                    <a:pt x="13296" y="15770"/>
                    <a:pt x="13158" y="16148"/>
                  </a:cubicBezTo>
                  <a:cubicBezTo>
                    <a:pt x="13021" y="16526"/>
                    <a:pt x="12600" y="16723"/>
                    <a:pt x="12222" y="16585"/>
                  </a:cubicBezTo>
                  <a:cubicBezTo>
                    <a:pt x="11844" y="16447"/>
                    <a:pt x="11648" y="16027"/>
                    <a:pt x="11785" y="15649"/>
                  </a:cubicBezTo>
                  <a:cubicBezTo>
                    <a:pt x="11854" y="15460"/>
                    <a:pt x="11997" y="15322"/>
                    <a:pt x="12166" y="1524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59" name="Google Shape;977;p9">
              <a:extLst>
                <a:ext uri="{FF2B5EF4-FFF2-40B4-BE49-F238E27FC236}">
                  <a16:creationId xmlns:a16="http://schemas.microsoft.com/office/drawing/2014/main" id="{D8F1196F-3D8C-D959-2021-3BDA16EB82FD}"/>
                </a:ext>
              </a:extLst>
            </p:cNvPr>
            <p:cNvSpPr/>
            <p:nvPr/>
          </p:nvSpPr>
          <p:spPr>
            <a:xfrm>
              <a:off x="18977015" y="9915662"/>
              <a:ext cx="660489" cy="686411"/>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0" name="Google Shape;978;p9">
              <a:extLst>
                <a:ext uri="{FF2B5EF4-FFF2-40B4-BE49-F238E27FC236}">
                  <a16:creationId xmlns:a16="http://schemas.microsoft.com/office/drawing/2014/main" id="{690C019C-4F29-33D4-D268-178819C7D14A}"/>
                </a:ext>
              </a:extLst>
            </p:cNvPr>
            <p:cNvSpPr/>
            <p:nvPr/>
          </p:nvSpPr>
          <p:spPr>
            <a:xfrm>
              <a:off x="17273284" y="10887438"/>
              <a:ext cx="673802" cy="40655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1" name="Google Shape;979;p9">
              <a:extLst>
                <a:ext uri="{FF2B5EF4-FFF2-40B4-BE49-F238E27FC236}">
                  <a16:creationId xmlns:a16="http://schemas.microsoft.com/office/drawing/2014/main" id="{F27CF405-B6D8-A087-60A0-0FF6E212EC1C}"/>
                </a:ext>
              </a:extLst>
            </p:cNvPr>
            <p:cNvSpPr/>
            <p:nvPr/>
          </p:nvSpPr>
          <p:spPr>
            <a:xfrm>
              <a:off x="19982176" y="9778729"/>
              <a:ext cx="656775" cy="603421"/>
            </a:xfrm>
            <a:custGeom>
              <a:avLst/>
              <a:gdLst/>
              <a:ahLst/>
              <a:cxnLst/>
              <a:rect l="l" t="t" r="r" b="b"/>
              <a:pathLst>
                <a:path w="20391" h="21254" extrusionOk="0">
                  <a:moveTo>
                    <a:pt x="14806" y="20802"/>
                  </a:moveTo>
                  <a:cubicBezTo>
                    <a:pt x="16771" y="20078"/>
                    <a:pt x="18497" y="18506"/>
                    <a:pt x="19509" y="16252"/>
                  </a:cubicBezTo>
                  <a:cubicBezTo>
                    <a:pt x="21534" y="11744"/>
                    <a:pt x="19954" y="6226"/>
                    <a:pt x="15980" y="3929"/>
                  </a:cubicBezTo>
                  <a:cubicBezTo>
                    <a:pt x="12750" y="2062"/>
                    <a:pt x="8929" y="2896"/>
                    <a:pt x="6525" y="5695"/>
                  </a:cubicBezTo>
                  <a:cubicBezTo>
                    <a:pt x="6494" y="5619"/>
                    <a:pt x="6446" y="5549"/>
                    <a:pt x="6387" y="5489"/>
                  </a:cubicBezTo>
                  <a:lnTo>
                    <a:pt x="1181" y="167"/>
                  </a:lnTo>
                  <a:cubicBezTo>
                    <a:pt x="946" y="-73"/>
                    <a:pt x="582" y="-53"/>
                    <a:pt x="370" y="214"/>
                  </a:cubicBezTo>
                  <a:lnTo>
                    <a:pt x="146" y="499"/>
                  </a:lnTo>
                  <a:cubicBezTo>
                    <a:pt x="-66" y="765"/>
                    <a:pt x="-44" y="1177"/>
                    <a:pt x="192" y="1417"/>
                  </a:cubicBezTo>
                  <a:lnTo>
                    <a:pt x="5396" y="6733"/>
                  </a:lnTo>
                  <a:cubicBezTo>
                    <a:pt x="5480" y="6818"/>
                    <a:pt x="5581" y="6859"/>
                    <a:pt x="5685" y="6879"/>
                  </a:cubicBezTo>
                  <a:cubicBezTo>
                    <a:pt x="5480" y="7214"/>
                    <a:pt x="5286" y="7560"/>
                    <a:pt x="5118" y="7933"/>
                  </a:cubicBezTo>
                  <a:cubicBezTo>
                    <a:pt x="3093" y="12441"/>
                    <a:pt x="4673" y="17959"/>
                    <a:pt x="8647" y="20256"/>
                  </a:cubicBezTo>
                  <a:cubicBezTo>
                    <a:pt x="10634" y="21405"/>
                    <a:pt x="12840" y="21527"/>
                    <a:pt x="14806" y="20802"/>
                  </a:cubicBezTo>
                  <a:close/>
                  <a:moveTo>
                    <a:pt x="14414" y="19435"/>
                  </a:moveTo>
                  <a:cubicBezTo>
                    <a:pt x="12758" y="20045"/>
                    <a:pt x="10896" y="19937"/>
                    <a:pt x="9221" y="18969"/>
                  </a:cubicBezTo>
                  <a:cubicBezTo>
                    <a:pt x="5873" y="17034"/>
                    <a:pt x="4542" y="12385"/>
                    <a:pt x="6248" y="8586"/>
                  </a:cubicBezTo>
                  <a:cubicBezTo>
                    <a:pt x="7954" y="4788"/>
                    <a:pt x="12052" y="3277"/>
                    <a:pt x="15400" y="5212"/>
                  </a:cubicBezTo>
                  <a:cubicBezTo>
                    <a:pt x="18748" y="7148"/>
                    <a:pt x="20080" y="11797"/>
                    <a:pt x="18374" y="15596"/>
                  </a:cubicBezTo>
                  <a:cubicBezTo>
                    <a:pt x="17521" y="17495"/>
                    <a:pt x="16070" y="18824"/>
                    <a:pt x="14414" y="1943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2" name="Google Shape;980;p9">
              <a:extLst>
                <a:ext uri="{FF2B5EF4-FFF2-40B4-BE49-F238E27FC236}">
                  <a16:creationId xmlns:a16="http://schemas.microsoft.com/office/drawing/2014/main" id="{BF5BFA51-3058-064C-D005-721AE2DCB081}"/>
                </a:ext>
              </a:extLst>
            </p:cNvPr>
            <p:cNvSpPr/>
            <p:nvPr/>
          </p:nvSpPr>
          <p:spPr>
            <a:xfrm>
              <a:off x="18095556" y="9920122"/>
              <a:ext cx="474749" cy="52554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3" name="Google Shape;981;p9">
              <a:extLst>
                <a:ext uri="{FF2B5EF4-FFF2-40B4-BE49-F238E27FC236}">
                  <a16:creationId xmlns:a16="http://schemas.microsoft.com/office/drawing/2014/main" id="{7D669EDC-2291-74F2-FB2D-C5D5543AECCA}"/>
                </a:ext>
              </a:extLst>
            </p:cNvPr>
            <p:cNvSpPr/>
            <p:nvPr/>
          </p:nvSpPr>
          <p:spPr>
            <a:xfrm>
              <a:off x="19553061" y="9077456"/>
              <a:ext cx="359032" cy="414855"/>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4" name="Google Shape;982;p9">
              <a:extLst>
                <a:ext uri="{FF2B5EF4-FFF2-40B4-BE49-F238E27FC236}">
                  <a16:creationId xmlns:a16="http://schemas.microsoft.com/office/drawing/2014/main" id="{861E6392-0BAA-F54A-2824-8E1C3B84129A}"/>
                </a:ext>
              </a:extLst>
            </p:cNvPr>
            <p:cNvSpPr/>
            <p:nvPr/>
          </p:nvSpPr>
          <p:spPr>
            <a:xfrm>
              <a:off x="19907349" y="4497805"/>
              <a:ext cx="422982" cy="47460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5" name="Google Shape;983;p9">
              <a:extLst>
                <a:ext uri="{FF2B5EF4-FFF2-40B4-BE49-F238E27FC236}">
                  <a16:creationId xmlns:a16="http://schemas.microsoft.com/office/drawing/2014/main" id="{34B5DFE4-96A7-8FCB-4AA3-8E2AF5018DA2}"/>
                </a:ext>
              </a:extLst>
            </p:cNvPr>
            <p:cNvSpPr/>
            <p:nvPr/>
          </p:nvSpPr>
          <p:spPr>
            <a:xfrm>
              <a:off x="16605913" y="7050896"/>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6" name="Google Shape;984;p9">
              <a:extLst>
                <a:ext uri="{FF2B5EF4-FFF2-40B4-BE49-F238E27FC236}">
                  <a16:creationId xmlns:a16="http://schemas.microsoft.com/office/drawing/2014/main" id="{0E9BB840-CE74-6999-2AA7-8B2D5F6106D5}"/>
                </a:ext>
              </a:extLst>
            </p:cNvPr>
            <p:cNvSpPr/>
            <p:nvPr/>
          </p:nvSpPr>
          <p:spPr>
            <a:xfrm>
              <a:off x="17109012" y="5013808"/>
              <a:ext cx="413677" cy="591501"/>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7" name="Google Shape;985;p9">
              <a:extLst>
                <a:ext uri="{FF2B5EF4-FFF2-40B4-BE49-F238E27FC236}">
                  <a16:creationId xmlns:a16="http://schemas.microsoft.com/office/drawing/2014/main" id="{1A395476-31FB-1A73-B4F6-7FE806C77AC7}"/>
                </a:ext>
              </a:extLst>
            </p:cNvPr>
            <p:cNvSpPr/>
            <p:nvPr/>
          </p:nvSpPr>
          <p:spPr>
            <a:xfrm>
              <a:off x="16082433" y="4790078"/>
              <a:ext cx="583511" cy="4136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8" name="Google Shape;986;p9">
              <a:extLst>
                <a:ext uri="{FF2B5EF4-FFF2-40B4-BE49-F238E27FC236}">
                  <a16:creationId xmlns:a16="http://schemas.microsoft.com/office/drawing/2014/main" id="{0292D6A6-82C6-435E-FC23-C207717F27D5}"/>
                </a:ext>
              </a:extLst>
            </p:cNvPr>
            <p:cNvSpPr/>
            <p:nvPr/>
          </p:nvSpPr>
          <p:spPr>
            <a:xfrm>
              <a:off x="21000318" y="5616838"/>
              <a:ext cx="437119" cy="309840"/>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69" name="Google Shape;987;p9">
              <a:extLst>
                <a:ext uri="{FF2B5EF4-FFF2-40B4-BE49-F238E27FC236}">
                  <a16:creationId xmlns:a16="http://schemas.microsoft.com/office/drawing/2014/main" id="{12E4F337-CE19-8195-9735-3B2690B0FD90}"/>
                </a:ext>
              </a:extLst>
            </p:cNvPr>
            <p:cNvSpPr/>
            <p:nvPr/>
          </p:nvSpPr>
          <p:spPr>
            <a:xfrm>
              <a:off x="14548058" y="892750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0" name="Google Shape;988;p9">
              <a:extLst>
                <a:ext uri="{FF2B5EF4-FFF2-40B4-BE49-F238E27FC236}">
                  <a16:creationId xmlns:a16="http://schemas.microsoft.com/office/drawing/2014/main" id="{E17EBC0A-9C02-0A70-A7B6-539171E85608}"/>
                </a:ext>
              </a:extLst>
            </p:cNvPr>
            <p:cNvSpPr/>
            <p:nvPr/>
          </p:nvSpPr>
          <p:spPr>
            <a:xfrm>
              <a:off x="19258837" y="11958731"/>
              <a:ext cx="567699" cy="676947"/>
            </a:xfrm>
            <a:custGeom>
              <a:avLst/>
              <a:gdLst/>
              <a:ahLst/>
              <a:cxnLst/>
              <a:rect l="l" t="t" r="r" b="b"/>
              <a:pathLst>
                <a:path w="21600" h="21600" extrusionOk="0">
                  <a:moveTo>
                    <a:pt x="19543" y="12242"/>
                  </a:moveTo>
                  <a:cubicBezTo>
                    <a:pt x="19543" y="12836"/>
                    <a:pt x="18964" y="13322"/>
                    <a:pt x="18257" y="13322"/>
                  </a:cubicBezTo>
                  <a:lnTo>
                    <a:pt x="3343" y="13322"/>
                  </a:lnTo>
                  <a:cubicBezTo>
                    <a:pt x="2636" y="13322"/>
                    <a:pt x="2057" y="12836"/>
                    <a:pt x="2057" y="12242"/>
                  </a:cubicBezTo>
                  <a:lnTo>
                    <a:pt x="2057" y="4322"/>
                  </a:lnTo>
                  <a:cubicBezTo>
                    <a:pt x="2057" y="3728"/>
                    <a:pt x="2636" y="3242"/>
                    <a:pt x="3343" y="3242"/>
                  </a:cubicBezTo>
                  <a:lnTo>
                    <a:pt x="18257" y="3242"/>
                  </a:lnTo>
                  <a:cubicBezTo>
                    <a:pt x="18964" y="3242"/>
                    <a:pt x="19543" y="3728"/>
                    <a:pt x="19543" y="4322"/>
                  </a:cubicBezTo>
                  <a:cubicBezTo>
                    <a:pt x="19543" y="4322"/>
                    <a:pt x="19543" y="12242"/>
                    <a:pt x="19543" y="12242"/>
                  </a:cubicBezTo>
                  <a:close/>
                  <a:moveTo>
                    <a:pt x="17743" y="18146"/>
                  </a:moveTo>
                  <a:cubicBezTo>
                    <a:pt x="16891" y="18146"/>
                    <a:pt x="16200" y="17566"/>
                    <a:pt x="16200" y="16850"/>
                  </a:cubicBezTo>
                  <a:cubicBezTo>
                    <a:pt x="16200" y="16134"/>
                    <a:pt x="16891" y="15554"/>
                    <a:pt x="17743" y="15554"/>
                  </a:cubicBezTo>
                  <a:cubicBezTo>
                    <a:pt x="18594" y="15554"/>
                    <a:pt x="19285" y="16134"/>
                    <a:pt x="19285" y="16850"/>
                  </a:cubicBezTo>
                  <a:cubicBezTo>
                    <a:pt x="19285" y="17566"/>
                    <a:pt x="18594" y="18146"/>
                    <a:pt x="17743" y="18146"/>
                  </a:cubicBezTo>
                  <a:close/>
                  <a:moveTo>
                    <a:pt x="3857" y="18146"/>
                  </a:moveTo>
                  <a:cubicBezTo>
                    <a:pt x="3005" y="18146"/>
                    <a:pt x="2315" y="17566"/>
                    <a:pt x="2315" y="16850"/>
                  </a:cubicBezTo>
                  <a:cubicBezTo>
                    <a:pt x="2315" y="16134"/>
                    <a:pt x="3005" y="15554"/>
                    <a:pt x="3857" y="15554"/>
                  </a:cubicBezTo>
                  <a:cubicBezTo>
                    <a:pt x="4709" y="15554"/>
                    <a:pt x="5400" y="16134"/>
                    <a:pt x="5400" y="16850"/>
                  </a:cubicBezTo>
                  <a:cubicBezTo>
                    <a:pt x="5400" y="17566"/>
                    <a:pt x="4709" y="18146"/>
                    <a:pt x="3857" y="18146"/>
                  </a:cubicBezTo>
                  <a:close/>
                  <a:moveTo>
                    <a:pt x="5657" y="1513"/>
                  </a:moveTo>
                  <a:cubicBezTo>
                    <a:pt x="5657" y="1275"/>
                    <a:pt x="5889" y="1081"/>
                    <a:pt x="6171" y="1081"/>
                  </a:cubicBezTo>
                  <a:lnTo>
                    <a:pt x="15429" y="1081"/>
                  </a:lnTo>
                  <a:cubicBezTo>
                    <a:pt x="15711" y="1081"/>
                    <a:pt x="15943" y="1275"/>
                    <a:pt x="15943" y="1513"/>
                  </a:cubicBezTo>
                  <a:lnTo>
                    <a:pt x="15943" y="1729"/>
                  </a:lnTo>
                  <a:cubicBezTo>
                    <a:pt x="15943" y="1967"/>
                    <a:pt x="15711" y="2161"/>
                    <a:pt x="15429" y="2161"/>
                  </a:cubicBezTo>
                  <a:lnTo>
                    <a:pt x="6171" y="2161"/>
                  </a:lnTo>
                  <a:cubicBezTo>
                    <a:pt x="5889" y="2161"/>
                    <a:pt x="5657" y="1967"/>
                    <a:pt x="5657" y="1729"/>
                  </a:cubicBezTo>
                  <a:cubicBezTo>
                    <a:pt x="5657" y="1729"/>
                    <a:pt x="5657" y="1513"/>
                    <a:pt x="5657" y="1513"/>
                  </a:cubicBezTo>
                  <a:close/>
                  <a:moveTo>
                    <a:pt x="20314" y="0"/>
                  </a:moveTo>
                  <a:lnTo>
                    <a:pt x="1286" y="0"/>
                  </a:lnTo>
                  <a:cubicBezTo>
                    <a:pt x="579" y="0"/>
                    <a:pt x="0" y="486"/>
                    <a:pt x="0" y="1080"/>
                  </a:cubicBezTo>
                  <a:lnTo>
                    <a:pt x="0" y="18360"/>
                  </a:lnTo>
                  <a:cubicBezTo>
                    <a:pt x="0" y="18954"/>
                    <a:pt x="579" y="19440"/>
                    <a:pt x="1286" y="19440"/>
                  </a:cubicBezTo>
                  <a:lnTo>
                    <a:pt x="1800" y="19440"/>
                  </a:lnTo>
                  <a:cubicBezTo>
                    <a:pt x="1800" y="19440"/>
                    <a:pt x="1800" y="20498"/>
                    <a:pt x="1800" y="20520"/>
                  </a:cubicBezTo>
                  <a:cubicBezTo>
                    <a:pt x="1800" y="21114"/>
                    <a:pt x="2379" y="21600"/>
                    <a:pt x="3086" y="21600"/>
                  </a:cubicBezTo>
                  <a:lnTo>
                    <a:pt x="4629" y="21600"/>
                  </a:lnTo>
                  <a:cubicBezTo>
                    <a:pt x="5336" y="21600"/>
                    <a:pt x="5915" y="21114"/>
                    <a:pt x="5915" y="20520"/>
                  </a:cubicBezTo>
                  <a:cubicBezTo>
                    <a:pt x="5915" y="20498"/>
                    <a:pt x="5915" y="19440"/>
                    <a:pt x="5915" y="19440"/>
                  </a:cubicBezTo>
                  <a:lnTo>
                    <a:pt x="15685" y="19440"/>
                  </a:lnTo>
                  <a:cubicBezTo>
                    <a:pt x="15685" y="19440"/>
                    <a:pt x="15685" y="20498"/>
                    <a:pt x="15685" y="20520"/>
                  </a:cubicBezTo>
                  <a:cubicBezTo>
                    <a:pt x="15685" y="21114"/>
                    <a:pt x="16264" y="21600"/>
                    <a:pt x="16971" y="21600"/>
                  </a:cubicBezTo>
                  <a:lnTo>
                    <a:pt x="18514" y="21600"/>
                  </a:lnTo>
                  <a:cubicBezTo>
                    <a:pt x="19221" y="21600"/>
                    <a:pt x="19800" y="21114"/>
                    <a:pt x="19800" y="20520"/>
                  </a:cubicBezTo>
                  <a:cubicBezTo>
                    <a:pt x="19800" y="20498"/>
                    <a:pt x="19800" y="19440"/>
                    <a:pt x="19800" y="19440"/>
                  </a:cubicBezTo>
                  <a:lnTo>
                    <a:pt x="20314" y="19440"/>
                  </a:lnTo>
                  <a:cubicBezTo>
                    <a:pt x="21021" y="19440"/>
                    <a:pt x="21600" y="18954"/>
                    <a:pt x="21600" y="18360"/>
                  </a:cubicBezTo>
                  <a:lnTo>
                    <a:pt x="21600" y="1080"/>
                  </a:lnTo>
                  <a:cubicBezTo>
                    <a:pt x="21600" y="486"/>
                    <a:pt x="21021" y="0"/>
                    <a:pt x="2031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1" name="Google Shape;989;p9">
              <a:extLst>
                <a:ext uri="{FF2B5EF4-FFF2-40B4-BE49-F238E27FC236}">
                  <a16:creationId xmlns:a16="http://schemas.microsoft.com/office/drawing/2014/main" id="{EAD39DFA-1B5E-64AA-C3E8-166FAFEF8E06}"/>
                </a:ext>
              </a:extLst>
            </p:cNvPr>
            <p:cNvSpPr/>
            <p:nvPr/>
          </p:nvSpPr>
          <p:spPr>
            <a:xfrm>
              <a:off x="20512929" y="11955407"/>
              <a:ext cx="678678" cy="598412"/>
            </a:xfrm>
            <a:custGeom>
              <a:avLst/>
              <a:gdLst/>
              <a:ahLst/>
              <a:cxnLst/>
              <a:rect l="l" t="t" r="r" b="b"/>
              <a:pathLst>
                <a:path w="21465" h="21448" extrusionOk="0">
                  <a:moveTo>
                    <a:pt x="1162" y="1839"/>
                  </a:moveTo>
                  <a:cubicBezTo>
                    <a:pt x="454" y="1924"/>
                    <a:pt x="-67" y="2640"/>
                    <a:pt x="7" y="3442"/>
                  </a:cubicBezTo>
                  <a:lnTo>
                    <a:pt x="1557" y="20144"/>
                  </a:lnTo>
                  <a:cubicBezTo>
                    <a:pt x="1631" y="20947"/>
                    <a:pt x="2272" y="21524"/>
                    <a:pt x="2980" y="21440"/>
                  </a:cubicBezTo>
                  <a:lnTo>
                    <a:pt x="19632" y="19456"/>
                  </a:lnTo>
                  <a:cubicBezTo>
                    <a:pt x="20339" y="19372"/>
                    <a:pt x="20850" y="18657"/>
                    <a:pt x="20776" y="17855"/>
                  </a:cubicBezTo>
                  <a:lnTo>
                    <a:pt x="20372" y="13497"/>
                  </a:lnTo>
                  <a:lnTo>
                    <a:pt x="15892" y="14031"/>
                  </a:lnTo>
                  <a:cubicBezTo>
                    <a:pt x="15184" y="14115"/>
                    <a:pt x="14553" y="13536"/>
                    <a:pt x="14479" y="12734"/>
                  </a:cubicBezTo>
                  <a:lnTo>
                    <a:pt x="14209" y="9825"/>
                  </a:lnTo>
                  <a:cubicBezTo>
                    <a:pt x="14135" y="9023"/>
                    <a:pt x="14646" y="8308"/>
                    <a:pt x="15353" y="8224"/>
                  </a:cubicBezTo>
                  <a:lnTo>
                    <a:pt x="19833" y="7690"/>
                  </a:lnTo>
                  <a:lnTo>
                    <a:pt x="19497" y="4062"/>
                  </a:lnTo>
                  <a:cubicBezTo>
                    <a:pt x="19422" y="3260"/>
                    <a:pt x="18790" y="2669"/>
                    <a:pt x="18083" y="2754"/>
                  </a:cubicBezTo>
                  <a:lnTo>
                    <a:pt x="17948" y="1305"/>
                  </a:lnTo>
                  <a:cubicBezTo>
                    <a:pt x="17874" y="503"/>
                    <a:pt x="17243" y="-76"/>
                    <a:pt x="16535" y="8"/>
                  </a:cubicBezTo>
                  <a:lnTo>
                    <a:pt x="1162" y="1839"/>
                  </a:lnTo>
                  <a:close/>
                  <a:moveTo>
                    <a:pt x="1930" y="3213"/>
                  </a:moveTo>
                  <a:lnTo>
                    <a:pt x="15381" y="1611"/>
                  </a:lnTo>
                  <a:cubicBezTo>
                    <a:pt x="15381" y="1611"/>
                    <a:pt x="16670" y="1454"/>
                    <a:pt x="16804" y="2906"/>
                  </a:cubicBezTo>
                  <a:lnTo>
                    <a:pt x="2065" y="4661"/>
                  </a:lnTo>
                  <a:cubicBezTo>
                    <a:pt x="1711" y="4704"/>
                    <a:pt x="1401" y="4420"/>
                    <a:pt x="1364" y="4018"/>
                  </a:cubicBezTo>
                  <a:cubicBezTo>
                    <a:pt x="1327" y="3618"/>
                    <a:pt x="1577" y="3255"/>
                    <a:pt x="1930" y="3213"/>
                  </a:cubicBezTo>
                  <a:close/>
                  <a:moveTo>
                    <a:pt x="16055" y="8878"/>
                  </a:moveTo>
                  <a:cubicBezTo>
                    <a:pt x="15347" y="8963"/>
                    <a:pt x="14836" y="9677"/>
                    <a:pt x="14911" y="10479"/>
                  </a:cubicBezTo>
                  <a:lnTo>
                    <a:pt x="15045" y="11928"/>
                  </a:lnTo>
                  <a:cubicBezTo>
                    <a:pt x="15120" y="12730"/>
                    <a:pt x="15751" y="13309"/>
                    <a:pt x="16458" y="13225"/>
                  </a:cubicBezTo>
                  <a:lnTo>
                    <a:pt x="20304" y="12767"/>
                  </a:lnTo>
                  <a:cubicBezTo>
                    <a:pt x="21012" y="12682"/>
                    <a:pt x="21533" y="11966"/>
                    <a:pt x="21459" y="11164"/>
                  </a:cubicBezTo>
                  <a:lnTo>
                    <a:pt x="21324" y="9716"/>
                  </a:lnTo>
                  <a:cubicBezTo>
                    <a:pt x="21250" y="8913"/>
                    <a:pt x="20608" y="8336"/>
                    <a:pt x="19901" y="8420"/>
                  </a:cubicBezTo>
                  <a:lnTo>
                    <a:pt x="16055" y="8878"/>
                  </a:lnTo>
                  <a:close/>
                  <a:moveTo>
                    <a:pt x="16834" y="10250"/>
                  </a:moveTo>
                  <a:cubicBezTo>
                    <a:pt x="17188" y="10208"/>
                    <a:pt x="17508" y="10491"/>
                    <a:pt x="17545" y="10892"/>
                  </a:cubicBezTo>
                  <a:cubicBezTo>
                    <a:pt x="17582" y="11293"/>
                    <a:pt x="17322" y="11657"/>
                    <a:pt x="16968" y="11699"/>
                  </a:cubicBezTo>
                  <a:cubicBezTo>
                    <a:pt x="16614" y="11741"/>
                    <a:pt x="16293" y="11447"/>
                    <a:pt x="16256" y="11046"/>
                  </a:cubicBezTo>
                  <a:cubicBezTo>
                    <a:pt x="16219" y="10644"/>
                    <a:pt x="16480" y="10293"/>
                    <a:pt x="16834" y="1025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2" name="Google Shape;990;p9">
              <a:extLst>
                <a:ext uri="{FF2B5EF4-FFF2-40B4-BE49-F238E27FC236}">
                  <a16:creationId xmlns:a16="http://schemas.microsoft.com/office/drawing/2014/main" id="{B0AF38C2-084D-80AE-2313-7408A72FC25A}"/>
                </a:ext>
              </a:extLst>
            </p:cNvPr>
            <p:cNvSpPr/>
            <p:nvPr/>
          </p:nvSpPr>
          <p:spPr>
            <a:xfrm>
              <a:off x="19308419" y="13173056"/>
              <a:ext cx="779626" cy="510037"/>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3" name="Google Shape;991;p9">
              <a:extLst>
                <a:ext uri="{FF2B5EF4-FFF2-40B4-BE49-F238E27FC236}">
                  <a16:creationId xmlns:a16="http://schemas.microsoft.com/office/drawing/2014/main" id="{B3882B34-30F1-600E-E278-8BED202BF5F0}"/>
                </a:ext>
              </a:extLst>
            </p:cNvPr>
            <p:cNvSpPr/>
            <p:nvPr/>
          </p:nvSpPr>
          <p:spPr>
            <a:xfrm>
              <a:off x="19278047" y="12757726"/>
              <a:ext cx="364916" cy="364935"/>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4" name="Google Shape;992;p9">
              <a:extLst>
                <a:ext uri="{FF2B5EF4-FFF2-40B4-BE49-F238E27FC236}">
                  <a16:creationId xmlns:a16="http://schemas.microsoft.com/office/drawing/2014/main" id="{4F2569CD-7BE9-698F-AF0D-978AAB599BDB}"/>
                </a:ext>
              </a:extLst>
            </p:cNvPr>
            <p:cNvSpPr/>
            <p:nvPr/>
          </p:nvSpPr>
          <p:spPr>
            <a:xfrm>
              <a:off x="18249834" y="13272749"/>
              <a:ext cx="957659" cy="434144"/>
            </a:xfrm>
            <a:custGeom>
              <a:avLst/>
              <a:gdLst/>
              <a:ahLst/>
              <a:cxnLst/>
              <a:rect l="l" t="t" r="r" b="b"/>
              <a:pathLst>
                <a:path w="21600" h="21600" extrusionOk="0">
                  <a:moveTo>
                    <a:pt x="0" y="20793"/>
                  </a:moveTo>
                  <a:cubicBezTo>
                    <a:pt x="2762" y="20896"/>
                    <a:pt x="4229" y="16959"/>
                    <a:pt x="5457" y="12973"/>
                  </a:cubicBezTo>
                  <a:cubicBezTo>
                    <a:pt x="6611" y="16963"/>
                    <a:pt x="8026" y="20867"/>
                    <a:pt x="10731" y="20967"/>
                  </a:cubicBezTo>
                  <a:cubicBezTo>
                    <a:pt x="13410" y="21066"/>
                    <a:pt x="14890" y="17337"/>
                    <a:pt x="16097" y="13477"/>
                  </a:cubicBezTo>
                  <a:cubicBezTo>
                    <a:pt x="17258" y="17515"/>
                    <a:pt x="18668" y="21499"/>
                    <a:pt x="21405" y="21600"/>
                  </a:cubicBezTo>
                  <a:lnTo>
                    <a:pt x="21434" y="18923"/>
                  </a:lnTo>
                  <a:cubicBezTo>
                    <a:pt x="19117" y="18837"/>
                    <a:pt x="18015" y="15307"/>
                    <a:pt x="16841" y="11103"/>
                  </a:cubicBezTo>
                  <a:cubicBezTo>
                    <a:pt x="18096" y="6922"/>
                    <a:pt x="19242" y="3387"/>
                    <a:pt x="21588" y="3475"/>
                  </a:cubicBezTo>
                  <a:lnTo>
                    <a:pt x="21600" y="798"/>
                  </a:lnTo>
                  <a:cubicBezTo>
                    <a:pt x="18838" y="695"/>
                    <a:pt x="17358" y="4641"/>
                    <a:pt x="16130" y="8627"/>
                  </a:cubicBezTo>
                  <a:cubicBezTo>
                    <a:pt x="14977" y="4640"/>
                    <a:pt x="13556" y="770"/>
                    <a:pt x="10852" y="669"/>
                  </a:cubicBezTo>
                  <a:cubicBezTo>
                    <a:pt x="8168" y="570"/>
                    <a:pt x="6711" y="4292"/>
                    <a:pt x="5503" y="8160"/>
                  </a:cubicBezTo>
                  <a:cubicBezTo>
                    <a:pt x="4341" y="4115"/>
                    <a:pt x="2924" y="102"/>
                    <a:pt x="183" y="0"/>
                  </a:cubicBezTo>
                  <a:cubicBezTo>
                    <a:pt x="183" y="0"/>
                    <a:pt x="166" y="2677"/>
                    <a:pt x="166" y="2677"/>
                  </a:cubicBezTo>
                  <a:cubicBezTo>
                    <a:pt x="2490" y="2763"/>
                    <a:pt x="3581" y="6313"/>
                    <a:pt x="4759" y="10534"/>
                  </a:cubicBezTo>
                  <a:cubicBezTo>
                    <a:pt x="3507" y="14705"/>
                    <a:pt x="2353" y="18212"/>
                    <a:pt x="12" y="18125"/>
                  </a:cubicBezTo>
                  <a:lnTo>
                    <a:pt x="0" y="20793"/>
                  </a:lnTo>
                  <a:close/>
                  <a:moveTo>
                    <a:pt x="241" y="16420"/>
                  </a:moveTo>
                  <a:cubicBezTo>
                    <a:pt x="649" y="16425"/>
                    <a:pt x="1008" y="16293"/>
                    <a:pt x="1338" y="16053"/>
                  </a:cubicBezTo>
                  <a:cubicBezTo>
                    <a:pt x="1338" y="16053"/>
                    <a:pt x="1438" y="4786"/>
                    <a:pt x="1438" y="4786"/>
                  </a:cubicBezTo>
                  <a:cubicBezTo>
                    <a:pt x="1113" y="4525"/>
                    <a:pt x="753" y="4374"/>
                    <a:pt x="345" y="4355"/>
                  </a:cubicBezTo>
                  <a:lnTo>
                    <a:pt x="241" y="16420"/>
                  </a:lnTo>
                  <a:close/>
                  <a:moveTo>
                    <a:pt x="2402" y="14724"/>
                  </a:moveTo>
                  <a:cubicBezTo>
                    <a:pt x="2787" y="14105"/>
                    <a:pt x="3126" y="13297"/>
                    <a:pt x="3454" y="12359"/>
                  </a:cubicBezTo>
                  <a:lnTo>
                    <a:pt x="3491" y="8563"/>
                  </a:lnTo>
                  <a:cubicBezTo>
                    <a:pt x="3181" y="7606"/>
                    <a:pt x="2858" y="6774"/>
                    <a:pt x="2485" y="6133"/>
                  </a:cubicBezTo>
                  <a:lnTo>
                    <a:pt x="2402" y="14724"/>
                  </a:lnTo>
                  <a:close/>
                  <a:moveTo>
                    <a:pt x="6201" y="10598"/>
                  </a:moveTo>
                  <a:cubicBezTo>
                    <a:pt x="7413" y="6583"/>
                    <a:pt x="8564" y="3262"/>
                    <a:pt x="10839" y="3346"/>
                  </a:cubicBezTo>
                  <a:cubicBezTo>
                    <a:pt x="13133" y="3431"/>
                    <a:pt x="14226" y="6882"/>
                    <a:pt x="15386" y="11029"/>
                  </a:cubicBezTo>
                  <a:cubicBezTo>
                    <a:pt x="14178" y="15032"/>
                    <a:pt x="13031" y="18375"/>
                    <a:pt x="10761" y="18290"/>
                  </a:cubicBezTo>
                  <a:cubicBezTo>
                    <a:pt x="8467" y="18206"/>
                    <a:pt x="7361" y="14745"/>
                    <a:pt x="6201" y="10598"/>
                  </a:cubicBezTo>
                  <a:close/>
                  <a:moveTo>
                    <a:pt x="7901" y="13065"/>
                  </a:moveTo>
                  <a:cubicBezTo>
                    <a:pt x="8268" y="14180"/>
                    <a:pt x="8656" y="15139"/>
                    <a:pt x="9098" y="15879"/>
                  </a:cubicBezTo>
                  <a:lnTo>
                    <a:pt x="9173" y="5547"/>
                  </a:lnTo>
                  <a:cubicBezTo>
                    <a:pt x="8720" y="6254"/>
                    <a:pt x="8323" y="7192"/>
                    <a:pt x="7938" y="8279"/>
                  </a:cubicBezTo>
                  <a:lnTo>
                    <a:pt x="7901" y="13065"/>
                  </a:lnTo>
                  <a:close/>
                  <a:moveTo>
                    <a:pt x="10199" y="16402"/>
                  </a:moveTo>
                  <a:cubicBezTo>
                    <a:pt x="10421" y="16504"/>
                    <a:pt x="10654" y="16562"/>
                    <a:pt x="10910" y="16567"/>
                  </a:cubicBezTo>
                  <a:cubicBezTo>
                    <a:pt x="11039" y="16569"/>
                    <a:pt x="11163" y="16554"/>
                    <a:pt x="11284" y="16530"/>
                  </a:cubicBezTo>
                  <a:lnTo>
                    <a:pt x="11421" y="4676"/>
                  </a:lnTo>
                  <a:cubicBezTo>
                    <a:pt x="11301" y="4648"/>
                    <a:pt x="11177" y="4632"/>
                    <a:pt x="11047" y="4630"/>
                  </a:cubicBezTo>
                  <a:cubicBezTo>
                    <a:pt x="10792" y="4625"/>
                    <a:pt x="10556" y="4674"/>
                    <a:pt x="10332" y="4767"/>
                  </a:cubicBezTo>
                  <a:lnTo>
                    <a:pt x="10199" y="16402"/>
                  </a:lnTo>
                  <a:close/>
                  <a:moveTo>
                    <a:pt x="12440" y="16292"/>
                  </a:moveTo>
                  <a:cubicBezTo>
                    <a:pt x="12866" y="15783"/>
                    <a:pt x="13237" y="15074"/>
                    <a:pt x="13587" y="14220"/>
                  </a:cubicBezTo>
                  <a:lnTo>
                    <a:pt x="13653" y="7866"/>
                  </a:lnTo>
                  <a:cubicBezTo>
                    <a:pt x="13321" y="6994"/>
                    <a:pt x="12964" y="6269"/>
                    <a:pt x="12548" y="5739"/>
                  </a:cubicBezTo>
                  <a:lnTo>
                    <a:pt x="12440" y="16292"/>
                  </a:lnTo>
                  <a:close/>
                  <a:moveTo>
                    <a:pt x="18109" y="13000"/>
                  </a:moveTo>
                  <a:cubicBezTo>
                    <a:pt x="18420" y="13890"/>
                    <a:pt x="18742" y="14650"/>
                    <a:pt x="19110" y="15228"/>
                  </a:cubicBezTo>
                  <a:lnTo>
                    <a:pt x="19115" y="6949"/>
                  </a:lnTo>
                  <a:cubicBezTo>
                    <a:pt x="18746" y="7587"/>
                    <a:pt x="18420" y="8402"/>
                    <a:pt x="18109" y="9342"/>
                  </a:cubicBezTo>
                  <a:lnTo>
                    <a:pt x="18109" y="13000"/>
                  </a:lnTo>
                  <a:close/>
                  <a:moveTo>
                    <a:pt x="20436" y="16503"/>
                  </a:moveTo>
                  <a:cubicBezTo>
                    <a:pt x="20751" y="16735"/>
                    <a:pt x="21099" y="16863"/>
                    <a:pt x="21492" y="16860"/>
                  </a:cubicBezTo>
                  <a:lnTo>
                    <a:pt x="21546" y="5272"/>
                  </a:lnTo>
                  <a:cubicBezTo>
                    <a:pt x="21153" y="5289"/>
                    <a:pt x="20803" y="5437"/>
                    <a:pt x="20486" y="5684"/>
                  </a:cubicBezTo>
                  <a:cubicBezTo>
                    <a:pt x="20486" y="5684"/>
                    <a:pt x="20436" y="16503"/>
                    <a:pt x="20436" y="1650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5" name="Google Shape;993;p9">
              <a:extLst>
                <a:ext uri="{FF2B5EF4-FFF2-40B4-BE49-F238E27FC236}">
                  <a16:creationId xmlns:a16="http://schemas.microsoft.com/office/drawing/2014/main" id="{084640F3-6C0A-E2EE-05E8-B545B93698C8}"/>
                </a:ext>
              </a:extLst>
            </p:cNvPr>
            <p:cNvSpPr/>
            <p:nvPr/>
          </p:nvSpPr>
          <p:spPr>
            <a:xfrm>
              <a:off x="20962861" y="13425299"/>
              <a:ext cx="410124" cy="290707"/>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6" name="Google Shape;994;p9">
              <a:extLst>
                <a:ext uri="{FF2B5EF4-FFF2-40B4-BE49-F238E27FC236}">
                  <a16:creationId xmlns:a16="http://schemas.microsoft.com/office/drawing/2014/main" id="{DA8796FA-8945-15FB-EC42-C742C46FA7A8}"/>
                </a:ext>
              </a:extLst>
            </p:cNvPr>
            <p:cNvSpPr/>
            <p:nvPr/>
          </p:nvSpPr>
          <p:spPr>
            <a:xfrm>
              <a:off x="17299512" y="11350027"/>
              <a:ext cx="844727" cy="1120378"/>
            </a:xfrm>
            <a:custGeom>
              <a:avLst/>
              <a:gdLst/>
              <a:ahLst/>
              <a:cxnLst/>
              <a:rect l="l" t="t" r="r" b="b"/>
              <a:pathLst>
                <a:path w="20983" h="21600" extrusionOk="0">
                  <a:moveTo>
                    <a:pt x="4487" y="2661"/>
                  </a:moveTo>
                  <a:cubicBezTo>
                    <a:pt x="6041" y="1951"/>
                    <a:pt x="7888" y="1570"/>
                    <a:pt x="9828" y="1650"/>
                  </a:cubicBezTo>
                  <a:cubicBezTo>
                    <a:pt x="12550" y="1762"/>
                    <a:pt x="15032" y="2810"/>
                    <a:pt x="16637" y="4507"/>
                  </a:cubicBezTo>
                  <a:cubicBezTo>
                    <a:pt x="17954" y="5855"/>
                    <a:pt x="18616" y="7507"/>
                    <a:pt x="18498" y="9204"/>
                  </a:cubicBezTo>
                  <a:cubicBezTo>
                    <a:pt x="18319" y="11771"/>
                    <a:pt x="16441" y="14049"/>
                    <a:pt x="13531" y="15243"/>
                  </a:cubicBezTo>
                  <a:cubicBezTo>
                    <a:pt x="7170" y="17652"/>
                    <a:pt x="-219" y="13941"/>
                    <a:pt x="5" y="8450"/>
                  </a:cubicBezTo>
                  <a:cubicBezTo>
                    <a:pt x="107" y="5959"/>
                    <a:pt x="1897" y="3846"/>
                    <a:pt x="4487" y="2661"/>
                  </a:cubicBezTo>
                  <a:close/>
                  <a:moveTo>
                    <a:pt x="11927" y="0"/>
                  </a:moveTo>
                  <a:cubicBezTo>
                    <a:pt x="14972" y="550"/>
                    <a:pt x="17565" y="1989"/>
                    <a:pt x="19217" y="4049"/>
                  </a:cubicBezTo>
                  <a:cubicBezTo>
                    <a:pt x="20869" y="6108"/>
                    <a:pt x="21381" y="8545"/>
                    <a:pt x="20673" y="10908"/>
                  </a:cubicBezTo>
                  <a:cubicBezTo>
                    <a:pt x="19872" y="13581"/>
                    <a:pt x="17567" y="15755"/>
                    <a:pt x="14558" y="16945"/>
                  </a:cubicBezTo>
                  <a:cubicBezTo>
                    <a:pt x="13956" y="17183"/>
                    <a:pt x="13322" y="17384"/>
                    <a:pt x="12670" y="17539"/>
                  </a:cubicBezTo>
                  <a:lnTo>
                    <a:pt x="13689" y="19091"/>
                  </a:lnTo>
                  <a:lnTo>
                    <a:pt x="16552" y="17959"/>
                  </a:lnTo>
                  <a:lnTo>
                    <a:pt x="17260" y="19038"/>
                  </a:lnTo>
                  <a:lnTo>
                    <a:pt x="10780" y="21600"/>
                  </a:lnTo>
                  <a:lnTo>
                    <a:pt x="10072" y="20522"/>
                  </a:lnTo>
                  <a:lnTo>
                    <a:pt x="12300" y="19641"/>
                  </a:lnTo>
                  <a:lnTo>
                    <a:pt x="11104" y="17819"/>
                  </a:lnTo>
                  <a:cubicBezTo>
                    <a:pt x="10775" y="17860"/>
                    <a:pt x="10443" y="17889"/>
                    <a:pt x="10107" y="17909"/>
                  </a:cubicBezTo>
                  <a:cubicBezTo>
                    <a:pt x="9771" y="17928"/>
                    <a:pt x="9432" y="17928"/>
                    <a:pt x="9091" y="17924"/>
                  </a:cubicBezTo>
                  <a:lnTo>
                    <a:pt x="9115" y="16720"/>
                  </a:lnTo>
                  <a:cubicBezTo>
                    <a:pt x="13857" y="16783"/>
                    <a:pt x="18085" y="14219"/>
                    <a:pt x="19161" y="10628"/>
                  </a:cubicBezTo>
                  <a:cubicBezTo>
                    <a:pt x="19775" y="8580"/>
                    <a:pt x="19321" y="6477"/>
                    <a:pt x="17889" y="4691"/>
                  </a:cubicBezTo>
                  <a:cubicBezTo>
                    <a:pt x="16457" y="2906"/>
                    <a:pt x="14223" y="1654"/>
                    <a:pt x="11584" y="1178"/>
                  </a:cubicBezTo>
                  <a:lnTo>
                    <a:pt x="11927" y="0"/>
                  </a:lnTo>
                  <a:close/>
                  <a:moveTo>
                    <a:pt x="5394" y="3239"/>
                  </a:moveTo>
                  <a:cubicBezTo>
                    <a:pt x="4971" y="3418"/>
                    <a:pt x="4569" y="3631"/>
                    <a:pt x="4192" y="3867"/>
                  </a:cubicBezTo>
                  <a:cubicBezTo>
                    <a:pt x="4430" y="4003"/>
                    <a:pt x="4673" y="4128"/>
                    <a:pt x="4923" y="4245"/>
                  </a:cubicBezTo>
                  <a:cubicBezTo>
                    <a:pt x="5174" y="4362"/>
                    <a:pt x="5435" y="4472"/>
                    <a:pt x="5696" y="4572"/>
                  </a:cubicBezTo>
                  <a:cubicBezTo>
                    <a:pt x="5840" y="4267"/>
                    <a:pt x="6003" y="3965"/>
                    <a:pt x="6174" y="3669"/>
                  </a:cubicBezTo>
                  <a:cubicBezTo>
                    <a:pt x="6345" y="3372"/>
                    <a:pt x="6521" y="3084"/>
                    <a:pt x="6719" y="2797"/>
                  </a:cubicBezTo>
                  <a:cubicBezTo>
                    <a:pt x="6262" y="2917"/>
                    <a:pt x="5818" y="3060"/>
                    <a:pt x="5394" y="3239"/>
                  </a:cubicBezTo>
                  <a:close/>
                  <a:moveTo>
                    <a:pt x="8111" y="2528"/>
                  </a:moveTo>
                  <a:cubicBezTo>
                    <a:pt x="7815" y="2902"/>
                    <a:pt x="7543" y="3287"/>
                    <a:pt x="7298" y="3681"/>
                  </a:cubicBezTo>
                  <a:cubicBezTo>
                    <a:pt x="7054" y="4074"/>
                    <a:pt x="6836" y="4477"/>
                    <a:pt x="6643" y="4888"/>
                  </a:cubicBezTo>
                  <a:cubicBezTo>
                    <a:pt x="7029" y="4999"/>
                    <a:pt x="7434" y="5094"/>
                    <a:pt x="7836" y="5166"/>
                  </a:cubicBezTo>
                  <a:cubicBezTo>
                    <a:pt x="8238" y="5238"/>
                    <a:pt x="8643" y="5293"/>
                    <a:pt x="9058" y="5327"/>
                  </a:cubicBezTo>
                  <a:lnTo>
                    <a:pt x="9258" y="2461"/>
                  </a:lnTo>
                  <a:cubicBezTo>
                    <a:pt x="9068" y="2462"/>
                    <a:pt x="8871" y="2466"/>
                    <a:pt x="8681" y="2478"/>
                  </a:cubicBezTo>
                  <a:cubicBezTo>
                    <a:pt x="8492" y="2490"/>
                    <a:pt x="8298" y="2506"/>
                    <a:pt x="8111" y="2528"/>
                  </a:cubicBezTo>
                  <a:close/>
                  <a:moveTo>
                    <a:pt x="3332" y="4418"/>
                  </a:moveTo>
                  <a:cubicBezTo>
                    <a:pt x="2706" y="4923"/>
                    <a:pt x="2197" y="5495"/>
                    <a:pt x="1822" y="6116"/>
                  </a:cubicBezTo>
                  <a:cubicBezTo>
                    <a:pt x="1446" y="6736"/>
                    <a:pt x="1199" y="7397"/>
                    <a:pt x="1096" y="8089"/>
                  </a:cubicBezTo>
                  <a:lnTo>
                    <a:pt x="4650" y="8241"/>
                  </a:lnTo>
                  <a:cubicBezTo>
                    <a:pt x="4701" y="7753"/>
                    <a:pt x="4783" y="7263"/>
                    <a:pt x="4900" y="6783"/>
                  </a:cubicBezTo>
                  <a:cubicBezTo>
                    <a:pt x="5017" y="6305"/>
                    <a:pt x="5162" y="5834"/>
                    <a:pt x="5343" y="5367"/>
                  </a:cubicBezTo>
                  <a:cubicBezTo>
                    <a:pt x="4988" y="5238"/>
                    <a:pt x="4643" y="5093"/>
                    <a:pt x="4305" y="4935"/>
                  </a:cubicBezTo>
                  <a:cubicBezTo>
                    <a:pt x="3967" y="4776"/>
                    <a:pt x="3650" y="4606"/>
                    <a:pt x="3332" y="4418"/>
                  </a:cubicBezTo>
                  <a:close/>
                  <a:moveTo>
                    <a:pt x="10293" y="2496"/>
                  </a:moveTo>
                  <a:lnTo>
                    <a:pt x="10092" y="5362"/>
                  </a:lnTo>
                  <a:cubicBezTo>
                    <a:pt x="10477" y="5359"/>
                    <a:pt x="10864" y="5342"/>
                    <a:pt x="11246" y="5304"/>
                  </a:cubicBezTo>
                  <a:cubicBezTo>
                    <a:pt x="11627" y="5267"/>
                    <a:pt x="12001" y="5211"/>
                    <a:pt x="12374" y="5139"/>
                  </a:cubicBezTo>
                  <a:cubicBezTo>
                    <a:pt x="12236" y="4706"/>
                    <a:pt x="12076" y="4278"/>
                    <a:pt x="11881" y="3859"/>
                  </a:cubicBezTo>
                  <a:cubicBezTo>
                    <a:pt x="11686" y="3439"/>
                    <a:pt x="11470" y="3025"/>
                    <a:pt x="11220" y="2622"/>
                  </a:cubicBezTo>
                  <a:cubicBezTo>
                    <a:pt x="11069" y="2594"/>
                    <a:pt x="10904" y="2570"/>
                    <a:pt x="10750" y="2550"/>
                  </a:cubicBezTo>
                  <a:cubicBezTo>
                    <a:pt x="10596" y="2530"/>
                    <a:pt x="10449" y="2511"/>
                    <a:pt x="10293" y="2496"/>
                  </a:cubicBezTo>
                  <a:close/>
                  <a:moveTo>
                    <a:pt x="12546" y="2964"/>
                  </a:moveTo>
                  <a:cubicBezTo>
                    <a:pt x="12714" y="3280"/>
                    <a:pt x="12868" y="3593"/>
                    <a:pt x="13006" y="3918"/>
                  </a:cubicBezTo>
                  <a:cubicBezTo>
                    <a:pt x="13143" y="4242"/>
                    <a:pt x="13264" y="4578"/>
                    <a:pt x="13370" y="4909"/>
                  </a:cubicBezTo>
                  <a:cubicBezTo>
                    <a:pt x="13667" y="4827"/>
                    <a:pt x="13966" y="4724"/>
                    <a:pt x="14251" y="4619"/>
                  </a:cubicBezTo>
                  <a:cubicBezTo>
                    <a:pt x="14537" y="4515"/>
                    <a:pt x="14810" y="4404"/>
                    <a:pt x="15083" y="4279"/>
                  </a:cubicBezTo>
                  <a:cubicBezTo>
                    <a:pt x="14713" y="3995"/>
                    <a:pt x="14316" y="3740"/>
                    <a:pt x="13892" y="3520"/>
                  </a:cubicBezTo>
                  <a:cubicBezTo>
                    <a:pt x="13467" y="3300"/>
                    <a:pt x="13014" y="3118"/>
                    <a:pt x="12546" y="2964"/>
                  </a:cubicBezTo>
                  <a:close/>
                  <a:moveTo>
                    <a:pt x="6314" y="5674"/>
                  </a:moveTo>
                  <a:cubicBezTo>
                    <a:pt x="6153" y="6098"/>
                    <a:pt x="6029" y="6530"/>
                    <a:pt x="5924" y="6964"/>
                  </a:cubicBezTo>
                  <a:cubicBezTo>
                    <a:pt x="5819" y="7399"/>
                    <a:pt x="5732" y="7834"/>
                    <a:pt x="5684" y="8277"/>
                  </a:cubicBezTo>
                  <a:lnTo>
                    <a:pt x="8848" y="8407"/>
                  </a:lnTo>
                  <a:lnTo>
                    <a:pt x="9000" y="6134"/>
                  </a:lnTo>
                  <a:cubicBezTo>
                    <a:pt x="8537" y="6101"/>
                    <a:pt x="8088" y="6045"/>
                    <a:pt x="7639" y="5969"/>
                  </a:cubicBezTo>
                  <a:cubicBezTo>
                    <a:pt x="7191" y="5894"/>
                    <a:pt x="6744" y="5793"/>
                    <a:pt x="6314" y="5674"/>
                  </a:cubicBezTo>
                  <a:close/>
                  <a:moveTo>
                    <a:pt x="1037" y="8896"/>
                  </a:moveTo>
                  <a:cubicBezTo>
                    <a:pt x="1047" y="9594"/>
                    <a:pt x="1206" y="10280"/>
                    <a:pt x="1496" y="10928"/>
                  </a:cubicBezTo>
                  <a:cubicBezTo>
                    <a:pt x="1786" y="11576"/>
                    <a:pt x="2210" y="12192"/>
                    <a:pt x="2764" y="12745"/>
                  </a:cubicBezTo>
                  <a:cubicBezTo>
                    <a:pt x="3007" y="12630"/>
                    <a:pt x="3260" y="12514"/>
                    <a:pt x="3512" y="12414"/>
                  </a:cubicBezTo>
                  <a:cubicBezTo>
                    <a:pt x="3964" y="12235"/>
                    <a:pt x="4426" y="12086"/>
                    <a:pt x="4903" y="11958"/>
                  </a:cubicBezTo>
                  <a:cubicBezTo>
                    <a:pt x="4786" y="11479"/>
                    <a:pt x="4700" y="10999"/>
                    <a:pt x="4648" y="10513"/>
                  </a:cubicBezTo>
                  <a:cubicBezTo>
                    <a:pt x="4597" y="10027"/>
                    <a:pt x="4589" y="9533"/>
                    <a:pt x="4604" y="9043"/>
                  </a:cubicBezTo>
                  <a:lnTo>
                    <a:pt x="1037" y="8896"/>
                  </a:lnTo>
                  <a:close/>
                  <a:moveTo>
                    <a:pt x="10034" y="6170"/>
                  </a:moveTo>
                  <a:lnTo>
                    <a:pt x="9888" y="8452"/>
                  </a:lnTo>
                  <a:lnTo>
                    <a:pt x="12877" y="8570"/>
                  </a:lnTo>
                  <a:cubicBezTo>
                    <a:pt x="12889" y="8129"/>
                    <a:pt x="12873" y="7693"/>
                    <a:pt x="12828" y="7255"/>
                  </a:cubicBezTo>
                  <a:cubicBezTo>
                    <a:pt x="12783" y="6817"/>
                    <a:pt x="12706" y="6382"/>
                    <a:pt x="12605" y="5950"/>
                  </a:cubicBezTo>
                  <a:cubicBezTo>
                    <a:pt x="12185" y="6026"/>
                    <a:pt x="11754" y="6078"/>
                    <a:pt x="11326" y="6116"/>
                  </a:cubicBezTo>
                  <a:cubicBezTo>
                    <a:pt x="10897" y="6154"/>
                    <a:pt x="10465" y="6172"/>
                    <a:pt x="10034" y="6170"/>
                  </a:cubicBezTo>
                  <a:close/>
                  <a:moveTo>
                    <a:pt x="13607" y="5729"/>
                  </a:moveTo>
                  <a:cubicBezTo>
                    <a:pt x="13722" y="6204"/>
                    <a:pt x="13804" y="6683"/>
                    <a:pt x="13855" y="7165"/>
                  </a:cubicBezTo>
                  <a:cubicBezTo>
                    <a:pt x="13906" y="7647"/>
                    <a:pt x="13932" y="8129"/>
                    <a:pt x="13917" y="8615"/>
                  </a:cubicBezTo>
                  <a:lnTo>
                    <a:pt x="17466" y="8758"/>
                  </a:lnTo>
                  <a:cubicBezTo>
                    <a:pt x="17456" y="8067"/>
                    <a:pt x="17305" y="7387"/>
                    <a:pt x="17019" y="6745"/>
                  </a:cubicBezTo>
                  <a:cubicBezTo>
                    <a:pt x="16733" y="6102"/>
                    <a:pt x="16308" y="5496"/>
                    <a:pt x="15763" y="4946"/>
                  </a:cubicBezTo>
                  <a:cubicBezTo>
                    <a:pt x="15538" y="5052"/>
                    <a:pt x="15319" y="5157"/>
                    <a:pt x="15087" y="5249"/>
                  </a:cubicBezTo>
                  <a:cubicBezTo>
                    <a:pt x="14848" y="5343"/>
                    <a:pt x="14597" y="5425"/>
                    <a:pt x="14350" y="5505"/>
                  </a:cubicBezTo>
                  <a:cubicBezTo>
                    <a:pt x="14104" y="5585"/>
                    <a:pt x="13859" y="5663"/>
                    <a:pt x="13607" y="5729"/>
                  </a:cubicBezTo>
                  <a:close/>
                  <a:moveTo>
                    <a:pt x="5626" y="9084"/>
                  </a:moveTo>
                  <a:cubicBezTo>
                    <a:pt x="5614" y="9529"/>
                    <a:pt x="5641" y="9977"/>
                    <a:pt x="5687" y="10418"/>
                  </a:cubicBezTo>
                  <a:cubicBezTo>
                    <a:pt x="5733" y="10859"/>
                    <a:pt x="5801" y="11302"/>
                    <a:pt x="5904" y="11737"/>
                  </a:cubicBezTo>
                  <a:cubicBezTo>
                    <a:pt x="6351" y="11653"/>
                    <a:pt x="6799" y="11583"/>
                    <a:pt x="7255" y="11543"/>
                  </a:cubicBezTo>
                  <a:cubicBezTo>
                    <a:pt x="7711" y="11502"/>
                    <a:pt x="8176" y="11483"/>
                    <a:pt x="8637" y="11488"/>
                  </a:cubicBezTo>
                  <a:lnTo>
                    <a:pt x="8789" y="9215"/>
                  </a:lnTo>
                  <a:lnTo>
                    <a:pt x="5626" y="9084"/>
                  </a:lnTo>
                  <a:close/>
                  <a:moveTo>
                    <a:pt x="9830" y="9260"/>
                  </a:moveTo>
                  <a:lnTo>
                    <a:pt x="9678" y="11533"/>
                  </a:lnTo>
                  <a:cubicBezTo>
                    <a:pt x="10111" y="11566"/>
                    <a:pt x="10539" y="11622"/>
                    <a:pt x="10960" y="11693"/>
                  </a:cubicBezTo>
                  <a:cubicBezTo>
                    <a:pt x="11380" y="11765"/>
                    <a:pt x="11789" y="11857"/>
                    <a:pt x="12195" y="11966"/>
                  </a:cubicBezTo>
                  <a:cubicBezTo>
                    <a:pt x="12354" y="11544"/>
                    <a:pt x="12487" y="11117"/>
                    <a:pt x="12591" y="10685"/>
                  </a:cubicBezTo>
                  <a:cubicBezTo>
                    <a:pt x="12695" y="10253"/>
                    <a:pt x="12771" y="9818"/>
                    <a:pt x="12819" y="9378"/>
                  </a:cubicBezTo>
                  <a:lnTo>
                    <a:pt x="9830" y="9260"/>
                  </a:lnTo>
                  <a:close/>
                  <a:moveTo>
                    <a:pt x="4330" y="13039"/>
                  </a:moveTo>
                  <a:cubicBezTo>
                    <a:pt x="4065" y="13135"/>
                    <a:pt x="3812" y="13241"/>
                    <a:pt x="3558" y="13356"/>
                  </a:cubicBezTo>
                  <a:cubicBezTo>
                    <a:pt x="3906" y="13626"/>
                    <a:pt x="4274" y="13873"/>
                    <a:pt x="4671" y="14087"/>
                  </a:cubicBezTo>
                  <a:cubicBezTo>
                    <a:pt x="5068" y="14300"/>
                    <a:pt x="5484" y="14479"/>
                    <a:pt x="5921" y="14635"/>
                  </a:cubicBezTo>
                  <a:cubicBezTo>
                    <a:pt x="5762" y="14333"/>
                    <a:pt x="5616" y="14028"/>
                    <a:pt x="5485" y="13718"/>
                  </a:cubicBezTo>
                  <a:cubicBezTo>
                    <a:pt x="5354" y="13409"/>
                    <a:pt x="5242" y="13093"/>
                    <a:pt x="5139" y="12778"/>
                  </a:cubicBezTo>
                  <a:cubicBezTo>
                    <a:pt x="4865" y="12856"/>
                    <a:pt x="4595" y="12943"/>
                    <a:pt x="4330" y="13039"/>
                  </a:cubicBezTo>
                  <a:close/>
                  <a:moveTo>
                    <a:pt x="13859" y="9423"/>
                  </a:moveTo>
                  <a:cubicBezTo>
                    <a:pt x="13808" y="9907"/>
                    <a:pt x="13724" y="10381"/>
                    <a:pt x="13609" y="10857"/>
                  </a:cubicBezTo>
                  <a:cubicBezTo>
                    <a:pt x="13493" y="11332"/>
                    <a:pt x="13344" y="11810"/>
                    <a:pt x="13166" y="12273"/>
                  </a:cubicBezTo>
                  <a:cubicBezTo>
                    <a:pt x="13524" y="12401"/>
                    <a:pt x="13875" y="12542"/>
                    <a:pt x="14216" y="12701"/>
                  </a:cubicBezTo>
                  <a:cubicBezTo>
                    <a:pt x="14556" y="12859"/>
                    <a:pt x="14886" y="13034"/>
                    <a:pt x="15207" y="13222"/>
                  </a:cubicBezTo>
                  <a:cubicBezTo>
                    <a:pt x="15824" y="12719"/>
                    <a:pt x="16322" y="12150"/>
                    <a:pt x="16693" y="11534"/>
                  </a:cubicBezTo>
                  <a:cubicBezTo>
                    <a:pt x="17065" y="10917"/>
                    <a:pt x="17305" y="10252"/>
                    <a:pt x="17407" y="9565"/>
                  </a:cubicBezTo>
                  <a:lnTo>
                    <a:pt x="13859" y="9423"/>
                  </a:lnTo>
                  <a:close/>
                  <a:moveTo>
                    <a:pt x="6129" y="12538"/>
                  </a:moveTo>
                  <a:cubicBezTo>
                    <a:pt x="6265" y="12963"/>
                    <a:pt x="6431" y="13384"/>
                    <a:pt x="6622" y="13795"/>
                  </a:cubicBezTo>
                  <a:cubicBezTo>
                    <a:pt x="6812" y="14207"/>
                    <a:pt x="7039" y="14613"/>
                    <a:pt x="7283" y="15009"/>
                  </a:cubicBezTo>
                  <a:cubicBezTo>
                    <a:pt x="7466" y="15045"/>
                    <a:pt x="7639" y="15073"/>
                    <a:pt x="7825" y="15099"/>
                  </a:cubicBezTo>
                  <a:cubicBezTo>
                    <a:pt x="8012" y="15126"/>
                    <a:pt x="8207" y="15149"/>
                    <a:pt x="8397" y="15166"/>
                  </a:cubicBezTo>
                  <a:lnTo>
                    <a:pt x="8585" y="12305"/>
                  </a:lnTo>
                  <a:cubicBezTo>
                    <a:pt x="8171" y="12305"/>
                    <a:pt x="7764" y="12319"/>
                    <a:pt x="7353" y="12359"/>
                  </a:cubicBezTo>
                  <a:cubicBezTo>
                    <a:pt x="6944" y="12398"/>
                    <a:pt x="6529" y="12460"/>
                    <a:pt x="6129" y="12538"/>
                  </a:cubicBezTo>
                  <a:close/>
                  <a:moveTo>
                    <a:pt x="9626" y="12350"/>
                  </a:moveTo>
                  <a:lnTo>
                    <a:pt x="9425" y="15216"/>
                  </a:lnTo>
                  <a:cubicBezTo>
                    <a:pt x="9582" y="15214"/>
                    <a:pt x="9737" y="15203"/>
                    <a:pt x="9894" y="15194"/>
                  </a:cubicBezTo>
                  <a:cubicBezTo>
                    <a:pt x="10050" y="15186"/>
                    <a:pt x="10213" y="15175"/>
                    <a:pt x="10368" y="15159"/>
                  </a:cubicBezTo>
                  <a:cubicBezTo>
                    <a:pt x="10671" y="14778"/>
                    <a:pt x="10949" y="14389"/>
                    <a:pt x="11199" y="13988"/>
                  </a:cubicBezTo>
                  <a:cubicBezTo>
                    <a:pt x="11449" y="13586"/>
                    <a:pt x="11670" y="13171"/>
                    <a:pt x="11866" y="12752"/>
                  </a:cubicBezTo>
                  <a:cubicBezTo>
                    <a:pt x="11505" y="12651"/>
                    <a:pt x="11137" y="12565"/>
                    <a:pt x="10763" y="12497"/>
                  </a:cubicBezTo>
                  <a:cubicBezTo>
                    <a:pt x="10389" y="12429"/>
                    <a:pt x="10011" y="12384"/>
                    <a:pt x="9626" y="12350"/>
                  </a:cubicBezTo>
                  <a:close/>
                  <a:moveTo>
                    <a:pt x="12825" y="13064"/>
                  </a:moveTo>
                  <a:cubicBezTo>
                    <a:pt x="12674" y="13385"/>
                    <a:pt x="12510" y="13697"/>
                    <a:pt x="12329" y="14009"/>
                  </a:cubicBezTo>
                  <a:cubicBezTo>
                    <a:pt x="12148" y="14321"/>
                    <a:pt x="11954" y="14631"/>
                    <a:pt x="11743" y="14932"/>
                  </a:cubicBezTo>
                  <a:cubicBezTo>
                    <a:pt x="12192" y="14825"/>
                    <a:pt x="12634" y="14684"/>
                    <a:pt x="13055" y="14518"/>
                  </a:cubicBezTo>
                  <a:cubicBezTo>
                    <a:pt x="13547" y="14324"/>
                    <a:pt x="14011" y="14095"/>
                    <a:pt x="14443" y="13829"/>
                  </a:cubicBezTo>
                  <a:cubicBezTo>
                    <a:pt x="14187" y="13681"/>
                    <a:pt x="13927" y="13541"/>
                    <a:pt x="13658" y="13413"/>
                  </a:cubicBezTo>
                  <a:cubicBezTo>
                    <a:pt x="13389" y="13285"/>
                    <a:pt x="13107" y="13170"/>
                    <a:pt x="12825" y="1306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7" name="Google Shape;995;p9">
              <a:extLst>
                <a:ext uri="{FF2B5EF4-FFF2-40B4-BE49-F238E27FC236}">
                  <a16:creationId xmlns:a16="http://schemas.microsoft.com/office/drawing/2014/main" id="{28E414A8-2747-C632-4387-7F00C36D9DA5}"/>
                </a:ext>
              </a:extLst>
            </p:cNvPr>
            <p:cNvSpPr/>
            <p:nvPr/>
          </p:nvSpPr>
          <p:spPr>
            <a:xfrm>
              <a:off x="20005513" y="11848666"/>
              <a:ext cx="466518" cy="539053"/>
            </a:xfrm>
            <a:custGeom>
              <a:avLst/>
              <a:gdLst/>
              <a:ahLst/>
              <a:cxnLst/>
              <a:rect l="l" t="t" r="r" b="b"/>
              <a:pathLst>
                <a:path w="21600" h="21600" extrusionOk="0">
                  <a:moveTo>
                    <a:pt x="0" y="21600"/>
                  </a:moveTo>
                  <a:lnTo>
                    <a:pt x="1307" y="15970"/>
                  </a:lnTo>
                  <a:lnTo>
                    <a:pt x="6112" y="19464"/>
                  </a:lnTo>
                  <a:cubicBezTo>
                    <a:pt x="6112" y="19464"/>
                    <a:pt x="0" y="21600"/>
                    <a:pt x="0" y="21600"/>
                  </a:cubicBezTo>
                  <a:close/>
                  <a:moveTo>
                    <a:pt x="6773" y="18782"/>
                  </a:moveTo>
                  <a:lnTo>
                    <a:pt x="1968" y="15288"/>
                  </a:lnTo>
                  <a:lnTo>
                    <a:pt x="13737" y="3150"/>
                  </a:lnTo>
                  <a:lnTo>
                    <a:pt x="18545" y="6642"/>
                  </a:lnTo>
                  <a:cubicBezTo>
                    <a:pt x="18545" y="6642"/>
                    <a:pt x="6773" y="18782"/>
                    <a:pt x="6773" y="18782"/>
                  </a:cubicBezTo>
                  <a:close/>
                  <a:moveTo>
                    <a:pt x="19218" y="5946"/>
                  </a:moveTo>
                  <a:lnTo>
                    <a:pt x="14411" y="2455"/>
                  </a:lnTo>
                  <a:lnTo>
                    <a:pt x="16792" y="0"/>
                  </a:lnTo>
                  <a:lnTo>
                    <a:pt x="21600" y="3492"/>
                  </a:lnTo>
                  <a:cubicBezTo>
                    <a:pt x="21600" y="3492"/>
                    <a:pt x="19218" y="5946"/>
                    <a:pt x="19218"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8" name="Google Shape;996;p9">
              <a:extLst>
                <a:ext uri="{FF2B5EF4-FFF2-40B4-BE49-F238E27FC236}">
                  <a16:creationId xmlns:a16="http://schemas.microsoft.com/office/drawing/2014/main" id="{B9CE2EBC-2969-F7BA-E9C5-D78439DCE554}"/>
                </a:ext>
              </a:extLst>
            </p:cNvPr>
            <p:cNvSpPr/>
            <p:nvPr/>
          </p:nvSpPr>
          <p:spPr>
            <a:xfrm>
              <a:off x="20278364" y="10951879"/>
              <a:ext cx="600731" cy="838468"/>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79" name="Google Shape;997;p9">
              <a:extLst>
                <a:ext uri="{FF2B5EF4-FFF2-40B4-BE49-F238E27FC236}">
                  <a16:creationId xmlns:a16="http://schemas.microsoft.com/office/drawing/2014/main" id="{3725680E-6C47-ED5B-D50D-179ED1EA2D3C}"/>
                </a:ext>
              </a:extLst>
            </p:cNvPr>
            <p:cNvSpPr/>
            <p:nvPr/>
          </p:nvSpPr>
          <p:spPr>
            <a:xfrm>
              <a:off x="18922347" y="11328122"/>
              <a:ext cx="534330" cy="591501"/>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3EA5DC"/>
            </a:solidFill>
            <a:ln>
              <a:noFill/>
            </a:ln>
          </p:spPr>
          <p:txBody>
            <a:bodyPr spcFirstLastPara="1" wrap="square" lIns="0" tIns="0" rIns="0" bIns="0" anchor="t" anchorCtr="0">
              <a:noAutofit/>
            </a:bodyPr>
            <a:lstStyle/>
            <a:p>
              <a:endParaRPr sz="1899">
                <a:solidFill>
                  <a:schemeClr val="dk1"/>
                </a:solidFill>
                <a:latin typeface="Lato Light"/>
                <a:ea typeface="Lato Light"/>
                <a:cs typeface="Lato Light"/>
                <a:sym typeface="Lato Light"/>
              </a:endParaRPr>
            </a:p>
          </p:txBody>
        </p:sp>
        <p:sp>
          <p:nvSpPr>
            <p:cNvPr id="80" name="Google Shape;998;p9">
              <a:extLst>
                <a:ext uri="{FF2B5EF4-FFF2-40B4-BE49-F238E27FC236}">
                  <a16:creationId xmlns:a16="http://schemas.microsoft.com/office/drawing/2014/main" id="{39886F5C-6348-D719-5D95-2C66F71F4B3D}"/>
                </a:ext>
              </a:extLst>
            </p:cNvPr>
            <p:cNvSpPr/>
            <p:nvPr/>
          </p:nvSpPr>
          <p:spPr>
            <a:xfrm>
              <a:off x="18412450" y="12553817"/>
              <a:ext cx="745366" cy="625836"/>
            </a:xfrm>
            <a:custGeom>
              <a:avLst/>
              <a:gdLst/>
              <a:ahLst/>
              <a:cxnLst/>
              <a:rect l="l" t="t" r="r" b="b"/>
              <a:pathLst>
                <a:path w="21600" h="21600" extrusionOk="0">
                  <a:moveTo>
                    <a:pt x="13666" y="8645"/>
                  </a:moveTo>
                  <a:cubicBezTo>
                    <a:pt x="12912" y="8819"/>
                    <a:pt x="12183" y="8233"/>
                    <a:pt x="12037" y="7337"/>
                  </a:cubicBezTo>
                  <a:cubicBezTo>
                    <a:pt x="11891" y="6440"/>
                    <a:pt x="12382" y="5571"/>
                    <a:pt x="13136" y="5397"/>
                  </a:cubicBezTo>
                  <a:cubicBezTo>
                    <a:pt x="13888" y="5223"/>
                    <a:pt x="14617" y="5809"/>
                    <a:pt x="14763" y="6705"/>
                  </a:cubicBezTo>
                  <a:cubicBezTo>
                    <a:pt x="14909" y="7602"/>
                    <a:pt x="14418" y="8471"/>
                    <a:pt x="13666" y="8645"/>
                  </a:cubicBezTo>
                  <a:close/>
                  <a:moveTo>
                    <a:pt x="9893" y="16176"/>
                  </a:moveTo>
                  <a:lnTo>
                    <a:pt x="7167" y="16807"/>
                  </a:lnTo>
                  <a:lnTo>
                    <a:pt x="6637" y="13559"/>
                  </a:lnTo>
                  <a:lnTo>
                    <a:pt x="9363" y="12928"/>
                  </a:lnTo>
                  <a:cubicBezTo>
                    <a:pt x="9363" y="12928"/>
                    <a:pt x="9893" y="16176"/>
                    <a:pt x="9893" y="16176"/>
                  </a:cubicBezTo>
                  <a:close/>
                  <a:moveTo>
                    <a:pt x="5604" y="17169"/>
                  </a:moveTo>
                  <a:lnTo>
                    <a:pt x="2878" y="17800"/>
                  </a:lnTo>
                  <a:lnTo>
                    <a:pt x="2348" y="14552"/>
                  </a:lnTo>
                  <a:lnTo>
                    <a:pt x="5074" y="13921"/>
                  </a:lnTo>
                  <a:cubicBezTo>
                    <a:pt x="5074" y="13921"/>
                    <a:pt x="5604" y="17169"/>
                    <a:pt x="5604" y="17169"/>
                  </a:cubicBezTo>
                  <a:close/>
                  <a:moveTo>
                    <a:pt x="12498" y="1492"/>
                  </a:moveTo>
                  <a:lnTo>
                    <a:pt x="7003" y="11626"/>
                  </a:lnTo>
                  <a:lnTo>
                    <a:pt x="694" y="13086"/>
                  </a:lnTo>
                  <a:lnTo>
                    <a:pt x="2084" y="21600"/>
                  </a:lnTo>
                  <a:lnTo>
                    <a:pt x="13469" y="18964"/>
                  </a:lnTo>
                  <a:lnTo>
                    <a:pt x="12369" y="12224"/>
                  </a:lnTo>
                  <a:lnTo>
                    <a:pt x="15993" y="11385"/>
                  </a:lnTo>
                  <a:lnTo>
                    <a:pt x="17093" y="18125"/>
                  </a:lnTo>
                  <a:lnTo>
                    <a:pt x="21600" y="17082"/>
                  </a:lnTo>
                  <a:lnTo>
                    <a:pt x="20219" y="8622"/>
                  </a:lnTo>
                  <a:lnTo>
                    <a:pt x="20832" y="8481"/>
                  </a:lnTo>
                  <a:cubicBezTo>
                    <a:pt x="20832" y="8481"/>
                    <a:pt x="12498" y="1492"/>
                    <a:pt x="12498" y="1492"/>
                  </a:cubicBezTo>
                  <a:close/>
                  <a:moveTo>
                    <a:pt x="20572" y="6974"/>
                  </a:moveTo>
                  <a:lnTo>
                    <a:pt x="20663" y="7533"/>
                  </a:lnTo>
                  <a:lnTo>
                    <a:pt x="12346" y="559"/>
                  </a:lnTo>
                  <a:lnTo>
                    <a:pt x="6626" y="11107"/>
                  </a:lnTo>
                  <a:lnTo>
                    <a:pt x="0" y="12641"/>
                  </a:lnTo>
                  <a:lnTo>
                    <a:pt x="3130" y="6656"/>
                  </a:lnTo>
                  <a:lnTo>
                    <a:pt x="9437" y="5195"/>
                  </a:lnTo>
                  <a:lnTo>
                    <a:pt x="12254" y="0"/>
                  </a:lnTo>
                  <a:cubicBezTo>
                    <a:pt x="12254" y="0"/>
                    <a:pt x="20572" y="6974"/>
                    <a:pt x="20572" y="6974"/>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1" name="Google Shape;999;p9">
              <a:extLst>
                <a:ext uri="{FF2B5EF4-FFF2-40B4-BE49-F238E27FC236}">
                  <a16:creationId xmlns:a16="http://schemas.microsoft.com/office/drawing/2014/main" id="{D21C14DD-162A-5B00-02F3-C882A79264B6}"/>
                </a:ext>
              </a:extLst>
            </p:cNvPr>
            <p:cNvSpPr/>
            <p:nvPr/>
          </p:nvSpPr>
          <p:spPr>
            <a:xfrm>
              <a:off x="17735944" y="12437854"/>
              <a:ext cx="513456" cy="632804"/>
            </a:xfrm>
            <a:custGeom>
              <a:avLst/>
              <a:gdLst/>
              <a:ahLst/>
              <a:cxnLst/>
              <a:rect l="l" t="t" r="r" b="b"/>
              <a:pathLst>
                <a:path w="21339" h="21341" extrusionOk="0">
                  <a:moveTo>
                    <a:pt x="12205" y="0"/>
                  </a:moveTo>
                  <a:cubicBezTo>
                    <a:pt x="11720" y="1"/>
                    <a:pt x="11326" y="320"/>
                    <a:pt x="11326" y="713"/>
                  </a:cubicBezTo>
                  <a:lnTo>
                    <a:pt x="11325" y="2819"/>
                  </a:lnTo>
                  <a:cubicBezTo>
                    <a:pt x="11950" y="2747"/>
                    <a:pt x="12537" y="2740"/>
                    <a:pt x="13081" y="2776"/>
                  </a:cubicBezTo>
                  <a:lnTo>
                    <a:pt x="13083" y="713"/>
                  </a:lnTo>
                  <a:cubicBezTo>
                    <a:pt x="13083" y="320"/>
                    <a:pt x="12690" y="1"/>
                    <a:pt x="12205" y="0"/>
                  </a:cubicBezTo>
                  <a:close/>
                  <a:moveTo>
                    <a:pt x="18280" y="1334"/>
                  </a:moveTo>
                  <a:cubicBezTo>
                    <a:pt x="17859" y="1138"/>
                    <a:pt x="17322" y="1255"/>
                    <a:pt x="17079" y="1596"/>
                  </a:cubicBezTo>
                  <a:lnTo>
                    <a:pt x="15817" y="3366"/>
                  </a:lnTo>
                  <a:cubicBezTo>
                    <a:pt x="16385" y="3577"/>
                    <a:pt x="16889" y="3826"/>
                    <a:pt x="17333" y="4087"/>
                  </a:cubicBezTo>
                  <a:lnTo>
                    <a:pt x="18600" y="2308"/>
                  </a:lnTo>
                  <a:cubicBezTo>
                    <a:pt x="18843" y="1966"/>
                    <a:pt x="18700" y="1531"/>
                    <a:pt x="18280" y="1334"/>
                  </a:cubicBezTo>
                  <a:close/>
                  <a:moveTo>
                    <a:pt x="879" y="9125"/>
                  </a:moveTo>
                  <a:cubicBezTo>
                    <a:pt x="394" y="9126"/>
                    <a:pt x="0" y="9445"/>
                    <a:pt x="0" y="9839"/>
                  </a:cubicBezTo>
                  <a:cubicBezTo>
                    <a:pt x="0" y="10232"/>
                    <a:pt x="393" y="10551"/>
                    <a:pt x="879" y="10551"/>
                  </a:cubicBezTo>
                  <a:lnTo>
                    <a:pt x="3404" y="10550"/>
                  </a:lnTo>
                  <a:cubicBezTo>
                    <a:pt x="3351" y="10107"/>
                    <a:pt x="3343" y="9629"/>
                    <a:pt x="3405" y="9124"/>
                  </a:cubicBezTo>
                  <a:cubicBezTo>
                    <a:pt x="3405" y="9124"/>
                    <a:pt x="879" y="9125"/>
                    <a:pt x="879" y="9125"/>
                  </a:cubicBezTo>
                  <a:close/>
                  <a:moveTo>
                    <a:pt x="2851" y="4649"/>
                  </a:moveTo>
                  <a:cubicBezTo>
                    <a:pt x="2431" y="4453"/>
                    <a:pt x="1894" y="4570"/>
                    <a:pt x="1651" y="4911"/>
                  </a:cubicBezTo>
                  <a:cubicBezTo>
                    <a:pt x="1408" y="5251"/>
                    <a:pt x="1552" y="5687"/>
                    <a:pt x="1973" y="5884"/>
                  </a:cubicBezTo>
                  <a:lnTo>
                    <a:pt x="4171" y="6912"/>
                  </a:lnTo>
                  <a:cubicBezTo>
                    <a:pt x="4408" y="6513"/>
                    <a:pt x="4715" y="6106"/>
                    <a:pt x="5109" y="5706"/>
                  </a:cubicBezTo>
                  <a:cubicBezTo>
                    <a:pt x="5109" y="5706"/>
                    <a:pt x="2851" y="4649"/>
                    <a:pt x="2851" y="4649"/>
                  </a:cubicBezTo>
                  <a:close/>
                  <a:moveTo>
                    <a:pt x="6118" y="1310"/>
                  </a:moveTo>
                  <a:cubicBezTo>
                    <a:pt x="5698" y="1506"/>
                    <a:pt x="5553" y="1942"/>
                    <a:pt x="5795" y="2283"/>
                  </a:cubicBezTo>
                  <a:lnTo>
                    <a:pt x="7150" y="4186"/>
                  </a:lnTo>
                  <a:cubicBezTo>
                    <a:pt x="7326" y="4088"/>
                    <a:pt x="8471" y="3556"/>
                    <a:pt x="8675" y="3478"/>
                  </a:cubicBezTo>
                  <a:lnTo>
                    <a:pt x="7318" y="1570"/>
                  </a:lnTo>
                  <a:cubicBezTo>
                    <a:pt x="7075" y="1229"/>
                    <a:pt x="6538" y="1113"/>
                    <a:pt x="6118" y="1310"/>
                  </a:cubicBezTo>
                  <a:close/>
                  <a:moveTo>
                    <a:pt x="18708" y="6478"/>
                  </a:moveTo>
                  <a:cubicBezTo>
                    <a:pt x="17247" y="4749"/>
                    <a:pt x="13396" y="2259"/>
                    <a:pt x="8417" y="4592"/>
                  </a:cubicBezTo>
                  <a:cubicBezTo>
                    <a:pt x="8416" y="4592"/>
                    <a:pt x="8415" y="4593"/>
                    <a:pt x="8414" y="4593"/>
                  </a:cubicBezTo>
                  <a:cubicBezTo>
                    <a:pt x="8414" y="4593"/>
                    <a:pt x="8413" y="4593"/>
                    <a:pt x="8413" y="4594"/>
                  </a:cubicBezTo>
                  <a:cubicBezTo>
                    <a:pt x="8412" y="4594"/>
                    <a:pt x="8411" y="4594"/>
                    <a:pt x="8411" y="4595"/>
                  </a:cubicBezTo>
                  <a:cubicBezTo>
                    <a:pt x="8410" y="4595"/>
                    <a:pt x="8409" y="4595"/>
                    <a:pt x="8409" y="4596"/>
                  </a:cubicBezTo>
                  <a:cubicBezTo>
                    <a:pt x="3429" y="6929"/>
                    <a:pt x="4160" y="10880"/>
                    <a:pt x="5276" y="12771"/>
                  </a:cubicBezTo>
                  <a:cubicBezTo>
                    <a:pt x="6289" y="14473"/>
                    <a:pt x="8765" y="15342"/>
                    <a:pt x="9094" y="15507"/>
                  </a:cubicBezTo>
                  <a:cubicBezTo>
                    <a:pt x="9630" y="15775"/>
                    <a:pt x="12317" y="16498"/>
                    <a:pt x="13014" y="17370"/>
                  </a:cubicBezTo>
                  <a:cubicBezTo>
                    <a:pt x="13975" y="18570"/>
                    <a:pt x="14185" y="18516"/>
                    <a:pt x="15033" y="18314"/>
                  </a:cubicBezTo>
                  <a:cubicBezTo>
                    <a:pt x="15896" y="18109"/>
                    <a:pt x="19095" y="16611"/>
                    <a:pt x="19745" y="16106"/>
                  </a:cubicBezTo>
                  <a:cubicBezTo>
                    <a:pt x="20384" y="15611"/>
                    <a:pt x="20547" y="15491"/>
                    <a:pt x="19747" y="14216"/>
                  </a:cubicBezTo>
                  <a:cubicBezTo>
                    <a:pt x="19165" y="13290"/>
                    <a:pt x="19737" y="11040"/>
                    <a:pt x="19718" y="10529"/>
                  </a:cubicBezTo>
                  <a:cubicBezTo>
                    <a:pt x="19707" y="10216"/>
                    <a:pt x="20017" y="8041"/>
                    <a:pt x="18708" y="6478"/>
                  </a:cubicBezTo>
                  <a:close/>
                  <a:moveTo>
                    <a:pt x="21272" y="17648"/>
                  </a:moveTo>
                  <a:cubicBezTo>
                    <a:pt x="21133" y="17452"/>
                    <a:pt x="20824" y="17385"/>
                    <a:pt x="20583" y="17498"/>
                  </a:cubicBezTo>
                  <a:lnTo>
                    <a:pt x="16099" y="19599"/>
                  </a:lnTo>
                  <a:cubicBezTo>
                    <a:pt x="15858" y="19712"/>
                    <a:pt x="15775" y="19962"/>
                    <a:pt x="15914" y="20158"/>
                  </a:cubicBezTo>
                  <a:lnTo>
                    <a:pt x="15914" y="20158"/>
                  </a:lnTo>
                  <a:cubicBezTo>
                    <a:pt x="16053" y="20353"/>
                    <a:pt x="16361" y="20420"/>
                    <a:pt x="16603" y="20307"/>
                  </a:cubicBezTo>
                  <a:lnTo>
                    <a:pt x="21087" y="18206"/>
                  </a:lnTo>
                  <a:cubicBezTo>
                    <a:pt x="21328" y="18093"/>
                    <a:pt x="21411" y="17843"/>
                    <a:pt x="21272" y="17648"/>
                  </a:cubicBezTo>
                  <a:cubicBezTo>
                    <a:pt x="21272" y="17648"/>
                    <a:pt x="21272" y="17648"/>
                    <a:pt x="21272" y="17648"/>
                  </a:cubicBezTo>
                  <a:close/>
                  <a:moveTo>
                    <a:pt x="20584" y="16680"/>
                  </a:moveTo>
                  <a:cubicBezTo>
                    <a:pt x="20445" y="16485"/>
                    <a:pt x="20136" y="16418"/>
                    <a:pt x="19895" y="16531"/>
                  </a:cubicBezTo>
                  <a:lnTo>
                    <a:pt x="15411" y="18632"/>
                  </a:lnTo>
                  <a:cubicBezTo>
                    <a:pt x="15170" y="18745"/>
                    <a:pt x="15087" y="18995"/>
                    <a:pt x="15226" y="19190"/>
                  </a:cubicBezTo>
                  <a:lnTo>
                    <a:pt x="15226" y="19190"/>
                  </a:lnTo>
                  <a:cubicBezTo>
                    <a:pt x="15365" y="19386"/>
                    <a:pt x="15673" y="19453"/>
                    <a:pt x="15915" y="19340"/>
                  </a:cubicBezTo>
                  <a:lnTo>
                    <a:pt x="20399" y="17239"/>
                  </a:lnTo>
                  <a:cubicBezTo>
                    <a:pt x="20640" y="17126"/>
                    <a:pt x="20723" y="16876"/>
                    <a:pt x="20584" y="16680"/>
                  </a:cubicBezTo>
                  <a:cubicBezTo>
                    <a:pt x="20584" y="16680"/>
                    <a:pt x="20584" y="16680"/>
                    <a:pt x="20584" y="16680"/>
                  </a:cubicBezTo>
                  <a:close/>
                  <a:moveTo>
                    <a:pt x="17079" y="20429"/>
                  </a:moveTo>
                  <a:lnTo>
                    <a:pt x="20979" y="18602"/>
                  </a:lnTo>
                  <a:cubicBezTo>
                    <a:pt x="21600" y="19474"/>
                    <a:pt x="21230" y="20591"/>
                    <a:pt x="20153" y="21095"/>
                  </a:cubicBezTo>
                  <a:cubicBezTo>
                    <a:pt x="19076" y="21600"/>
                    <a:pt x="17700" y="21302"/>
                    <a:pt x="17079" y="2042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2" name="Google Shape;1000;p9">
              <a:extLst>
                <a:ext uri="{FF2B5EF4-FFF2-40B4-BE49-F238E27FC236}">
                  <a16:creationId xmlns:a16="http://schemas.microsoft.com/office/drawing/2014/main" id="{32397DA8-65D2-3E8D-F0A3-A1D782E7A4A5}"/>
                </a:ext>
              </a:extLst>
            </p:cNvPr>
            <p:cNvSpPr/>
            <p:nvPr/>
          </p:nvSpPr>
          <p:spPr>
            <a:xfrm>
              <a:off x="18227288" y="11702041"/>
              <a:ext cx="536497" cy="851588"/>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3" name="Google Shape;1001;p9">
              <a:extLst>
                <a:ext uri="{FF2B5EF4-FFF2-40B4-BE49-F238E27FC236}">
                  <a16:creationId xmlns:a16="http://schemas.microsoft.com/office/drawing/2014/main" id="{9250FD2A-F7D7-B985-6EEE-86B67E6C5F4E}"/>
                </a:ext>
              </a:extLst>
            </p:cNvPr>
            <p:cNvSpPr/>
            <p:nvPr/>
          </p:nvSpPr>
          <p:spPr>
            <a:xfrm>
              <a:off x="20222346" y="13053979"/>
              <a:ext cx="570427" cy="640047"/>
            </a:xfrm>
            <a:custGeom>
              <a:avLst/>
              <a:gdLst/>
              <a:ahLst/>
              <a:cxnLst/>
              <a:rect l="l" t="t" r="r" b="b"/>
              <a:pathLst>
                <a:path w="21057" h="21254" extrusionOk="0">
                  <a:moveTo>
                    <a:pt x="8090" y="6610"/>
                  </a:moveTo>
                  <a:lnTo>
                    <a:pt x="8090" y="3934"/>
                  </a:lnTo>
                  <a:lnTo>
                    <a:pt x="19378" y="1852"/>
                  </a:lnTo>
                  <a:lnTo>
                    <a:pt x="19378" y="4528"/>
                  </a:lnTo>
                  <a:cubicBezTo>
                    <a:pt x="19378" y="4528"/>
                    <a:pt x="8090" y="6610"/>
                    <a:pt x="8090" y="6610"/>
                  </a:cubicBezTo>
                  <a:close/>
                  <a:moveTo>
                    <a:pt x="21057" y="0"/>
                  </a:moveTo>
                  <a:lnTo>
                    <a:pt x="6411" y="2701"/>
                  </a:lnTo>
                  <a:lnTo>
                    <a:pt x="6411" y="15495"/>
                  </a:lnTo>
                  <a:cubicBezTo>
                    <a:pt x="5363" y="15254"/>
                    <a:pt x="3972" y="15448"/>
                    <a:pt x="2666" y="16104"/>
                  </a:cubicBezTo>
                  <a:cubicBezTo>
                    <a:pt x="567" y="17160"/>
                    <a:pt x="-518" y="19009"/>
                    <a:pt x="244" y="20236"/>
                  </a:cubicBezTo>
                  <a:cubicBezTo>
                    <a:pt x="1005" y="21462"/>
                    <a:pt x="3325" y="21600"/>
                    <a:pt x="5425" y="20544"/>
                  </a:cubicBezTo>
                  <a:cubicBezTo>
                    <a:pt x="7005" y="19749"/>
                    <a:pt x="8010" y="18505"/>
                    <a:pt x="8085" y="17416"/>
                  </a:cubicBezTo>
                  <a:lnTo>
                    <a:pt x="8090" y="17416"/>
                  </a:lnTo>
                  <a:lnTo>
                    <a:pt x="8090" y="8152"/>
                  </a:lnTo>
                  <a:lnTo>
                    <a:pt x="19378" y="6070"/>
                  </a:lnTo>
                  <a:lnTo>
                    <a:pt x="19378" y="10758"/>
                  </a:lnTo>
                  <a:cubicBezTo>
                    <a:pt x="18330" y="10518"/>
                    <a:pt x="16941" y="10712"/>
                    <a:pt x="15636" y="11368"/>
                  </a:cubicBezTo>
                  <a:cubicBezTo>
                    <a:pt x="13536" y="12424"/>
                    <a:pt x="12452" y="14273"/>
                    <a:pt x="13213" y="15499"/>
                  </a:cubicBezTo>
                  <a:cubicBezTo>
                    <a:pt x="13975" y="16725"/>
                    <a:pt x="16295" y="16863"/>
                    <a:pt x="18395" y="15807"/>
                  </a:cubicBezTo>
                  <a:cubicBezTo>
                    <a:pt x="20060" y="14970"/>
                    <a:pt x="21082" y="13635"/>
                    <a:pt x="21056" y="12506"/>
                  </a:cubicBezTo>
                  <a:lnTo>
                    <a:pt x="21057" y="12506"/>
                  </a:lnTo>
                  <a:cubicBezTo>
                    <a:pt x="21057" y="12506"/>
                    <a:pt x="21057" y="0"/>
                    <a:pt x="21057" y="0"/>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4" name="Google Shape;1002;p9">
              <a:extLst>
                <a:ext uri="{FF2B5EF4-FFF2-40B4-BE49-F238E27FC236}">
                  <a16:creationId xmlns:a16="http://schemas.microsoft.com/office/drawing/2014/main" id="{35C92F27-A806-FA18-407C-F48D51D7DB84}"/>
                </a:ext>
              </a:extLst>
            </p:cNvPr>
            <p:cNvSpPr/>
            <p:nvPr/>
          </p:nvSpPr>
          <p:spPr>
            <a:xfrm>
              <a:off x="20917823" y="12545727"/>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5" name="Google Shape;1003;p9">
              <a:extLst>
                <a:ext uri="{FF2B5EF4-FFF2-40B4-BE49-F238E27FC236}">
                  <a16:creationId xmlns:a16="http://schemas.microsoft.com/office/drawing/2014/main" id="{DF74A9A0-6BBE-A402-87E0-F27FDFC6D32E}"/>
                </a:ext>
              </a:extLst>
            </p:cNvPr>
            <p:cNvSpPr/>
            <p:nvPr/>
          </p:nvSpPr>
          <p:spPr>
            <a:xfrm>
              <a:off x="15503343" y="5283845"/>
              <a:ext cx="387479" cy="449473"/>
            </a:xfrm>
            <a:custGeom>
              <a:avLst/>
              <a:gdLst/>
              <a:ahLst/>
              <a:cxnLst/>
              <a:rect l="l" t="t" r="r" b="b"/>
              <a:pathLst>
                <a:path w="21600" h="21600" extrusionOk="0">
                  <a:moveTo>
                    <a:pt x="10664" y="0"/>
                  </a:moveTo>
                  <a:lnTo>
                    <a:pt x="0" y="14712"/>
                  </a:lnTo>
                  <a:lnTo>
                    <a:pt x="12786" y="21600"/>
                  </a:lnTo>
                  <a:lnTo>
                    <a:pt x="21600" y="9440"/>
                  </a:lnTo>
                  <a:lnTo>
                    <a:pt x="20503" y="5300"/>
                  </a:lnTo>
                  <a:lnTo>
                    <a:pt x="10664" y="0"/>
                  </a:lnTo>
                  <a:close/>
                  <a:moveTo>
                    <a:pt x="12273" y="5578"/>
                  </a:moveTo>
                  <a:lnTo>
                    <a:pt x="16930" y="8086"/>
                  </a:lnTo>
                  <a:lnTo>
                    <a:pt x="16635" y="8492"/>
                  </a:lnTo>
                  <a:lnTo>
                    <a:pt x="11979" y="5984"/>
                  </a:lnTo>
                  <a:lnTo>
                    <a:pt x="12273" y="5578"/>
                  </a:lnTo>
                  <a:close/>
                  <a:moveTo>
                    <a:pt x="7043" y="8326"/>
                  </a:moveTo>
                  <a:lnTo>
                    <a:pt x="16357" y="13343"/>
                  </a:lnTo>
                  <a:lnTo>
                    <a:pt x="16071" y="13738"/>
                  </a:lnTo>
                  <a:lnTo>
                    <a:pt x="6757" y="8721"/>
                  </a:lnTo>
                  <a:lnTo>
                    <a:pt x="7043" y="8326"/>
                  </a:lnTo>
                  <a:close/>
                  <a:moveTo>
                    <a:pt x="5596" y="10322"/>
                  </a:moveTo>
                  <a:lnTo>
                    <a:pt x="14910" y="15339"/>
                  </a:lnTo>
                  <a:lnTo>
                    <a:pt x="14616" y="15745"/>
                  </a:lnTo>
                  <a:lnTo>
                    <a:pt x="5302" y="10728"/>
                  </a:lnTo>
                  <a:lnTo>
                    <a:pt x="5596" y="10322"/>
                  </a:lnTo>
                  <a:close/>
                  <a:moveTo>
                    <a:pt x="4150" y="12318"/>
                  </a:moveTo>
                  <a:lnTo>
                    <a:pt x="8807" y="14826"/>
                  </a:lnTo>
                  <a:lnTo>
                    <a:pt x="8512" y="15232"/>
                  </a:lnTo>
                  <a:lnTo>
                    <a:pt x="3856" y="12724"/>
                  </a:lnTo>
                  <a:lnTo>
                    <a:pt x="4150" y="12318"/>
                  </a:ln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6" name="Google Shape;1004;p9">
              <a:extLst>
                <a:ext uri="{FF2B5EF4-FFF2-40B4-BE49-F238E27FC236}">
                  <a16:creationId xmlns:a16="http://schemas.microsoft.com/office/drawing/2014/main" id="{9D34F37B-AB6B-5BB7-61E3-B1EFCC191FDB}"/>
                </a:ext>
              </a:extLst>
            </p:cNvPr>
            <p:cNvSpPr/>
            <p:nvPr/>
          </p:nvSpPr>
          <p:spPr>
            <a:xfrm>
              <a:off x="15809852" y="8962276"/>
              <a:ext cx="461009" cy="979051"/>
            </a:xfrm>
            <a:custGeom>
              <a:avLst/>
              <a:gdLst/>
              <a:ahLst/>
              <a:cxnLst/>
              <a:rect l="l" t="t" r="r" b="b"/>
              <a:pathLst>
                <a:path w="21600" h="21600" extrusionOk="0">
                  <a:moveTo>
                    <a:pt x="16919" y="0"/>
                  </a:moveTo>
                  <a:lnTo>
                    <a:pt x="15512" y="1725"/>
                  </a:lnTo>
                  <a:cubicBezTo>
                    <a:pt x="15654" y="1751"/>
                    <a:pt x="17066" y="2005"/>
                    <a:pt x="17066" y="2005"/>
                  </a:cubicBezTo>
                  <a:lnTo>
                    <a:pt x="16932" y="2169"/>
                  </a:lnTo>
                  <a:lnTo>
                    <a:pt x="15379" y="1889"/>
                  </a:lnTo>
                  <a:lnTo>
                    <a:pt x="14764" y="2643"/>
                  </a:lnTo>
                  <a:cubicBezTo>
                    <a:pt x="14901" y="2667"/>
                    <a:pt x="15906" y="2848"/>
                    <a:pt x="15906" y="2848"/>
                  </a:cubicBezTo>
                  <a:lnTo>
                    <a:pt x="15773" y="3012"/>
                  </a:lnTo>
                  <a:lnTo>
                    <a:pt x="14631" y="2807"/>
                  </a:lnTo>
                  <a:lnTo>
                    <a:pt x="14016" y="3561"/>
                  </a:lnTo>
                  <a:cubicBezTo>
                    <a:pt x="14158" y="3586"/>
                    <a:pt x="15569" y="3841"/>
                    <a:pt x="15569" y="3841"/>
                  </a:cubicBezTo>
                  <a:lnTo>
                    <a:pt x="15436" y="4004"/>
                  </a:lnTo>
                  <a:lnTo>
                    <a:pt x="13883" y="3724"/>
                  </a:lnTo>
                  <a:lnTo>
                    <a:pt x="13267" y="4479"/>
                  </a:lnTo>
                  <a:cubicBezTo>
                    <a:pt x="13404" y="4504"/>
                    <a:pt x="14409" y="4684"/>
                    <a:pt x="14409" y="4684"/>
                  </a:cubicBezTo>
                  <a:lnTo>
                    <a:pt x="14276" y="4848"/>
                  </a:lnTo>
                  <a:lnTo>
                    <a:pt x="13134" y="4643"/>
                  </a:lnTo>
                  <a:lnTo>
                    <a:pt x="12519" y="5397"/>
                  </a:lnTo>
                  <a:cubicBezTo>
                    <a:pt x="12661" y="5422"/>
                    <a:pt x="14072" y="5676"/>
                    <a:pt x="14072" y="5676"/>
                  </a:cubicBezTo>
                  <a:lnTo>
                    <a:pt x="13939" y="5840"/>
                  </a:lnTo>
                  <a:lnTo>
                    <a:pt x="12386" y="5561"/>
                  </a:lnTo>
                  <a:lnTo>
                    <a:pt x="11771" y="6315"/>
                  </a:lnTo>
                  <a:cubicBezTo>
                    <a:pt x="11908" y="6339"/>
                    <a:pt x="12913" y="6520"/>
                    <a:pt x="12913" y="6520"/>
                  </a:cubicBezTo>
                  <a:lnTo>
                    <a:pt x="12780" y="6684"/>
                  </a:lnTo>
                  <a:lnTo>
                    <a:pt x="11638" y="6478"/>
                  </a:lnTo>
                  <a:lnTo>
                    <a:pt x="11023" y="7232"/>
                  </a:lnTo>
                  <a:cubicBezTo>
                    <a:pt x="11164" y="7258"/>
                    <a:pt x="12575" y="7513"/>
                    <a:pt x="12575" y="7513"/>
                  </a:cubicBezTo>
                  <a:lnTo>
                    <a:pt x="12442" y="7677"/>
                  </a:lnTo>
                  <a:lnTo>
                    <a:pt x="10890" y="7396"/>
                  </a:lnTo>
                  <a:lnTo>
                    <a:pt x="10274" y="8151"/>
                  </a:lnTo>
                  <a:cubicBezTo>
                    <a:pt x="10411" y="8176"/>
                    <a:pt x="11416" y="8356"/>
                    <a:pt x="11416" y="8356"/>
                  </a:cubicBezTo>
                  <a:lnTo>
                    <a:pt x="11283" y="8520"/>
                  </a:lnTo>
                  <a:lnTo>
                    <a:pt x="10141" y="8315"/>
                  </a:lnTo>
                  <a:lnTo>
                    <a:pt x="9526" y="9069"/>
                  </a:lnTo>
                  <a:cubicBezTo>
                    <a:pt x="9667" y="9094"/>
                    <a:pt x="11079" y="9348"/>
                    <a:pt x="11079" y="9348"/>
                  </a:cubicBezTo>
                  <a:lnTo>
                    <a:pt x="10946" y="9512"/>
                  </a:lnTo>
                  <a:lnTo>
                    <a:pt x="9392" y="9232"/>
                  </a:lnTo>
                  <a:lnTo>
                    <a:pt x="8778" y="9986"/>
                  </a:lnTo>
                  <a:cubicBezTo>
                    <a:pt x="8914" y="10011"/>
                    <a:pt x="9919" y="10193"/>
                    <a:pt x="9919" y="10193"/>
                  </a:cubicBezTo>
                  <a:lnTo>
                    <a:pt x="9786" y="10355"/>
                  </a:lnTo>
                  <a:lnTo>
                    <a:pt x="8644" y="10150"/>
                  </a:lnTo>
                  <a:lnTo>
                    <a:pt x="8029" y="10905"/>
                  </a:lnTo>
                  <a:cubicBezTo>
                    <a:pt x="8170" y="10930"/>
                    <a:pt x="9582" y="11185"/>
                    <a:pt x="9582" y="11184"/>
                  </a:cubicBezTo>
                  <a:lnTo>
                    <a:pt x="9449" y="11348"/>
                  </a:lnTo>
                  <a:lnTo>
                    <a:pt x="7896" y="11068"/>
                  </a:lnTo>
                  <a:lnTo>
                    <a:pt x="7281" y="11823"/>
                  </a:lnTo>
                  <a:cubicBezTo>
                    <a:pt x="7417" y="11847"/>
                    <a:pt x="8423" y="12028"/>
                    <a:pt x="8423" y="12028"/>
                  </a:cubicBezTo>
                  <a:lnTo>
                    <a:pt x="8289" y="12192"/>
                  </a:lnTo>
                  <a:lnTo>
                    <a:pt x="7147" y="11987"/>
                  </a:lnTo>
                  <a:lnTo>
                    <a:pt x="6533" y="12740"/>
                  </a:lnTo>
                  <a:cubicBezTo>
                    <a:pt x="6674" y="12766"/>
                    <a:pt x="8086" y="13020"/>
                    <a:pt x="8086" y="13020"/>
                  </a:cubicBezTo>
                  <a:lnTo>
                    <a:pt x="7952" y="13184"/>
                  </a:lnTo>
                  <a:lnTo>
                    <a:pt x="6399" y="12904"/>
                  </a:lnTo>
                  <a:lnTo>
                    <a:pt x="5784" y="13659"/>
                  </a:lnTo>
                  <a:cubicBezTo>
                    <a:pt x="5920" y="13684"/>
                    <a:pt x="6926" y="13864"/>
                    <a:pt x="6926" y="13864"/>
                  </a:cubicBezTo>
                  <a:lnTo>
                    <a:pt x="6792" y="14028"/>
                  </a:lnTo>
                  <a:lnTo>
                    <a:pt x="5651" y="13822"/>
                  </a:lnTo>
                  <a:lnTo>
                    <a:pt x="5036" y="14577"/>
                  </a:lnTo>
                  <a:cubicBezTo>
                    <a:pt x="5177" y="14602"/>
                    <a:pt x="6589" y="14856"/>
                    <a:pt x="6589" y="14856"/>
                  </a:cubicBezTo>
                  <a:lnTo>
                    <a:pt x="6455" y="15020"/>
                  </a:lnTo>
                  <a:lnTo>
                    <a:pt x="4902" y="14741"/>
                  </a:lnTo>
                  <a:lnTo>
                    <a:pt x="4288" y="15494"/>
                  </a:lnTo>
                  <a:cubicBezTo>
                    <a:pt x="4424" y="15519"/>
                    <a:pt x="5430" y="15700"/>
                    <a:pt x="5430" y="15700"/>
                  </a:cubicBezTo>
                  <a:lnTo>
                    <a:pt x="5296" y="15863"/>
                  </a:lnTo>
                  <a:lnTo>
                    <a:pt x="4154" y="15658"/>
                  </a:lnTo>
                  <a:lnTo>
                    <a:pt x="3540" y="16412"/>
                  </a:lnTo>
                  <a:cubicBezTo>
                    <a:pt x="3681" y="16437"/>
                    <a:pt x="5093" y="16691"/>
                    <a:pt x="5093" y="16691"/>
                  </a:cubicBezTo>
                  <a:lnTo>
                    <a:pt x="4959" y="16855"/>
                  </a:lnTo>
                  <a:lnTo>
                    <a:pt x="3406" y="16576"/>
                  </a:lnTo>
                  <a:lnTo>
                    <a:pt x="2791" y="17331"/>
                  </a:lnTo>
                  <a:cubicBezTo>
                    <a:pt x="2927" y="17355"/>
                    <a:pt x="3933" y="17536"/>
                    <a:pt x="3933" y="17536"/>
                  </a:cubicBezTo>
                  <a:lnTo>
                    <a:pt x="3799" y="17700"/>
                  </a:lnTo>
                  <a:lnTo>
                    <a:pt x="2658" y="17493"/>
                  </a:lnTo>
                  <a:lnTo>
                    <a:pt x="2042" y="18248"/>
                  </a:lnTo>
                  <a:cubicBezTo>
                    <a:pt x="2184" y="18274"/>
                    <a:pt x="3596" y="18528"/>
                    <a:pt x="3596" y="18528"/>
                  </a:cubicBezTo>
                  <a:lnTo>
                    <a:pt x="3462" y="18692"/>
                  </a:lnTo>
                  <a:lnTo>
                    <a:pt x="1909" y="18412"/>
                  </a:lnTo>
                  <a:lnTo>
                    <a:pt x="1294" y="19166"/>
                  </a:lnTo>
                  <a:cubicBezTo>
                    <a:pt x="1431" y="19191"/>
                    <a:pt x="2436" y="19371"/>
                    <a:pt x="2436" y="19371"/>
                  </a:cubicBezTo>
                  <a:lnTo>
                    <a:pt x="2303" y="19535"/>
                  </a:lnTo>
                  <a:lnTo>
                    <a:pt x="1161" y="19330"/>
                  </a:lnTo>
                  <a:lnTo>
                    <a:pt x="546" y="20084"/>
                  </a:lnTo>
                  <a:cubicBezTo>
                    <a:pt x="688" y="20109"/>
                    <a:pt x="2099" y="20364"/>
                    <a:pt x="2099" y="20364"/>
                  </a:cubicBezTo>
                  <a:lnTo>
                    <a:pt x="1966" y="20527"/>
                  </a:lnTo>
                  <a:lnTo>
                    <a:pt x="413" y="20248"/>
                  </a:lnTo>
                  <a:lnTo>
                    <a:pt x="0" y="20754"/>
                  </a:lnTo>
                  <a:lnTo>
                    <a:pt x="4681" y="21600"/>
                  </a:lnTo>
                  <a:lnTo>
                    <a:pt x="21600" y="846"/>
                  </a:lnTo>
                  <a:lnTo>
                    <a:pt x="16919" y="0"/>
                  </a:lnTo>
                  <a:close/>
                  <a:moveTo>
                    <a:pt x="18807" y="978"/>
                  </a:moveTo>
                  <a:cubicBezTo>
                    <a:pt x="19275" y="1062"/>
                    <a:pt x="19509" y="1308"/>
                    <a:pt x="19330" y="1528"/>
                  </a:cubicBezTo>
                  <a:cubicBezTo>
                    <a:pt x="19151" y="1748"/>
                    <a:pt x="18626" y="1858"/>
                    <a:pt x="18158" y="1774"/>
                  </a:cubicBezTo>
                  <a:cubicBezTo>
                    <a:pt x="17691" y="1689"/>
                    <a:pt x="17457" y="1442"/>
                    <a:pt x="17637" y="1222"/>
                  </a:cubicBezTo>
                  <a:cubicBezTo>
                    <a:pt x="17816" y="1002"/>
                    <a:pt x="18340" y="893"/>
                    <a:pt x="18807" y="978"/>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7" name="Google Shape;1005;p9">
              <a:extLst>
                <a:ext uri="{FF2B5EF4-FFF2-40B4-BE49-F238E27FC236}">
                  <a16:creationId xmlns:a16="http://schemas.microsoft.com/office/drawing/2014/main" id="{7ADB0F14-4707-A345-EEB2-F0DABC1BB332}"/>
                </a:ext>
              </a:extLst>
            </p:cNvPr>
            <p:cNvSpPr/>
            <p:nvPr/>
          </p:nvSpPr>
          <p:spPr>
            <a:xfrm>
              <a:off x="21191605" y="12910829"/>
              <a:ext cx="410124" cy="45400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8" name="Google Shape;1006;p9">
              <a:extLst>
                <a:ext uri="{FF2B5EF4-FFF2-40B4-BE49-F238E27FC236}">
                  <a16:creationId xmlns:a16="http://schemas.microsoft.com/office/drawing/2014/main" id="{0BC1D86A-3B3D-C3E5-2C77-B467B1BD8049}"/>
                </a:ext>
              </a:extLst>
            </p:cNvPr>
            <p:cNvSpPr/>
            <p:nvPr/>
          </p:nvSpPr>
          <p:spPr>
            <a:xfrm>
              <a:off x="19604389" y="11273229"/>
              <a:ext cx="550222" cy="527129"/>
            </a:xfrm>
            <a:custGeom>
              <a:avLst/>
              <a:gdLst/>
              <a:ahLst/>
              <a:cxnLst/>
              <a:rect l="l" t="t" r="r" b="b"/>
              <a:pathLst>
                <a:path w="21595" h="21600" extrusionOk="0">
                  <a:moveTo>
                    <a:pt x="8914" y="18801"/>
                  </a:moveTo>
                  <a:lnTo>
                    <a:pt x="4785" y="21600"/>
                  </a:lnTo>
                  <a:lnTo>
                    <a:pt x="4816" y="16426"/>
                  </a:lnTo>
                  <a:cubicBezTo>
                    <a:pt x="4816" y="16426"/>
                    <a:pt x="8914" y="18801"/>
                    <a:pt x="8914" y="18801"/>
                  </a:cubicBezTo>
                  <a:close/>
                  <a:moveTo>
                    <a:pt x="13648" y="9886"/>
                  </a:moveTo>
                  <a:cubicBezTo>
                    <a:pt x="14256" y="10473"/>
                    <a:pt x="14710" y="11017"/>
                    <a:pt x="14897" y="11332"/>
                  </a:cubicBezTo>
                  <a:cubicBezTo>
                    <a:pt x="15850" y="10515"/>
                    <a:pt x="17245" y="10354"/>
                    <a:pt x="18616" y="11148"/>
                  </a:cubicBezTo>
                  <a:cubicBezTo>
                    <a:pt x="20411" y="12189"/>
                    <a:pt x="21595" y="16528"/>
                    <a:pt x="21595" y="16528"/>
                  </a:cubicBezTo>
                  <a:cubicBezTo>
                    <a:pt x="21595" y="16528"/>
                    <a:pt x="21592" y="16527"/>
                    <a:pt x="21588" y="16526"/>
                  </a:cubicBezTo>
                  <a:cubicBezTo>
                    <a:pt x="21592" y="16529"/>
                    <a:pt x="21593" y="16531"/>
                    <a:pt x="21593" y="16531"/>
                  </a:cubicBezTo>
                  <a:cubicBezTo>
                    <a:pt x="21593" y="16531"/>
                    <a:pt x="17444" y="17785"/>
                    <a:pt x="15649" y="16745"/>
                  </a:cubicBezTo>
                  <a:cubicBezTo>
                    <a:pt x="14292" y="15958"/>
                    <a:pt x="13682" y="14654"/>
                    <a:pt x="13824" y="13387"/>
                  </a:cubicBezTo>
                  <a:cubicBezTo>
                    <a:pt x="13475" y="13392"/>
                    <a:pt x="12782" y="13278"/>
                    <a:pt x="11970" y="13046"/>
                  </a:cubicBezTo>
                  <a:lnTo>
                    <a:pt x="9286" y="18101"/>
                  </a:lnTo>
                  <a:lnTo>
                    <a:pt x="5188" y="15725"/>
                  </a:lnTo>
                  <a:lnTo>
                    <a:pt x="7746" y="10909"/>
                  </a:lnTo>
                  <a:cubicBezTo>
                    <a:pt x="5611" y="9358"/>
                    <a:pt x="2500" y="6818"/>
                    <a:pt x="1282" y="5700"/>
                  </a:cubicBezTo>
                  <a:cubicBezTo>
                    <a:pt x="139" y="4651"/>
                    <a:pt x="14" y="4208"/>
                    <a:pt x="8" y="4074"/>
                  </a:cubicBezTo>
                  <a:cubicBezTo>
                    <a:pt x="-5" y="4066"/>
                    <a:pt x="-1" y="4060"/>
                    <a:pt x="9" y="4052"/>
                  </a:cubicBezTo>
                  <a:cubicBezTo>
                    <a:pt x="10" y="4035"/>
                    <a:pt x="13" y="4026"/>
                    <a:pt x="13" y="4026"/>
                  </a:cubicBezTo>
                  <a:cubicBezTo>
                    <a:pt x="143" y="3970"/>
                    <a:pt x="568" y="3846"/>
                    <a:pt x="2025" y="4303"/>
                  </a:cubicBezTo>
                  <a:cubicBezTo>
                    <a:pt x="3577" y="4790"/>
                    <a:pt x="7287" y="6203"/>
                    <a:pt x="9677" y="7273"/>
                  </a:cubicBezTo>
                  <a:lnTo>
                    <a:pt x="11818" y="3240"/>
                  </a:lnTo>
                  <a:lnTo>
                    <a:pt x="15917" y="5613"/>
                  </a:lnTo>
                  <a:cubicBezTo>
                    <a:pt x="15917" y="5613"/>
                    <a:pt x="13648" y="9886"/>
                    <a:pt x="13648" y="9886"/>
                  </a:cubicBezTo>
                  <a:close/>
                  <a:moveTo>
                    <a:pt x="12197" y="2525"/>
                  </a:moveTo>
                  <a:lnTo>
                    <a:pt x="13538" y="0"/>
                  </a:lnTo>
                  <a:lnTo>
                    <a:pt x="17637" y="2372"/>
                  </a:lnTo>
                  <a:lnTo>
                    <a:pt x="16296" y="4898"/>
                  </a:lnTo>
                  <a:cubicBezTo>
                    <a:pt x="16296" y="4898"/>
                    <a:pt x="12197" y="2525"/>
                    <a:pt x="12197" y="2525"/>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89" name="Google Shape;1007;p9">
              <a:extLst>
                <a:ext uri="{FF2B5EF4-FFF2-40B4-BE49-F238E27FC236}">
                  <a16:creationId xmlns:a16="http://schemas.microsoft.com/office/drawing/2014/main" id="{CC5CD18A-9BBA-2355-4045-FDD3EE489A41}"/>
                </a:ext>
              </a:extLst>
            </p:cNvPr>
            <p:cNvSpPr/>
            <p:nvPr/>
          </p:nvSpPr>
          <p:spPr>
            <a:xfrm>
              <a:off x="17735944" y="13251073"/>
              <a:ext cx="392649" cy="420201"/>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2"/>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0" name="Google Shape;1008;p9">
              <a:extLst>
                <a:ext uri="{FF2B5EF4-FFF2-40B4-BE49-F238E27FC236}">
                  <a16:creationId xmlns:a16="http://schemas.microsoft.com/office/drawing/2014/main" id="{E5721093-AF97-86C2-A4FB-4F462F59485A}"/>
                </a:ext>
              </a:extLst>
            </p:cNvPr>
            <p:cNvSpPr/>
            <p:nvPr/>
          </p:nvSpPr>
          <p:spPr>
            <a:xfrm>
              <a:off x="17721874" y="12822423"/>
              <a:ext cx="359032" cy="414855"/>
            </a:xfrm>
            <a:custGeom>
              <a:avLst/>
              <a:gdLst/>
              <a:ahLst/>
              <a:cxnLst/>
              <a:rect l="l" t="t" r="r" b="b"/>
              <a:pathLst>
                <a:path w="21600" h="21600" extrusionOk="0">
                  <a:moveTo>
                    <a:pt x="21600" y="21600"/>
                  </a:moveTo>
                  <a:lnTo>
                    <a:pt x="20293" y="15970"/>
                  </a:lnTo>
                  <a:lnTo>
                    <a:pt x="15488" y="19464"/>
                  </a:lnTo>
                  <a:cubicBezTo>
                    <a:pt x="15488" y="19464"/>
                    <a:pt x="21600" y="21600"/>
                    <a:pt x="21600" y="21600"/>
                  </a:cubicBezTo>
                  <a:close/>
                  <a:moveTo>
                    <a:pt x="14827" y="18782"/>
                  </a:moveTo>
                  <a:lnTo>
                    <a:pt x="19632" y="15288"/>
                  </a:lnTo>
                  <a:lnTo>
                    <a:pt x="7863" y="3150"/>
                  </a:lnTo>
                  <a:lnTo>
                    <a:pt x="3055" y="6642"/>
                  </a:lnTo>
                  <a:cubicBezTo>
                    <a:pt x="3055" y="6642"/>
                    <a:pt x="14827" y="18782"/>
                    <a:pt x="14827" y="18782"/>
                  </a:cubicBezTo>
                  <a:close/>
                  <a:moveTo>
                    <a:pt x="2382" y="5946"/>
                  </a:moveTo>
                  <a:lnTo>
                    <a:pt x="7189" y="2455"/>
                  </a:lnTo>
                  <a:lnTo>
                    <a:pt x="4808" y="0"/>
                  </a:lnTo>
                  <a:lnTo>
                    <a:pt x="0" y="3492"/>
                  </a:lnTo>
                  <a:cubicBezTo>
                    <a:pt x="0" y="3492"/>
                    <a:pt x="2382" y="5946"/>
                    <a:pt x="2382" y="5946"/>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1" name="Google Shape;1009;p9">
              <a:extLst>
                <a:ext uri="{FF2B5EF4-FFF2-40B4-BE49-F238E27FC236}">
                  <a16:creationId xmlns:a16="http://schemas.microsoft.com/office/drawing/2014/main" id="{CF127BE3-1910-EE84-D7DD-69DA67F51461}"/>
                </a:ext>
              </a:extLst>
            </p:cNvPr>
            <p:cNvSpPr/>
            <p:nvPr/>
          </p:nvSpPr>
          <p:spPr>
            <a:xfrm>
              <a:off x="18877036" y="1214536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2" name="Google Shape;1010;p9">
              <a:extLst>
                <a:ext uri="{FF2B5EF4-FFF2-40B4-BE49-F238E27FC236}">
                  <a16:creationId xmlns:a16="http://schemas.microsoft.com/office/drawing/2014/main" id="{48F283C1-DC38-3878-FF22-7DB72CA2383A}"/>
                </a:ext>
              </a:extLst>
            </p:cNvPr>
            <p:cNvSpPr/>
            <p:nvPr/>
          </p:nvSpPr>
          <p:spPr>
            <a:xfrm>
              <a:off x="21489022" y="13379422"/>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3" name="Google Shape;1011;p9">
              <a:extLst>
                <a:ext uri="{FF2B5EF4-FFF2-40B4-BE49-F238E27FC236}">
                  <a16:creationId xmlns:a16="http://schemas.microsoft.com/office/drawing/2014/main" id="{90FD6CB8-D6A1-AA1E-ED45-C7B67F795482}"/>
                </a:ext>
              </a:extLst>
            </p:cNvPr>
            <p:cNvSpPr/>
            <p:nvPr/>
          </p:nvSpPr>
          <p:spPr>
            <a:xfrm>
              <a:off x="15223803" y="10656379"/>
              <a:ext cx="1231113" cy="1023300"/>
            </a:xfrm>
            <a:custGeom>
              <a:avLst/>
              <a:gdLst/>
              <a:ahLst/>
              <a:cxnLst/>
              <a:rect l="l" t="t" r="r" b="b"/>
              <a:pathLst>
                <a:path w="21307" h="21059" extrusionOk="0">
                  <a:moveTo>
                    <a:pt x="5067" y="1749"/>
                  </a:moveTo>
                  <a:cubicBezTo>
                    <a:pt x="3889" y="2785"/>
                    <a:pt x="2937" y="4241"/>
                    <a:pt x="2399" y="6003"/>
                  </a:cubicBezTo>
                  <a:cubicBezTo>
                    <a:pt x="1643" y="8477"/>
                    <a:pt x="1865" y="11193"/>
                    <a:pt x="2990" y="13443"/>
                  </a:cubicBezTo>
                  <a:cubicBezTo>
                    <a:pt x="3870" y="15269"/>
                    <a:pt x="5250" y="16660"/>
                    <a:pt x="6922" y="17380"/>
                  </a:cubicBezTo>
                  <a:cubicBezTo>
                    <a:pt x="9451" y="18469"/>
                    <a:pt x="12240" y="17907"/>
                    <a:pt x="14313" y="15902"/>
                  </a:cubicBezTo>
                  <a:cubicBezTo>
                    <a:pt x="18651" y="11419"/>
                    <a:pt x="17421" y="3049"/>
                    <a:pt x="12063" y="579"/>
                  </a:cubicBezTo>
                  <a:cubicBezTo>
                    <a:pt x="9632" y="-541"/>
                    <a:pt x="7029" y="23"/>
                    <a:pt x="5067" y="1749"/>
                  </a:cubicBezTo>
                  <a:close/>
                  <a:moveTo>
                    <a:pt x="144" y="7068"/>
                  </a:moveTo>
                  <a:cubicBezTo>
                    <a:pt x="-293" y="10041"/>
                    <a:pt x="271" y="13044"/>
                    <a:pt x="1730" y="15514"/>
                  </a:cubicBezTo>
                  <a:cubicBezTo>
                    <a:pt x="3189" y="17983"/>
                    <a:pt x="5373" y="19622"/>
                    <a:pt x="7873" y="20141"/>
                  </a:cubicBezTo>
                  <a:cubicBezTo>
                    <a:pt x="10701" y="20728"/>
                    <a:pt x="13525" y="19736"/>
                    <a:pt x="15626" y="17641"/>
                  </a:cubicBezTo>
                  <a:cubicBezTo>
                    <a:pt x="16046" y="17222"/>
                    <a:pt x="16441" y="16756"/>
                    <a:pt x="16797" y="16252"/>
                  </a:cubicBezTo>
                  <a:lnTo>
                    <a:pt x="17968" y="17912"/>
                  </a:lnTo>
                  <a:lnTo>
                    <a:pt x="15970" y="19906"/>
                  </a:lnTo>
                  <a:lnTo>
                    <a:pt x="16784" y="21059"/>
                  </a:lnTo>
                  <a:lnTo>
                    <a:pt x="21307" y="16546"/>
                  </a:lnTo>
                  <a:lnTo>
                    <a:pt x="20493" y="15393"/>
                  </a:lnTo>
                  <a:lnTo>
                    <a:pt x="18938" y="16945"/>
                  </a:lnTo>
                  <a:lnTo>
                    <a:pt x="17563" y="14996"/>
                  </a:lnTo>
                  <a:cubicBezTo>
                    <a:pt x="17707" y="14724"/>
                    <a:pt x="17841" y="14443"/>
                    <a:pt x="17966" y="14154"/>
                  </a:cubicBezTo>
                  <a:cubicBezTo>
                    <a:pt x="18091" y="13865"/>
                    <a:pt x="18199" y="13564"/>
                    <a:pt x="18303" y="13258"/>
                  </a:cubicBezTo>
                  <a:lnTo>
                    <a:pt x="17136" y="12695"/>
                  </a:lnTo>
                  <a:cubicBezTo>
                    <a:pt x="15692" y="16940"/>
                    <a:pt x="11882" y="19451"/>
                    <a:pt x="8083" y="18662"/>
                  </a:cubicBezTo>
                  <a:cubicBezTo>
                    <a:pt x="5916" y="18212"/>
                    <a:pt x="4035" y="16786"/>
                    <a:pt x="2770" y="14645"/>
                  </a:cubicBezTo>
                  <a:cubicBezTo>
                    <a:pt x="1505" y="12505"/>
                    <a:pt x="1009" y="9912"/>
                    <a:pt x="1387" y="7335"/>
                  </a:cubicBezTo>
                  <a:lnTo>
                    <a:pt x="144" y="7068"/>
                  </a:lnTo>
                  <a:close/>
                  <a:moveTo>
                    <a:pt x="5335" y="2836"/>
                  </a:moveTo>
                  <a:cubicBezTo>
                    <a:pt x="5642" y="2547"/>
                    <a:pt x="5974" y="2293"/>
                    <a:pt x="6321" y="2073"/>
                  </a:cubicBezTo>
                  <a:cubicBezTo>
                    <a:pt x="6377" y="2351"/>
                    <a:pt x="6420" y="2627"/>
                    <a:pt x="6454" y="2907"/>
                  </a:cubicBezTo>
                  <a:cubicBezTo>
                    <a:pt x="6487" y="3186"/>
                    <a:pt x="6509" y="3472"/>
                    <a:pt x="6523" y="3752"/>
                  </a:cubicBezTo>
                  <a:cubicBezTo>
                    <a:pt x="6184" y="3732"/>
                    <a:pt x="5841" y="3730"/>
                    <a:pt x="5502" y="3738"/>
                  </a:cubicBezTo>
                  <a:cubicBezTo>
                    <a:pt x="5162" y="3746"/>
                    <a:pt x="4828" y="3762"/>
                    <a:pt x="4490" y="3798"/>
                  </a:cubicBezTo>
                  <a:cubicBezTo>
                    <a:pt x="4750" y="3451"/>
                    <a:pt x="5029" y="3125"/>
                    <a:pt x="5335" y="2836"/>
                  </a:cubicBezTo>
                  <a:close/>
                  <a:moveTo>
                    <a:pt x="3789" y="4905"/>
                  </a:moveTo>
                  <a:cubicBezTo>
                    <a:pt x="4243" y="4824"/>
                    <a:pt x="4700" y="4769"/>
                    <a:pt x="5156" y="4743"/>
                  </a:cubicBezTo>
                  <a:cubicBezTo>
                    <a:pt x="5613" y="4717"/>
                    <a:pt x="6071" y="4719"/>
                    <a:pt x="6527" y="4747"/>
                  </a:cubicBezTo>
                  <a:cubicBezTo>
                    <a:pt x="6511" y="5144"/>
                    <a:pt x="6474" y="5550"/>
                    <a:pt x="6416" y="5942"/>
                  </a:cubicBezTo>
                  <a:cubicBezTo>
                    <a:pt x="6358" y="6335"/>
                    <a:pt x="6283" y="6721"/>
                    <a:pt x="6183" y="7106"/>
                  </a:cubicBezTo>
                  <a:lnTo>
                    <a:pt x="3360" y="5892"/>
                  </a:lnTo>
                  <a:cubicBezTo>
                    <a:pt x="3422" y="5724"/>
                    <a:pt x="3488" y="5550"/>
                    <a:pt x="3560" y="5387"/>
                  </a:cubicBezTo>
                  <a:cubicBezTo>
                    <a:pt x="3631" y="5225"/>
                    <a:pt x="3708" y="5061"/>
                    <a:pt x="3789" y="4905"/>
                  </a:cubicBezTo>
                  <a:close/>
                  <a:moveTo>
                    <a:pt x="7125" y="1576"/>
                  </a:moveTo>
                  <a:cubicBezTo>
                    <a:pt x="7809" y="1266"/>
                    <a:pt x="8522" y="1092"/>
                    <a:pt x="9239" y="1059"/>
                  </a:cubicBezTo>
                  <a:cubicBezTo>
                    <a:pt x="9955" y="1027"/>
                    <a:pt x="10670" y="1128"/>
                    <a:pt x="11369" y="1373"/>
                  </a:cubicBezTo>
                  <a:lnTo>
                    <a:pt x="10388" y="4605"/>
                  </a:lnTo>
                  <a:cubicBezTo>
                    <a:pt x="9901" y="4414"/>
                    <a:pt x="9404" y="4249"/>
                    <a:pt x="8905" y="4120"/>
                  </a:cubicBezTo>
                  <a:cubicBezTo>
                    <a:pt x="8407" y="3990"/>
                    <a:pt x="7907" y="3891"/>
                    <a:pt x="7401" y="3825"/>
                  </a:cubicBezTo>
                  <a:cubicBezTo>
                    <a:pt x="7389" y="3447"/>
                    <a:pt x="7359" y="3069"/>
                    <a:pt x="7314" y="2692"/>
                  </a:cubicBezTo>
                  <a:cubicBezTo>
                    <a:pt x="7268" y="2315"/>
                    <a:pt x="7205" y="1950"/>
                    <a:pt x="7125" y="1576"/>
                  </a:cubicBezTo>
                  <a:close/>
                  <a:moveTo>
                    <a:pt x="3066" y="6828"/>
                  </a:moveTo>
                  <a:lnTo>
                    <a:pt x="5890" y="8043"/>
                  </a:lnTo>
                  <a:cubicBezTo>
                    <a:pt x="5764" y="8384"/>
                    <a:pt x="5625" y="8719"/>
                    <a:pt x="5468" y="9040"/>
                  </a:cubicBezTo>
                  <a:cubicBezTo>
                    <a:pt x="5310" y="9361"/>
                    <a:pt x="5138" y="9666"/>
                    <a:pt x="4951" y="9963"/>
                  </a:cubicBezTo>
                  <a:cubicBezTo>
                    <a:pt x="4578" y="9629"/>
                    <a:pt x="4217" y="9279"/>
                    <a:pt x="3874" y="8902"/>
                  </a:cubicBezTo>
                  <a:cubicBezTo>
                    <a:pt x="3532" y="8525"/>
                    <a:pt x="3202" y="8131"/>
                    <a:pt x="2893" y="7713"/>
                  </a:cubicBezTo>
                  <a:cubicBezTo>
                    <a:pt x="2915" y="7565"/>
                    <a:pt x="2943" y="7407"/>
                    <a:pt x="2973" y="7261"/>
                  </a:cubicBezTo>
                  <a:cubicBezTo>
                    <a:pt x="3002" y="7114"/>
                    <a:pt x="3030" y="6974"/>
                    <a:pt x="3066" y="6828"/>
                  </a:cubicBezTo>
                  <a:close/>
                  <a:moveTo>
                    <a:pt x="2802" y="9057"/>
                  </a:moveTo>
                  <a:cubicBezTo>
                    <a:pt x="3052" y="9361"/>
                    <a:pt x="3305" y="9650"/>
                    <a:pt x="3574" y="9930"/>
                  </a:cubicBezTo>
                  <a:cubicBezTo>
                    <a:pt x="3843" y="10210"/>
                    <a:pt x="4128" y="10480"/>
                    <a:pt x="4413" y="10736"/>
                  </a:cubicBezTo>
                  <a:cubicBezTo>
                    <a:pt x="4240" y="10959"/>
                    <a:pt x="4046" y="11175"/>
                    <a:pt x="3855" y="11378"/>
                  </a:cubicBezTo>
                  <a:cubicBezTo>
                    <a:pt x="3663" y="11581"/>
                    <a:pt x="3470" y="11770"/>
                    <a:pt x="3263" y="11952"/>
                  </a:cubicBezTo>
                  <a:cubicBezTo>
                    <a:pt x="3107" y="11485"/>
                    <a:pt x="2988" y="11008"/>
                    <a:pt x="2911" y="10524"/>
                  </a:cubicBezTo>
                  <a:cubicBezTo>
                    <a:pt x="2833" y="10040"/>
                    <a:pt x="2802" y="9549"/>
                    <a:pt x="2802" y="9057"/>
                  </a:cubicBezTo>
                  <a:close/>
                  <a:moveTo>
                    <a:pt x="7388" y="4837"/>
                  </a:moveTo>
                  <a:cubicBezTo>
                    <a:pt x="7847" y="4900"/>
                    <a:pt x="8303" y="4999"/>
                    <a:pt x="8754" y="5117"/>
                  </a:cubicBezTo>
                  <a:cubicBezTo>
                    <a:pt x="9206" y="5235"/>
                    <a:pt x="9653" y="5369"/>
                    <a:pt x="10094" y="5542"/>
                  </a:cubicBezTo>
                  <a:lnTo>
                    <a:pt x="9216" y="8417"/>
                  </a:lnTo>
                  <a:lnTo>
                    <a:pt x="6979" y="7447"/>
                  </a:lnTo>
                  <a:cubicBezTo>
                    <a:pt x="7094" y="7020"/>
                    <a:pt x="7183" y="6594"/>
                    <a:pt x="7252" y="6158"/>
                  </a:cubicBezTo>
                  <a:cubicBezTo>
                    <a:pt x="7322" y="5723"/>
                    <a:pt x="7367" y="5277"/>
                    <a:pt x="7388" y="4837"/>
                  </a:cubicBezTo>
                  <a:close/>
                  <a:moveTo>
                    <a:pt x="12165" y="1714"/>
                  </a:moveTo>
                  <a:cubicBezTo>
                    <a:pt x="12833" y="2061"/>
                    <a:pt x="13444" y="2536"/>
                    <a:pt x="13976" y="3109"/>
                  </a:cubicBezTo>
                  <a:cubicBezTo>
                    <a:pt x="14508" y="3681"/>
                    <a:pt x="14966" y="4358"/>
                    <a:pt x="15323" y="5119"/>
                  </a:cubicBezTo>
                  <a:cubicBezTo>
                    <a:pt x="15135" y="5279"/>
                    <a:pt x="14943" y="5447"/>
                    <a:pt x="14767" y="5623"/>
                  </a:cubicBezTo>
                  <a:cubicBezTo>
                    <a:pt x="14452" y="5937"/>
                    <a:pt x="14161" y="6275"/>
                    <a:pt x="13887" y="6637"/>
                  </a:cubicBezTo>
                  <a:cubicBezTo>
                    <a:pt x="13463" y="6300"/>
                    <a:pt x="13028" y="5990"/>
                    <a:pt x="12576" y="5708"/>
                  </a:cubicBezTo>
                  <a:cubicBezTo>
                    <a:pt x="12124" y="5426"/>
                    <a:pt x="11652" y="5180"/>
                    <a:pt x="11175" y="4955"/>
                  </a:cubicBezTo>
                  <a:lnTo>
                    <a:pt x="12165" y="1714"/>
                  </a:lnTo>
                  <a:close/>
                  <a:moveTo>
                    <a:pt x="6686" y="8384"/>
                  </a:moveTo>
                  <a:lnTo>
                    <a:pt x="8930" y="9363"/>
                  </a:lnTo>
                  <a:lnTo>
                    <a:pt x="8095" y="12077"/>
                  </a:lnTo>
                  <a:cubicBezTo>
                    <a:pt x="7666" y="11873"/>
                    <a:pt x="7252" y="11647"/>
                    <a:pt x="6844" y="11394"/>
                  </a:cubicBezTo>
                  <a:cubicBezTo>
                    <a:pt x="6436" y="11141"/>
                    <a:pt x="6042" y="10862"/>
                    <a:pt x="5658" y="10561"/>
                  </a:cubicBezTo>
                  <a:cubicBezTo>
                    <a:pt x="5865" y="10226"/>
                    <a:pt x="6051" y="9868"/>
                    <a:pt x="6224" y="9506"/>
                  </a:cubicBezTo>
                  <a:cubicBezTo>
                    <a:pt x="6396" y="9143"/>
                    <a:pt x="6550" y="8768"/>
                    <a:pt x="6686" y="8384"/>
                  </a:cubicBezTo>
                  <a:close/>
                  <a:moveTo>
                    <a:pt x="5128" y="11344"/>
                  </a:moveTo>
                  <a:cubicBezTo>
                    <a:pt x="5549" y="11678"/>
                    <a:pt x="5983" y="11984"/>
                    <a:pt x="6431" y="12263"/>
                  </a:cubicBezTo>
                  <a:cubicBezTo>
                    <a:pt x="6880" y="12542"/>
                    <a:pt x="7336" y="12800"/>
                    <a:pt x="7808" y="13023"/>
                  </a:cubicBezTo>
                  <a:lnTo>
                    <a:pt x="6820" y="16246"/>
                  </a:lnTo>
                  <a:cubicBezTo>
                    <a:pt x="6157" y="15901"/>
                    <a:pt x="5551" y="15437"/>
                    <a:pt x="5023" y="14871"/>
                  </a:cubicBezTo>
                  <a:cubicBezTo>
                    <a:pt x="4495" y="14304"/>
                    <a:pt x="4047" y="13632"/>
                    <a:pt x="3690" y="12880"/>
                  </a:cubicBezTo>
                  <a:cubicBezTo>
                    <a:pt x="3863" y="12732"/>
                    <a:pt x="4034" y="12588"/>
                    <a:pt x="4196" y="12426"/>
                  </a:cubicBezTo>
                  <a:cubicBezTo>
                    <a:pt x="4362" y="12260"/>
                    <a:pt x="4521" y="12077"/>
                    <a:pt x="4677" y="11896"/>
                  </a:cubicBezTo>
                  <a:cubicBezTo>
                    <a:pt x="4831" y="11716"/>
                    <a:pt x="4984" y="11536"/>
                    <a:pt x="5128" y="11344"/>
                  </a:cubicBezTo>
                  <a:close/>
                  <a:moveTo>
                    <a:pt x="10890" y="5883"/>
                  </a:moveTo>
                  <a:cubicBezTo>
                    <a:pt x="11322" y="6088"/>
                    <a:pt x="11745" y="6330"/>
                    <a:pt x="12155" y="6586"/>
                  </a:cubicBezTo>
                  <a:cubicBezTo>
                    <a:pt x="12566" y="6841"/>
                    <a:pt x="12970" y="7117"/>
                    <a:pt x="13357" y="7420"/>
                  </a:cubicBezTo>
                  <a:cubicBezTo>
                    <a:pt x="13134" y="7775"/>
                    <a:pt x="12924" y="8140"/>
                    <a:pt x="12741" y="8526"/>
                  </a:cubicBezTo>
                  <a:cubicBezTo>
                    <a:pt x="12557" y="8911"/>
                    <a:pt x="12392" y="9315"/>
                    <a:pt x="12250" y="9727"/>
                  </a:cubicBezTo>
                  <a:lnTo>
                    <a:pt x="10012" y="8758"/>
                  </a:lnTo>
                  <a:lnTo>
                    <a:pt x="10890" y="5883"/>
                  </a:lnTo>
                  <a:close/>
                  <a:moveTo>
                    <a:pt x="9726" y="9704"/>
                  </a:moveTo>
                  <a:lnTo>
                    <a:pt x="11963" y="10674"/>
                  </a:lnTo>
                  <a:cubicBezTo>
                    <a:pt x="11858" y="11075"/>
                    <a:pt x="11775" y="11483"/>
                    <a:pt x="11711" y="11891"/>
                  </a:cubicBezTo>
                  <a:cubicBezTo>
                    <a:pt x="11647" y="12299"/>
                    <a:pt x="11605" y="12707"/>
                    <a:pt x="11582" y="13121"/>
                  </a:cubicBezTo>
                  <a:cubicBezTo>
                    <a:pt x="11125" y="13057"/>
                    <a:pt x="10671" y="12969"/>
                    <a:pt x="10223" y="12851"/>
                  </a:cubicBezTo>
                  <a:cubicBezTo>
                    <a:pt x="9773" y="12733"/>
                    <a:pt x="9330" y="12589"/>
                    <a:pt x="8891" y="12417"/>
                  </a:cubicBezTo>
                  <a:lnTo>
                    <a:pt x="9726" y="9704"/>
                  </a:lnTo>
                  <a:close/>
                  <a:moveTo>
                    <a:pt x="15110" y="6653"/>
                  </a:moveTo>
                  <a:cubicBezTo>
                    <a:pt x="15286" y="6465"/>
                    <a:pt x="15468" y="6291"/>
                    <a:pt x="15660" y="6121"/>
                  </a:cubicBezTo>
                  <a:cubicBezTo>
                    <a:pt x="15809" y="6562"/>
                    <a:pt x="15931" y="7009"/>
                    <a:pt x="16010" y="7466"/>
                  </a:cubicBezTo>
                  <a:cubicBezTo>
                    <a:pt x="16090" y="7922"/>
                    <a:pt x="16131" y="8379"/>
                    <a:pt x="16141" y="8842"/>
                  </a:cubicBezTo>
                  <a:cubicBezTo>
                    <a:pt x="15901" y="8554"/>
                    <a:pt x="15654" y="8277"/>
                    <a:pt x="15397" y="8010"/>
                  </a:cubicBezTo>
                  <a:cubicBezTo>
                    <a:pt x="15141" y="7743"/>
                    <a:pt x="14873" y="7490"/>
                    <a:pt x="14601" y="7245"/>
                  </a:cubicBezTo>
                  <a:cubicBezTo>
                    <a:pt x="14764" y="7040"/>
                    <a:pt x="14933" y="6842"/>
                    <a:pt x="15110" y="6653"/>
                  </a:cubicBezTo>
                  <a:close/>
                  <a:moveTo>
                    <a:pt x="8605" y="13364"/>
                  </a:moveTo>
                  <a:cubicBezTo>
                    <a:pt x="9087" y="13554"/>
                    <a:pt x="9570" y="13710"/>
                    <a:pt x="10065" y="13838"/>
                  </a:cubicBezTo>
                  <a:cubicBezTo>
                    <a:pt x="10559" y="13967"/>
                    <a:pt x="11066" y="14066"/>
                    <a:pt x="11569" y="14133"/>
                  </a:cubicBezTo>
                  <a:cubicBezTo>
                    <a:pt x="11579" y="14514"/>
                    <a:pt x="11603" y="14895"/>
                    <a:pt x="11648" y="15274"/>
                  </a:cubicBezTo>
                  <a:cubicBezTo>
                    <a:pt x="11692" y="15654"/>
                    <a:pt x="11756" y="16032"/>
                    <a:pt x="11835" y="16408"/>
                  </a:cubicBezTo>
                  <a:cubicBezTo>
                    <a:pt x="11155" y="16713"/>
                    <a:pt x="10449" y="16878"/>
                    <a:pt x="9738" y="16909"/>
                  </a:cubicBezTo>
                  <a:cubicBezTo>
                    <a:pt x="9027" y="16939"/>
                    <a:pt x="8310" y="16829"/>
                    <a:pt x="7616" y="16587"/>
                  </a:cubicBezTo>
                  <a:lnTo>
                    <a:pt x="8605" y="13364"/>
                  </a:lnTo>
                  <a:close/>
                  <a:moveTo>
                    <a:pt x="14057" y="8008"/>
                  </a:moveTo>
                  <a:cubicBezTo>
                    <a:pt x="14422" y="8336"/>
                    <a:pt x="14775" y="8688"/>
                    <a:pt x="15111" y="9058"/>
                  </a:cubicBezTo>
                  <a:cubicBezTo>
                    <a:pt x="15447" y="9427"/>
                    <a:pt x="15766" y="9826"/>
                    <a:pt x="16070" y="10235"/>
                  </a:cubicBezTo>
                  <a:cubicBezTo>
                    <a:pt x="16047" y="10415"/>
                    <a:pt x="16018" y="10583"/>
                    <a:pt x="15985" y="10761"/>
                  </a:cubicBezTo>
                  <a:cubicBezTo>
                    <a:pt x="15951" y="10940"/>
                    <a:pt x="15911" y="11124"/>
                    <a:pt x="15868" y="11301"/>
                  </a:cubicBezTo>
                  <a:lnTo>
                    <a:pt x="13053" y="10078"/>
                  </a:lnTo>
                  <a:cubicBezTo>
                    <a:pt x="13184" y="9710"/>
                    <a:pt x="13327" y="9355"/>
                    <a:pt x="13495" y="9009"/>
                  </a:cubicBezTo>
                  <a:cubicBezTo>
                    <a:pt x="13664" y="8665"/>
                    <a:pt x="13854" y="8326"/>
                    <a:pt x="14057" y="8008"/>
                  </a:cubicBezTo>
                  <a:close/>
                  <a:moveTo>
                    <a:pt x="12766" y="11024"/>
                  </a:moveTo>
                  <a:lnTo>
                    <a:pt x="15589" y="12239"/>
                  </a:lnTo>
                  <a:cubicBezTo>
                    <a:pt x="15538" y="12378"/>
                    <a:pt x="15478" y="12511"/>
                    <a:pt x="15420" y="12645"/>
                  </a:cubicBezTo>
                  <a:cubicBezTo>
                    <a:pt x="15362" y="12780"/>
                    <a:pt x="15300" y="12919"/>
                    <a:pt x="15235" y="13050"/>
                  </a:cubicBezTo>
                  <a:cubicBezTo>
                    <a:pt x="14772" y="13134"/>
                    <a:pt x="14310" y="13191"/>
                    <a:pt x="13844" y="13218"/>
                  </a:cubicBezTo>
                  <a:cubicBezTo>
                    <a:pt x="13378" y="13245"/>
                    <a:pt x="12908" y="13241"/>
                    <a:pt x="12443" y="13211"/>
                  </a:cubicBezTo>
                  <a:cubicBezTo>
                    <a:pt x="12460" y="12841"/>
                    <a:pt x="12494" y="12472"/>
                    <a:pt x="12547" y="12107"/>
                  </a:cubicBezTo>
                  <a:cubicBezTo>
                    <a:pt x="12600" y="11742"/>
                    <a:pt x="12676" y="11384"/>
                    <a:pt x="12766" y="11024"/>
                  </a:cubicBezTo>
                  <a:close/>
                  <a:moveTo>
                    <a:pt x="12438" y="14214"/>
                  </a:moveTo>
                  <a:cubicBezTo>
                    <a:pt x="12795" y="14237"/>
                    <a:pt x="13149" y="14242"/>
                    <a:pt x="13506" y="14233"/>
                  </a:cubicBezTo>
                  <a:cubicBezTo>
                    <a:pt x="13864" y="14224"/>
                    <a:pt x="14224" y="14202"/>
                    <a:pt x="14580" y="14161"/>
                  </a:cubicBezTo>
                  <a:cubicBezTo>
                    <a:pt x="14335" y="14508"/>
                    <a:pt x="14059" y="14833"/>
                    <a:pt x="13766" y="15126"/>
                  </a:cubicBezTo>
                  <a:cubicBezTo>
                    <a:pt x="13423" y="15468"/>
                    <a:pt x="13055" y="15770"/>
                    <a:pt x="12662" y="16024"/>
                  </a:cubicBezTo>
                  <a:cubicBezTo>
                    <a:pt x="12600" y="15725"/>
                    <a:pt x="12549" y="15426"/>
                    <a:pt x="12511" y="15125"/>
                  </a:cubicBezTo>
                  <a:cubicBezTo>
                    <a:pt x="12473" y="14823"/>
                    <a:pt x="12451" y="14517"/>
                    <a:pt x="12438" y="14214"/>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4" name="Google Shape;1012;p9">
              <a:extLst>
                <a:ext uri="{FF2B5EF4-FFF2-40B4-BE49-F238E27FC236}">
                  <a16:creationId xmlns:a16="http://schemas.microsoft.com/office/drawing/2014/main" id="{05F9519B-9EE4-8D72-4405-D9905B369CB0}"/>
                </a:ext>
              </a:extLst>
            </p:cNvPr>
            <p:cNvSpPr/>
            <p:nvPr/>
          </p:nvSpPr>
          <p:spPr>
            <a:xfrm>
              <a:off x="15028523" y="10196678"/>
              <a:ext cx="417298" cy="446578"/>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5" name="Google Shape;1013;p9">
              <a:extLst>
                <a:ext uri="{FF2B5EF4-FFF2-40B4-BE49-F238E27FC236}">
                  <a16:creationId xmlns:a16="http://schemas.microsoft.com/office/drawing/2014/main" id="{3FBE1D26-ABE6-17C3-7EAB-0C3F24E15C33}"/>
                </a:ext>
              </a:extLst>
            </p:cNvPr>
            <p:cNvSpPr/>
            <p:nvPr/>
          </p:nvSpPr>
          <p:spPr>
            <a:xfrm>
              <a:off x="16217782" y="9944071"/>
              <a:ext cx="446855" cy="494666"/>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6" name="Google Shape;1014;p9">
              <a:extLst>
                <a:ext uri="{FF2B5EF4-FFF2-40B4-BE49-F238E27FC236}">
                  <a16:creationId xmlns:a16="http://schemas.microsoft.com/office/drawing/2014/main" id="{C485D30A-A599-5DA8-E5CD-6DD766851674}"/>
                </a:ext>
              </a:extLst>
            </p:cNvPr>
            <p:cNvSpPr/>
            <p:nvPr/>
          </p:nvSpPr>
          <p:spPr>
            <a:xfrm>
              <a:off x="14782479" y="8405887"/>
              <a:ext cx="501644" cy="700164"/>
            </a:xfrm>
            <a:custGeom>
              <a:avLst/>
              <a:gdLst/>
              <a:ahLst/>
              <a:cxnLst/>
              <a:rect l="l" t="t" r="r" b="b"/>
              <a:pathLst>
                <a:path w="19206" h="21363" extrusionOk="0">
                  <a:moveTo>
                    <a:pt x="10609" y="43"/>
                  </a:moveTo>
                  <a:cubicBezTo>
                    <a:pt x="8165" y="-162"/>
                    <a:pt x="5621" y="372"/>
                    <a:pt x="3560" y="1702"/>
                  </a:cubicBezTo>
                  <a:cubicBezTo>
                    <a:pt x="-561" y="4362"/>
                    <a:pt x="-1197" y="9181"/>
                    <a:pt x="2140" y="12465"/>
                  </a:cubicBezTo>
                  <a:cubicBezTo>
                    <a:pt x="4853" y="15135"/>
                    <a:pt x="9359" y="15971"/>
                    <a:pt x="13163" y="14762"/>
                  </a:cubicBezTo>
                  <a:cubicBezTo>
                    <a:pt x="13165" y="14832"/>
                    <a:pt x="13187" y="14904"/>
                    <a:pt x="13225" y="14972"/>
                  </a:cubicBezTo>
                  <a:lnTo>
                    <a:pt x="16612" y="21039"/>
                  </a:lnTo>
                  <a:cubicBezTo>
                    <a:pt x="16765" y="21313"/>
                    <a:pt x="17169" y="21438"/>
                    <a:pt x="17513" y="21316"/>
                  </a:cubicBezTo>
                  <a:lnTo>
                    <a:pt x="17878" y="21186"/>
                  </a:lnTo>
                  <a:cubicBezTo>
                    <a:pt x="18222" y="21064"/>
                    <a:pt x="18373" y="20741"/>
                    <a:pt x="18220" y="20467"/>
                  </a:cubicBezTo>
                  <a:lnTo>
                    <a:pt x="14832" y="14405"/>
                  </a:lnTo>
                  <a:cubicBezTo>
                    <a:pt x="14778" y="14307"/>
                    <a:pt x="14685" y="14238"/>
                    <a:pt x="14581" y="14183"/>
                  </a:cubicBezTo>
                  <a:cubicBezTo>
                    <a:pt x="14946" y="14006"/>
                    <a:pt x="15305" y="13816"/>
                    <a:pt x="15646" y="13596"/>
                  </a:cubicBezTo>
                  <a:cubicBezTo>
                    <a:pt x="19767" y="10937"/>
                    <a:pt x="20403" y="6118"/>
                    <a:pt x="17066" y="2833"/>
                  </a:cubicBezTo>
                  <a:cubicBezTo>
                    <a:pt x="15397" y="1191"/>
                    <a:pt x="13053" y="247"/>
                    <a:pt x="10609" y="43"/>
                  </a:cubicBezTo>
                  <a:close/>
                  <a:moveTo>
                    <a:pt x="10451" y="1237"/>
                  </a:moveTo>
                  <a:cubicBezTo>
                    <a:pt x="12511" y="1410"/>
                    <a:pt x="14487" y="2210"/>
                    <a:pt x="15893" y="3594"/>
                  </a:cubicBezTo>
                  <a:cubicBezTo>
                    <a:pt x="18705" y="6361"/>
                    <a:pt x="18170" y="10422"/>
                    <a:pt x="14697" y="12663"/>
                  </a:cubicBezTo>
                  <a:cubicBezTo>
                    <a:pt x="11225" y="14903"/>
                    <a:pt x="6130" y="14477"/>
                    <a:pt x="3318" y="11709"/>
                  </a:cubicBezTo>
                  <a:cubicBezTo>
                    <a:pt x="506" y="8942"/>
                    <a:pt x="1041" y="4882"/>
                    <a:pt x="4514" y="2641"/>
                  </a:cubicBezTo>
                  <a:cubicBezTo>
                    <a:pt x="6250" y="1520"/>
                    <a:pt x="8392" y="1065"/>
                    <a:pt x="10451" y="123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7" name="Google Shape;1015;p9">
              <a:extLst>
                <a:ext uri="{FF2B5EF4-FFF2-40B4-BE49-F238E27FC236}">
                  <a16:creationId xmlns:a16="http://schemas.microsoft.com/office/drawing/2014/main" id="{334E10CC-0130-7A3B-75F2-C63AAD0EDCD4}"/>
                </a:ext>
              </a:extLst>
            </p:cNvPr>
            <p:cNvSpPr/>
            <p:nvPr/>
          </p:nvSpPr>
          <p:spPr>
            <a:xfrm>
              <a:off x="16163586" y="9475903"/>
              <a:ext cx="425669" cy="396235"/>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8" name="Google Shape;1016;p9">
              <a:extLst>
                <a:ext uri="{FF2B5EF4-FFF2-40B4-BE49-F238E27FC236}">
                  <a16:creationId xmlns:a16="http://schemas.microsoft.com/office/drawing/2014/main" id="{B035A5C2-1BC8-C9AC-F57A-EBC2775917FB}"/>
                </a:ext>
              </a:extLst>
            </p:cNvPr>
            <p:cNvSpPr/>
            <p:nvPr/>
          </p:nvSpPr>
          <p:spPr>
            <a:xfrm>
              <a:off x="14923512" y="9401109"/>
              <a:ext cx="530063" cy="653239"/>
            </a:xfrm>
            <a:custGeom>
              <a:avLst/>
              <a:gdLst/>
              <a:ahLst/>
              <a:cxnLst/>
              <a:rect l="l" t="t" r="r" b="b"/>
              <a:pathLst>
                <a:path w="21339" h="21341" extrusionOk="0">
                  <a:moveTo>
                    <a:pt x="19725" y="4962"/>
                  </a:moveTo>
                  <a:cubicBezTo>
                    <a:pt x="19481" y="4621"/>
                    <a:pt x="18944" y="4504"/>
                    <a:pt x="18524" y="4700"/>
                  </a:cubicBezTo>
                  <a:lnTo>
                    <a:pt x="16276" y="5753"/>
                  </a:lnTo>
                  <a:cubicBezTo>
                    <a:pt x="16665" y="6156"/>
                    <a:pt x="16967" y="6565"/>
                    <a:pt x="17201" y="6965"/>
                  </a:cubicBezTo>
                  <a:lnTo>
                    <a:pt x="19403" y="5935"/>
                  </a:lnTo>
                  <a:cubicBezTo>
                    <a:pt x="19823" y="5739"/>
                    <a:pt x="19967" y="5303"/>
                    <a:pt x="19725" y="4962"/>
                  </a:cubicBezTo>
                  <a:close/>
                  <a:moveTo>
                    <a:pt x="21339" y="9898"/>
                  </a:moveTo>
                  <a:cubicBezTo>
                    <a:pt x="21338" y="9504"/>
                    <a:pt x="20944" y="9185"/>
                    <a:pt x="20459" y="9185"/>
                  </a:cubicBezTo>
                  <a:lnTo>
                    <a:pt x="17939" y="9183"/>
                  </a:lnTo>
                  <a:cubicBezTo>
                    <a:pt x="17998" y="9688"/>
                    <a:pt x="17984" y="10167"/>
                    <a:pt x="17927" y="10609"/>
                  </a:cubicBezTo>
                  <a:lnTo>
                    <a:pt x="20460" y="10610"/>
                  </a:lnTo>
                  <a:cubicBezTo>
                    <a:pt x="20946" y="10610"/>
                    <a:pt x="21338" y="10292"/>
                    <a:pt x="21339" y="9898"/>
                  </a:cubicBezTo>
                  <a:close/>
                  <a:moveTo>
                    <a:pt x="4324" y="1565"/>
                  </a:moveTo>
                  <a:cubicBezTo>
                    <a:pt x="4080" y="1224"/>
                    <a:pt x="3543" y="1107"/>
                    <a:pt x="3123" y="1304"/>
                  </a:cubicBezTo>
                  <a:cubicBezTo>
                    <a:pt x="2703" y="1501"/>
                    <a:pt x="2559" y="1936"/>
                    <a:pt x="2802" y="2278"/>
                  </a:cubicBezTo>
                  <a:lnTo>
                    <a:pt x="4065" y="4052"/>
                  </a:lnTo>
                  <a:cubicBezTo>
                    <a:pt x="4512" y="3793"/>
                    <a:pt x="5019" y="3548"/>
                    <a:pt x="5588" y="3340"/>
                  </a:cubicBezTo>
                  <a:cubicBezTo>
                    <a:pt x="5588" y="3340"/>
                    <a:pt x="4324" y="1565"/>
                    <a:pt x="4324" y="1565"/>
                  </a:cubicBezTo>
                  <a:close/>
                  <a:moveTo>
                    <a:pt x="10086" y="713"/>
                  </a:moveTo>
                  <a:cubicBezTo>
                    <a:pt x="10086" y="319"/>
                    <a:pt x="9693" y="0"/>
                    <a:pt x="9207" y="0"/>
                  </a:cubicBezTo>
                  <a:cubicBezTo>
                    <a:pt x="8723" y="0"/>
                    <a:pt x="8330" y="319"/>
                    <a:pt x="8330" y="713"/>
                  </a:cubicBezTo>
                  <a:lnTo>
                    <a:pt x="8331" y="2772"/>
                  </a:lnTo>
                  <a:cubicBezTo>
                    <a:pt x="8876" y="2739"/>
                    <a:pt x="9464" y="2751"/>
                    <a:pt x="10088" y="2828"/>
                  </a:cubicBezTo>
                  <a:cubicBezTo>
                    <a:pt x="10088" y="2828"/>
                    <a:pt x="10086" y="713"/>
                    <a:pt x="10086" y="713"/>
                  </a:cubicBezTo>
                  <a:close/>
                  <a:moveTo>
                    <a:pt x="15284" y="1339"/>
                  </a:moveTo>
                  <a:cubicBezTo>
                    <a:pt x="14864" y="1142"/>
                    <a:pt x="14326" y="1258"/>
                    <a:pt x="14084" y="1599"/>
                  </a:cubicBezTo>
                  <a:lnTo>
                    <a:pt x="12730" y="3502"/>
                  </a:lnTo>
                  <a:cubicBezTo>
                    <a:pt x="12923" y="3577"/>
                    <a:pt x="14063" y="4115"/>
                    <a:pt x="14249" y="4220"/>
                  </a:cubicBezTo>
                  <a:lnTo>
                    <a:pt x="15606" y="2312"/>
                  </a:lnTo>
                  <a:cubicBezTo>
                    <a:pt x="15849" y="1971"/>
                    <a:pt x="15704" y="1536"/>
                    <a:pt x="15284" y="1339"/>
                  </a:cubicBezTo>
                  <a:close/>
                  <a:moveTo>
                    <a:pt x="16063" y="12771"/>
                  </a:moveTo>
                  <a:cubicBezTo>
                    <a:pt x="17178" y="10880"/>
                    <a:pt x="17910" y="6928"/>
                    <a:pt x="12930" y="4595"/>
                  </a:cubicBezTo>
                  <a:cubicBezTo>
                    <a:pt x="12930" y="4595"/>
                    <a:pt x="12929" y="4595"/>
                    <a:pt x="12928" y="4595"/>
                  </a:cubicBezTo>
                  <a:cubicBezTo>
                    <a:pt x="12928" y="4594"/>
                    <a:pt x="12927" y="4594"/>
                    <a:pt x="12926" y="4594"/>
                  </a:cubicBezTo>
                  <a:cubicBezTo>
                    <a:pt x="12926" y="4593"/>
                    <a:pt x="12925" y="4593"/>
                    <a:pt x="12924" y="4593"/>
                  </a:cubicBezTo>
                  <a:cubicBezTo>
                    <a:pt x="12924" y="4592"/>
                    <a:pt x="12923" y="4592"/>
                    <a:pt x="12922" y="4592"/>
                  </a:cubicBezTo>
                  <a:cubicBezTo>
                    <a:pt x="7943" y="2259"/>
                    <a:pt x="4092" y="4749"/>
                    <a:pt x="2631" y="6478"/>
                  </a:cubicBezTo>
                  <a:cubicBezTo>
                    <a:pt x="1322" y="8041"/>
                    <a:pt x="1632" y="10216"/>
                    <a:pt x="1621" y="10529"/>
                  </a:cubicBezTo>
                  <a:cubicBezTo>
                    <a:pt x="1602" y="11040"/>
                    <a:pt x="2174" y="13289"/>
                    <a:pt x="1592" y="14216"/>
                  </a:cubicBezTo>
                  <a:cubicBezTo>
                    <a:pt x="792" y="15491"/>
                    <a:pt x="955" y="15611"/>
                    <a:pt x="1594" y="16106"/>
                  </a:cubicBezTo>
                  <a:cubicBezTo>
                    <a:pt x="2244" y="16611"/>
                    <a:pt x="5442" y="18109"/>
                    <a:pt x="6306" y="18314"/>
                  </a:cubicBezTo>
                  <a:cubicBezTo>
                    <a:pt x="7154" y="18515"/>
                    <a:pt x="7364" y="18570"/>
                    <a:pt x="8324" y="17370"/>
                  </a:cubicBezTo>
                  <a:cubicBezTo>
                    <a:pt x="9022" y="16498"/>
                    <a:pt x="11709" y="15775"/>
                    <a:pt x="12245" y="15507"/>
                  </a:cubicBezTo>
                  <a:cubicBezTo>
                    <a:pt x="12574" y="15342"/>
                    <a:pt x="15049" y="14473"/>
                    <a:pt x="16063" y="12771"/>
                  </a:cubicBezTo>
                  <a:close/>
                  <a:moveTo>
                    <a:pt x="5425" y="20157"/>
                  </a:moveTo>
                  <a:cubicBezTo>
                    <a:pt x="5564" y="19962"/>
                    <a:pt x="5481" y="19712"/>
                    <a:pt x="5240" y="19599"/>
                  </a:cubicBezTo>
                  <a:lnTo>
                    <a:pt x="756" y="17498"/>
                  </a:lnTo>
                  <a:cubicBezTo>
                    <a:pt x="515" y="17385"/>
                    <a:pt x="206" y="17452"/>
                    <a:pt x="67" y="17647"/>
                  </a:cubicBezTo>
                  <a:lnTo>
                    <a:pt x="67" y="17647"/>
                  </a:lnTo>
                  <a:cubicBezTo>
                    <a:pt x="-72" y="17843"/>
                    <a:pt x="11" y="18093"/>
                    <a:pt x="252" y="18206"/>
                  </a:cubicBezTo>
                  <a:lnTo>
                    <a:pt x="4736" y="20307"/>
                  </a:lnTo>
                  <a:cubicBezTo>
                    <a:pt x="4977" y="20420"/>
                    <a:pt x="5286" y="20353"/>
                    <a:pt x="5425" y="20157"/>
                  </a:cubicBezTo>
                  <a:cubicBezTo>
                    <a:pt x="5425" y="20157"/>
                    <a:pt x="5425" y="20157"/>
                    <a:pt x="5425" y="20157"/>
                  </a:cubicBezTo>
                  <a:close/>
                  <a:moveTo>
                    <a:pt x="6113" y="19190"/>
                  </a:moveTo>
                  <a:cubicBezTo>
                    <a:pt x="6252" y="18995"/>
                    <a:pt x="6169" y="18745"/>
                    <a:pt x="5928" y="18632"/>
                  </a:cubicBezTo>
                  <a:lnTo>
                    <a:pt x="1444" y="16531"/>
                  </a:lnTo>
                  <a:cubicBezTo>
                    <a:pt x="1203" y="16418"/>
                    <a:pt x="894" y="16485"/>
                    <a:pt x="755" y="16680"/>
                  </a:cubicBezTo>
                  <a:lnTo>
                    <a:pt x="755" y="16680"/>
                  </a:lnTo>
                  <a:cubicBezTo>
                    <a:pt x="616" y="16876"/>
                    <a:pt x="699" y="17126"/>
                    <a:pt x="940" y="17239"/>
                  </a:cubicBezTo>
                  <a:lnTo>
                    <a:pt x="5424" y="19340"/>
                  </a:lnTo>
                  <a:cubicBezTo>
                    <a:pt x="5665" y="19453"/>
                    <a:pt x="5974" y="19386"/>
                    <a:pt x="6113" y="19190"/>
                  </a:cubicBezTo>
                  <a:cubicBezTo>
                    <a:pt x="6113" y="19190"/>
                    <a:pt x="6113" y="19190"/>
                    <a:pt x="6113" y="19190"/>
                  </a:cubicBezTo>
                  <a:close/>
                  <a:moveTo>
                    <a:pt x="360" y="18601"/>
                  </a:moveTo>
                  <a:lnTo>
                    <a:pt x="4260" y="20429"/>
                  </a:lnTo>
                  <a:cubicBezTo>
                    <a:pt x="3639" y="21302"/>
                    <a:pt x="2263" y="21600"/>
                    <a:pt x="1186" y="21095"/>
                  </a:cubicBezTo>
                  <a:cubicBezTo>
                    <a:pt x="109" y="20591"/>
                    <a:pt x="-261" y="19474"/>
                    <a:pt x="360" y="1860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99" name="Google Shape;1017;p9">
              <a:extLst>
                <a:ext uri="{FF2B5EF4-FFF2-40B4-BE49-F238E27FC236}">
                  <a16:creationId xmlns:a16="http://schemas.microsoft.com/office/drawing/2014/main" id="{5A8A3651-4BA0-0706-F579-61A417EC7826}"/>
                </a:ext>
              </a:extLst>
            </p:cNvPr>
            <p:cNvSpPr/>
            <p:nvPr/>
          </p:nvSpPr>
          <p:spPr>
            <a:xfrm>
              <a:off x="15668533" y="8652551"/>
              <a:ext cx="371824" cy="371843"/>
            </a:xfrm>
            <a:custGeom>
              <a:avLst/>
              <a:gdLst/>
              <a:ahLst/>
              <a:cxnLst/>
              <a:rect l="l" t="t" r="r" b="b"/>
              <a:pathLst>
                <a:path w="21590" h="21585" extrusionOk="0">
                  <a:moveTo>
                    <a:pt x="5809" y="19810"/>
                  </a:moveTo>
                  <a:lnTo>
                    <a:pt x="0" y="21585"/>
                  </a:lnTo>
                  <a:lnTo>
                    <a:pt x="1723" y="15720"/>
                  </a:lnTo>
                  <a:cubicBezTo>
                    <a:pt x="1723" y="15720"/>
                    <a:pt x="5809" y="19810"/>
                    <a:pt x="5809" y="19810"/>
                  </a:cubicBezTo>
                  <a:close/>
                  <a:moveTo>
                    <a:pt x="14328" y="11295"/>
                  </a:moveTo>
                  <a:cubicBezTo>
                    <a:pt x="14857" y="12169"/>
                    <a:pt x="15219" y="12941"/>
                    <a:pt x="15338" y="13361"/>
                  </a:cubicBezTo>
                  <a:cubicBezTo>
                    <a:pt x="16735" y="12758"/>
                    <a:pt x="18442" y="13050"/>
                    <a:pt x="19809" y="14418"/>
                  </a:cubicBezTo>
                  <a:cubicBezTo>
                    <a:pt x="21600" y="16210"/>
                    <a:pt x="21590" y="21540"/>
                    <a:pt x="21590" y="21540"/>
                  </a:cubicBezTo>
                  <a:cubicBezTo>
                    <a:pt x="21590" y="21540"/>
                    <a:pt x="21587" y="21538"/>
                    <a:pt x="21583" y="21536"/>
                  </a:cubicBezTo>
                  <a:cubicBezTo>
                    <a:pt x="21586" y="21540"/>
                    <a:pt x="21587" y="21543"/>
                    <a:pt x="21587" y="21543"/>
                  </a:cubicBezTo>
                  <a:cubicBezTo>
                    <a:pt x="21587" y="21543"/>
                    <a:pt x="16257" y="21556"/>
                    <a:pt x="14467" y="19765"/>
                  </a:cubicBezTo>
                  <a:cubicBezTo>
                    <a:pt x="13114" y="18410"/>
                    <a:pt x="12816" y="16721"/>
                    <a:pt x="13396" y="15331"/>
                  </a:cubicBezTo>
                  <a:cubicBezTo>
                    <a:pt x="12981" y="15218"/>
                    <a:pt x="12197" y="14852"/>
                    <a:pt x="11308" y="14314"/>
                  </a:cubicBezTo>
                  <a:lnTo>
                    <a:pt x="6478" y="19142"/>
                  </a:lnTo>
                  <a:lnTo>
                    <a:pt x="2392" y="15051"/>
                  </a:lnTo>
                  <a:lnTo>
                    <a:pt x="6994" y="10450"/>
                  </a:lnTo>
                  <a:cubicBezTo>
                    <a:pt x="4968" y="7962"/>
                    <a:pt x="2105" y="4020"/>
                    <a:pt x="1025" y="2336"/>
                  </a:cubicBezTo>
                  <a:cubicBezTo>
                    <a:pt x="11" y="756"/>
                    <a:pt x="7" y="211"/>
                    <a:pt x="44" y="57"/>
                  </a:cubicBezTo>
                  <a:cubicBezTo>
                    <a:pt x="31" y="43"/>
                    <a:pt x="37" y="38"/>
                    <a:pt x="52" y="32"/>
                  </a:cubicBezTo>
                  <a:cubicBezTo>
                    <a:pt x="59" y="13"/>
                    <a:pt x="65" y="4"/>
                    <a:pt x="65" y="4"/>
                  </a:cubicBezTo>
                  <a:cubicBezTo>
                    <a:pt x="237" y="-15"/>
                    <a:pt x="782" y="-11"/>
                    <a:pt x="2361" y="1003"/>
                  </a:cubicBezTo>
                  <a:cubicBezTo>
                    <a:pt x="4043" y="2084"/>
                    <a:pt x="7984" y="4949"/>
                    <a:pt x="10469" y="6978"/>
                  </a:cubicBezTo>
                  <a:lnTo>
                    <a:pt x="14322" y="3125"/>
                  </a:lnTo>
                  <a:lnTo>
                    <a:pt x="18411" y="7213"/>
                  </a:lnTo>
                  <a:cubicBezTo>
                    <a:pt x="18411" y="7213"/>
                    <a:pt x="14328" y="11295"/>
                    <a:pt x="14328" y="11295"/>
                  </a:cubicBezTo>
                  <a:close/>
                  <a:moveTo>
                    <a:pt x="15005" y="2441"/>
                  </a:moveTo>
                  <a:lnTo>
                    <a:pt x="17418" y="30"/>
                  </a:lnTo>
                  <a:lnTo>
                    <a:pt x="21507" y="4118"/>
                  </a:lnTo>
                  <a:lnTo>
                    <a:pt x="19094" y="6530"/>
                  </a:lnTo>
                  <a:cubicBezTo>
                    <a:pt x="19094" y="6530"/>
                    <a:pt x="15005" y="2441"/>
                    <a:pt x="15005" y="24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0" name="Google Shape;1018;p9">
              <a:extLst>
                <a:ext uri="{FF2B5EF4-FFF2-40B4-BE49-F238E27FC236}">
                  <a16:creationId xmlns:a16="http://schemas.microsoft.com/office/drawing/2014/main" id="{B90508E7-8903-F216-38ED-A9E5B159CB1F}"/>
                </a:ext>
              </a:extLst>
            </p:cNvPr>
            <p:cNvSpPr/>
            <p:nvPr/>
          </p:nvSpPr>
          <p:spPr>
            <a:xfrm>
              <a:off x="19159242" y="10658993"/>
              <a:ext cx="622764" cy="569103"/>
            </a:xfrm>
            <a:custGeom>
              <a:avLst/>
              <a:gdLst/>
              <a:ahLst/>
              <a:cxnLst/>
              <a:rect l="l" t="t" r="r" b="b"/>
              <a:pathLst>
                <a:path w="20409" h="20716" extrusionOk="0">
                  <a:moveTo>
                    <a:pt x="1339" y="18146"/>
                  </a:moveTo>
                  <a:cubicBezTo>
                    <a:pt x="227" y="16314"/>
                    <a:pt x="661" y="13820"/>
                    <a:pt x="2308" y="12586"/>
                  </a:cubicBezTo>
                  <a:cubicBezTo>
                    <a:pt x="2748" y="12256"/>
                    <a:pt x="3232" y="12053"/>
                    <a:pt x="3725" y="11962"/>
                  </a:cubicBezTo>
                  <a:lnTo>
                    <a:pt x="3738" y="15889"/>
                  </a:lnTo>
                  <a:cubicBezTo>
                    <a:pt x="3739" y="16166"/>
                    <a:pt x="3941" y="16390"/>
                    <a:pt x="4190" y="16389"/>
                  </a:cubicBezTo>
                  <a:cubicBezTo>
                    <a:pt x="4439" y="16388"/>
                    <a:pt x="4640" y="16164"/>
                    <a:pt x="4639" y="15887"/>
                  </a:cubicBezTo>
                  <a:lnTo>
                    <a:pt x="4626" y="11921"/>
                  </a:lnTo>
                  <a:cubicBezTo>
                    <a:pt x="5675" y="12022"/>
                    <a:pt x="6678" y="12627"/>
                    <a:pt x="7312" y="13672"/>
                  </a:cubicBezTo>
                  <a:cubicBezTo>
                    <a:pt x="8425" y="15504"/>
                    <a:pt x="7990" y="17998"/>
                    <a:pt x="6343" y="19232"/>
                  </a:cubicBezTo>
                  <a:cubicBezTo>
                    <a:pt x="4697" y="20465"/>
                    <a:pt x="2452" y="19979"/>
                    <a:pt x="1339" y="18146"/>
                  </a:cubicBezTo>
                  <a:close/>
                  <a:moveTo>
                    <a:pt x="3670" y="7857"/>
                  </a:moveTo>
                  <a:lnTo>
                    <a:pt x="5119" y="6772"/>
                  </a:lnTo>
                  <a:cubicBezTo>
                    <a:pt x="5283" y="6649"/>
                    <a:pt x="5395" y="6369"/>
                    <a:pt x="5367" y="6151"/>
                  </a:cubicBezTo>
                  <a:lnTo>
                    <a:pt x="5135" y="4322"/>
                  </a:lnTo>
                  <a:lnTo>
                    <a:pt x="8435" y="5321"/>
                  </a:lnTo>
                  <a:cubicBezTo>
                    <a:pt x="8435" y="5321"/>
                    <a:pt x="8207" y="5706"/>
                    <a:pt x="7927" y="6179"/>
                  </a:cubicBezTo>
                  <a:lnTo>
                    <a:pt x="4301" y="8895"/>
                  </a:lnTo>
                  <a:cubicBezTo>
                    <a:pt x="4301" y="8895"/>
                    <a:pt x="3670" y="7857"/>
                    <a:pt x="3670" y="7857"/>
                  </a:cubicBezTo>
                  <a:close/>
                  <a:moveTo>
                    <a:pt x="5317" y="9342"/>
                  </a:moveTo>
                  <a:lnTo>
                    <a:pt x="6806" y="8227"/>
                  </a:lnTo>
                  <a:cubicBezTo>
                    <a:pt x="6763" y="8494"/>
                    <a:pt x="6811" y="8776"/>
                    <a:pt x="6952" y="9008"/>
                  </a:cubicBezTo>
                  <a:lnTo>
                    <a:pt x="6951" y="9008"/>
                  </a:lnTo>
                  <a:cubicBezTo>
                    <a:pt x="6951" y="9008"/>
                    <a:pt x="7368" y="9692"/>
                    <a:pt x="7887" y="10542"/>
                  </a:cubicBezTo>
                  <a:cubicBezTo>
                    <a:pt x="7887" y="10542"/>
                    <a:pt x="5317" y="9342"/>
                    <a:pt x="5317" y="9342"/>
                  </a:cubicBezTo>
                  <a:close/>
                  <a:moveTo>
                    <a:pt x="8791" y="8259"/>
                  </a:moveTo>
                  <a:cubicBezTo>
                    <a:pt x="8791" y="8259"/>
                    <a:pt x="10089" y="6315"/>
                    <a:pt x="10706" y="5383"/>
                  </a:cubicBezTo>
                  <a:lnTo>
                    <a:pt x="11903" y="5869"/>
                  </a:lnTo>
                  <a:cubicBezTo>
                    <a:pt x="11641" y="6978"/>
                    <a:pt x="11735" y="8186"/>
                    <a:pt x="12226" y="9262"/>
                  </a:cubicBezTo>
                  <a:lnTo>
                    <a:pt x="10284" y="10718"/>
                  </a:lnTo>
                  <a:cubicBezTo>
                    <a:pt x="10284" y="10718"/>
                    <a:pt x="8791" y="8259"/>
                    <a:pt x="8791" y="8259"/>
                  </a:cubicBezTo>
                  <a:close/>
                  <a:moveTo>
                    <a:pt x="13314" y="9656"/>
                  </a:moveTo>
                  <a:lnTo>
                    <a:pt x="16285" y="7430"/>
                  </a:lnTo>
                  <a:cubicBezTo>
                    <a:pt x="16491" y="7275"/>
                    <a:pt x="16545" y="6964"/>
                    <a:pt x="16406" y="6735"/>
                  </a:cubicBezTo>
                  <a:cubicBezTo>
                    <a:pt x="16343" y="6631"/>
                    <a:pt x="16251" y="6564"/>
                    <a:pt x="16150" y="6533"/>
                  </a:cubicBezTo>
                  <a:lnTo>
                    <a:pt x="16151" y="6531"/>
                  </a:lnTo>
                  <a:lnTo>
                    <a:pt x="12905" y="5212"/>
                  </a:lnTo>
                  <a:cubicBezTo>
                    <a:pt x="13172" y="4652"/>
                    <a:pt x="13562" y="4155"/>
                    <a:pt x="14067" y="3777"/>
                  </a:cubicBezTo>
                  <a:cubicBezTo>
                    <a:pt x="15713" y="2543"/>
                    <a:pt x="17958" y="3030"/>
                    <a:pt x="19071" y="4862"/>
                  </a:cubicBezTo>
                  <a:cubicBezTo>
                    <a:pt x="20183" y="6694"/>
                    <a:pt x="19749" y="9188"/>
                    <a:pt x="18102" y="10422"/>
                  </a:cubicBezTo>
                  <a:cubicBezTo>
                    <a:pt x="16556" y="11580"/>
                    <a:pt x="14482" y="11221"/>
                    <a:pt x="13314" y="9656"/>
                  </a:cubicBezTo>
                  <a:close/>
                  <a:moveTo>
                    <a:pt x="15048" y="7148"/>
                  </a:moveTo>
                  <a:lnTo>
                    <a:pt x="12832" y="8808"/>
                  </a:lnTo>
                  <a:cubicBezTo>
                    <a:pt x="12470" y="7960"/>
                    <a:pt x="12397" y="7021"/>
                    <a:pt x="12588" y="6148"/>
                  </a:cubicBezTo>
                  <a:cubicBezTo>
                    <a:pt x="12588" y="6148"/>
                    <a:pt x="15048" y="7148"/>
                    <a:pt x="15048" y="7148"/>
                  </a:cubicBezTo>
                  <a:close/>
                  <a:moveTo>
                    <a:pt x="742" y="18594"/>
                  </a:moveTo>
                  <a:cubicBezTo>
                    <a:pt x="2079" y="20796"/>
                    <a:pt x="4768" y="21379"/>
                    <a:pt x="6747" y="19896"/>
                  </a:cubicBezTo>
                  <a:cubicBezTo>
                    <a:pt x="8726" y="18413"/>
                    <a:pt x="9246" y="15426"/>
                    <a:pt x="7909" y="13224"/>
                  </a:cubicBezTo>
                  <a:cubicBezTo>
                    <a:pt x="7134" y="11948"/>
                    <a:pt x="5905" y="11216"/>
                    <a:pt x="4623" y="11115"/>
                  </a:cubicBezTo>
                  <a:lnTo>
                    <a:pt x="4619" y="10101"/>
                  </a:lnTo>
                  <a:lnTo>
                    <a:pt x="8815" y="12059"/>
                  </a:lnTo>
                  <a:cubicBezTo>
                    <a:pt x="9382" y="12983"/>
                    <a:pt x="9863" y="13764"/>
                    <a:pt x="9886" y="13787"/>
                  </a:cubicBezTo>
                  <a:cubicBezTo>
                    <a:pt x="10275" y="14180"/>
                    <a:pt x="10877" y="14149"/>
                    <a:pt x="11230" y="13717"/>
                  </a:cubicBezTo>
                  <a:cubicBezTo>
                    <a:pt x="11531" y="13349"/>
                    <a:pt x="11553" y="12810"/>
                    <a:pt x="11313" y="12415"/>
                  </a:cubicBezTo>
                  <a:lnTo>
                    <a:pt x="11314" y="12414"/>
                  </a:lnTo>
                  <a:lnTo>
                    <a:pt x="10788" y="11548"/>
                  </a:lnTo>
                  <a:lnTo>
                    <a:pt x="12715" y="10105"/>
                  </a:lnTo>
                  <a:cubicBezTo>
                    <a:pt x="14109" y="12039"/>
                    <a:pt x="16627" y="12494"/>
                    <a:pt x="18506" y="11086"/>
                  </a:cubicBezTo>
                  <a:cubicBezTo>
                    <a:pt x="20485" y="9603"/>
                    <a:pt x="21005" y="6616"/>
                    <a:pt x="19668" y="4414"/>
                  </a:cubicBezTo>
                  <a:cubicBezTo>
                    <a:pt x="18331" y="2212"/>
                    <a:pt x="15642" y="1629"/>
                    <a:pt x="13663" y="3112"/>
                  </a:cubicBezTo>
                  <a:cubicBezTo>
                    <a:pt x="13027" y="3589"/>
                    <a:pt x="12542" y="4222"/>
                    <a:pt x="12221" y="4933"/>
                  </a:cubicBezTo>
                  <a:lnTo>
                    <a:pt x="11168" y="4506"/>
                  </a:lnTo>
                  <a:cubicBezTo>
                    <a:pt x="11303" y="3945"/>
                    <a:pt x="11158" y="3323"/>
                    <a:pt x="10745" y="2905"/>
                  </a:cubicBezTo>
                  <a:cubicBezTo>
                    <a:pt x="10551" y="2709"/>
                    <a:pt x="10321" y="2584"/>
                    <a:pt x="10082" y="2526"/>
                  </a:cubicBezTo>
                  <a:lnTo>
                    <a:pt x="10082" y="2525"/>
                  </a:lnTo>
                  <a:lnTo>
                    <a:pt x="5355" y="1211"/>
                  </a:lnTo>
                  <a:lnTo>
                    <a:pt x="5355" y="1211"/>
                  </a:lnTo>
                  <a:cubicBezTo>
                    <a:pt x="4823" y="1000"/>
                    <a:pt x="4206" y="1148"/>
                    <a:pt x="3803" y="1641"/>
                  </a:cubicBezTo>
                  <a:cubicBezTo>
                    <a:pt x="3485" y="2031"/>
                    <a:pt x="3373" y="2548"/>
                    <a:pt x="3458" y="3028"/>
                  </a:cubicBezTo>
                  <a:lnTo>
                    <a:pt x="3457" y="3029"/>
                  </a:lnTo>
                  <a:lnTo>
                    <a:pt x="3914" y="5740"/>
                  </a:lnTo>
                  <a:lnTo>
                    <a:pt x="2179" y="7041"/>
                  </a:lnTo>
                  <a:cubicBezTo>
                    <a:pt x="1849" y="7288"/>
                    <a:pt x="1762" y="7786"/>
                    <a:pt x="1985" y="8153"/>
                  </a:cubicBezTo>
                  <a:cubicBezTo>
                    <a:pt x="2193" y="8496"/>
                    <a:pt x="2598" y="8599"/>
                    <a:pt x="2919" y="8409"/>
                  </a:cubicBezTo>
                  <a:lnTo>
                    <a:pt x="3717" y="9723"/>
                  </a:lnTo>
                  <a:lnTo>
                    <a:pt x="3722" y="11148"/>
                  </a:lnTo>
                  <a:cubicBezTo>
                    <a:pt x="3090" y="11245"/>
                    <a:pt x="2469" y="11499"/>
                    <a:pt x="1905" y="11922"/>
                  </a:cubicBezTo>
                  <a:cubicBezTo>
                    <a:pt x="-75" y="13405"/>
                    <a:pt x="-595" y="16392"/>
                    <a:pt x="742" y="18594"/>
                  </a:cubicBezTo>
                  <a:close/>
                  <a:moveTo>
                    <a:pt x="2678" y="707"/>
                  </a:moveTo>
                  <a:cubicBezTo>
                    <a:pt x="2232" y="-27"/>
                    <a:pt x="1336" y="-221"/>
                    <a:pt x="676" y="273"/>
                  </a:cubicBezTo>
                  <a:cubicBezTo>
                    <a:pt x="16" y="767"/>
                    <a:pt x="-157" y="1763"/>
                    <a:pt x="289" y="2497"/>
                  </a:cubicBezTo>
                  <a:cubicBezTo>
                    <a:pt x="734" y="3231"/>
                    <a:pt x="1630" y="3426"/>
                    <a:pt x="2290" y="2931"/>
                  </a:cubicBezTo>
                  <a:cubicBezTo>
                    <a:pt x="2950" y="2437"/>
                    <a:pt x="3123" y="1441"/>
                    <a:pt x="2678" y="707"/>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1" name="Google Shape;1019;p9">
              <a:extLst>
                <a:ext uri="{FF2B5EF4-FFF2-40B4-BE49-F238E27FC236}">
                  <a16:creationId xmlns:a16="http://schemas.microsoft.com/office/drawing/2014/main" id="{03705006-8E6F-6F81-3A6C-7B5405F06E68}"/>
                </a:ext>
              </a:extLst>
            </p:cNvPr>
            <p:cNvSpPr/>
            <p:nvPr/>
          </p:nvSpPr>
          <p:spPr>
            <a:xfrm>
              <a:off x="15268309" y="8005297"/>
              <a:ext cx="498843" cy="552214"/>
            </a:xfrm>
            <a:custGeom>
              <a:avLst/>
              <a:gdLst/>
              <a:ahLst/>
              <a:cxnLst/>
              <a:rect l="l" t="t" r="r" b="b"/>
              <a:pathLst>
                <a:path w="20678" h="21600"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4"/>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2" name="Google Shape;1020;p9">
              <a:extLst>
                <a:ext uri="{FF2B5EF4-FFF2-40B4-BE49-F238E27FC236}">
                  <a16:creationId xmlns:a16="http://schemas.microsoft.com/office/drawing/2014/main" id="{4ECBE4A1-ABF4-B1A7-CD1D-784A294458F5}"/>
                </a:ext>
              </a:extLst>
            </p:cNvPr>
            <p:cNvSpPr/>
            <p:nvPr/>
          </p:nvSpPr>
          <p:spPr>
            <a:xfrm>
              <a:off x="15182165" y="7422392"/>
              <a:ext cx="482786" cy="501735"/>
            </a:xfrm>
            <a:custGeom>
              <a:avLst/>
              <a:gdLst/>
              <a:ahLst/>
              <a:cxnLst/>
              <a:rect l="l" t="t" r="r" b="b"/>
              <a:pathLst>
                <a:path w="21367" h="21369" extrusionOk="0">
                  <a:moveTo>
                    <a:pt x="9892" y="341"/>
                  </a:moveTo>
                  <a:cubicBezTo>
                    <a:pt x="10333" y="-98"/>
                    <a:pt x="11063" y="-117"/>
                    <a:pt x="11519" y="307"/>
                  </a:cubicBezTo>
                  <a:lnTo>
                    <a:pt x="21020" y="9136"/>
                  </a:lnTo>
                  <a:cubicBezTo>
                    <a:pt x="21476" y="9561"/>
                    <a:pt x="21482" y="10263"/>
                    <a:pt x="21042" y="10702"/>
                  </a:cubicBezTo>
                  <a:lnTo>
                    <a:pt x="10676" y="21032"/>
                  </a:lnTo>
                  <a:cubicBezTo>
                    <a:pt x="10236" y="21471"/>
                    <a:pt x="9512" y="21483"/>
                    <a:pt x="9056" y="21059"/>
                  </a:cubicBezTo>
                  <a:lnTo>
                    <a:pt x="6577" y="18755"/>
                  </a:lnTo>
                  <a:lnTo>
                    <a:pt x="9366" y="15976"/>
                  </a:lnTo>
                  <a:cubicBezTo>
                    <a:pt x="9806" y="15537"/>
                    <a:pt x="9793" y="14841"/>
                    <a:pt x="9337" y="14417"/>
                  </a:cubicBezTo>
                  <a:lnTo>
                    <a:pt x="7682" y="12879"/>
                  </a:lnTo>
                  <a:cubicBezTo>
                    <a:pt x="7226" y="12455"/>
                    <a:pt x="6503" y="12467"/>
                    <a:pt x="6062" y="12906"/>
                  </a:cubicBezTo>
                  <a:lnTo>
                    <a:pt x="3274" y="15685"/>
                  </a:lnTo>
                  <a:lnTo>
                    <a:pt x="1210" y="13767"/>
                  </a:lnTo>
                  <a:cubicBezTo>
                    <a:pt x="754" y="13343"/>
                    <a:pt x="734" y="12641"/>
                    <a:pt x="1175" y="12202"/>
                  </a:cubicBezTo>
                  <a:lnTo>
                    <a:pt x="351" y="11436"/>
                  </a:lnTo>
                  <a:cubicBezTo>
                    <a:pt x="-105" y="11012"/>
                    <a:pt x="-118" y="10316"/>
                    <a:pt x="322" y="9877"/>
                  </a:cubicBezTo>
                  <a:lnTo>
                    <a:pt x="9892" y="341"/>
                  </a:lnTo>
                  <a:close/>
                  <a:moveTo>
                    <a:pt x="10322" y="1500"/>
                  </a:moveTo>
                  <a:lnTo>
                    <a:pt x="1949" y="9844"/>
                  </a:lnTo>
                  <a:cubicBezTo>
                    <a:pt x="1949" y="9844"/>
                    <a:pt x="1145" y="10641"/>
                    <a:pt x="1971" y="11409"/>
                  </a:cubicBezTo>
                  <a:lnTo>
                    <a:pt x="11146" y="2266"/>
                  </a:lnTo>
                  <a:cubicBezTo>
                    <a:pt x="11366" y="2046"/>
                    <a:pt x="11360" y="1705"/>
                    <a:pt x="11132" y="1492"/>
                  </a:cubicBezTo>
                  <a:cubicBezTo>
                    <a:pt x="10904" y="1281"/>
                    <a:pt x="10542" y="1280"/>
                    <a:pt x="10322" y="1500"/>
                  </a:cubicBezTo>
                  <a:close/>
                  <a:moveTo>
                    <a:pt x="6083" y="13685"/>
                  </a:moveTo>
                  <a:cubicBezTo>
                    <a:pt x="6523" y="13247"/>
                    <a:pt x="7247" y="13234"/>
                    <a:pt x="7703" y="13658"/>
                  </a:cubicBezTo>
                  <a:lnTo>
                    <a:pt x="8527" y="14424"/>
                  </a:lnTo>
                  <a:cubicBezTo>
                    <a:pt x="8983" y="14848"/>
                    <a:pt x="8996" y="15544"/>
                    <a:pt x="8555" y="15983"/>
                  </a:cubicBezTo>
                  <a:lnTo>
                    <a:pt x="6161" y="18369"/>
                  </a:lnTo>
                  <a:cubicBezTo>
                    <a:pt x="5721" y="18808"/>
                    <a:pt x="4991" y="18826"/>
                    <a:pt x="4535" y="18403"/>
                  </a:cubicBezTo>
                  <a:lnTo>
                    <a:pt x="3711" y="17637"/>
                  </a:lnTo>
                  <a:cubicBezTo>
                    <a:pt x="3254" y="17213"/>
                    <a:pt x="3249" y="16510"/>
                    <a:pt x="3689" y="16071"/>
                  </a:cubicBezTo>
                  <a:lnTo>
                    <a:pt x="6083" y="13685"/>
                  </a:lnTo>
                  <a:close/>
                  <a:moveTo>
                    <a:pt x="6506" y="14851"/>
                  </a:moveTo>
                  <a:cubicBezTo>
                    <a:pt x="6286" y="15071"/>
                    <a:pt x="6285" y="15419"/>
                    <a:pt x="6514" y="15631"/>
                  </a:cubicBezTo>
                  <a:cubicBezTo>
                    <a:pt x="6742" y="15843"/>
                    <a:pt x="7110" y="15837"/>
                    <a:pt x="7330" y="15617"/>
                  </a:cubicBezTo>
                  <a:cubicBezTo>
                    <a:pt x="7550" y="15398"/>
                    <a:pt x="7544" y="15043"/>
                    <a:pt x="7316" y="14831"/>
                  </a:cubicBezTo>
                  <a:cubicBezTo>
                    <a:pt x="7088" y="14619"/>
                    <a:pt x="6726" y="14632"/>
                    <a:pt x="6506" y="14851"/>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3" name="Google Shape;1021;p9">
              <a:extLst>
                <a:ext uri="{FF2B5EF4-FFF2-40B4-BE49-F238E27FC236}">
                  <a16:creationId xmlns:a16="http://schemas.microsoft.com/office/drawing/2014/main" id="{1900752C-4070-FD28-FBFB-87A9D2EDE8FE}"/>
                </a:ext>
              </a:extLst>
            </p:cNvPr>
            <p:cNvSpPr/>
            <p:nvPr/>
          </p:nvSpPr>
          <p:spPr>
            <a:xfrm>
              <a:off x="15128412" y="6820063"/>
              <a:ext cx="371717" cy="598352"/>
            </a:xfrm>
            <a:custGeom>
              <a:avLst/>
              <a:gdLst/>
              <a:ahLst/>
              <a:cxnLst/>
              <a:rect l="l" t="t" r="r" b="b"/>
              <a:pathLst>
                <a:path w="21600" h="21600" extrusionOk="0">
                  <a:moveTo>
                    <a:pt x="0" y="21600"/>
                  </a:moveTo>
                  <a:lnTo>
                    <a:pt x="53" y="16426"/>
                  </a:lnTo>
                  <a:lnTo>
                    <a:pt x="6939" y="18801"/>
                  </a:lnTo>
                  <a:cubicBezTo>
                    <a:pt x="6939" y="18801"/>
                    <a:pt x="0" y="21600"/>
                    <a:pt x="0" y="21600"/>
                  </a:cubicBezTo>
                  <a:close/>
                  <a:moveTo>
                    <a:pt x="7564" y="18101"/>
                  </a:moveTo>
                  <a:lnTo>
                    <a:pt x="678" y="15726"/>
                  </a:lnTo>
                  <a:lnTo>
                    <a:pt x="11819" y="3241"/>
                  </a:lnTo>
                  <a:lnTo>
                    <a:pt x="18708" y="5613"/>
                  </a:lnTo>
                  <a:cubicBezTo>
                    <a:pt x="18708" y="5613"/>
                    <a:pt x="7564" y="18101"/>
                    <a:pt x="7564" y="18101"/>
                  </a:cubicBezTo>
                  <a:close/>
                  <a:moveTo>
                    <a:pt x="19345" y="4898"/>
                  </a:moveTo>
                  <a:lnTo>
                    <a:pt x="12456" y="2525"/>
                  </a:lnTo>
                  <a:lnTo>
                    <a:pt x="14711" y="0"/>
                  </a:lnTo>
                  <a:lnTo>
                    <a:pt x="21600" y="2372"/>
                  </a:lnTo>
                  <a:cubicBezTo>
                    <a:pt x="21600" y="2372"/>
                    <a:pt x="19345" y="4898"/>
                    <a:pt x="19345" y="4898"/>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4" name="Google Shape;1022;p9">
              <a:extLst>
                <a:ext uri="{FF2B5EF4-FFF2-40B4-BE49-F238E27FC236}">
                  <a16:creationId xmlns:a16="http://schemas.microsoft.com/office/drawing/2014/main" id="{C59B12D6-98E2-4F16-B0BC-63DAE6AEFFCF}"/>
                </a:ext>
              </a:extLst>
            </p:cNvPr>
            <p:cNvSpPr/>
            <p:nvPr/>
          </p:nvSpPr>
          <p:spPr>
            <a:xfrm>
              <a:off x="19860235" y="12623190"/>
              <a:ext cx="635104" cy="383207"/>
            </a:xfrm>
            <a:custGeom>
              <a:avLst/>
              <a:gdLst/>
              <a:ahLst/>
              <a:cxnLst/>
              <a:rect l="l" t="t" r="r" b="b"/>
              <a:pathLst>
                <a:path w="21411" h="21289" extrusionOk="0">
                  <a:moveTo>
                    <a:pt x="5099" y="1723"/>
                  </a:moveTo>
                  <a:lnTo>
                    <a:pt x="3700" y="16273"/>
                  </a:lnTo>
                  <a:lnTo>
                    <a:pt x="16313" y="19565"/>
                  </a:lnTo>
                  <a:lnTo>
                    <a:pt x="17712" y="5015"/>
                  </a:lnTo>
                  <a:cubicBezTo>
                    <a:pt x="17712" y="5015"/>
                    <a:pt x="5099" y="1723"/>
                    <a:pt x="5099" y="1723"/>
                  </a:cubicBezTo>
                  <a:close/>
                  <a:moveTo>
                    <a:pt x="2757" y="5906"/>
                  </a:moveTo>
                  <a:lnTo>
                    <a:pt x="2258" y="11102"/>
                  </a:lnTo>
                  <a:cubicBezTo>
                    <a:pt x="2230" y="11389"/>
                    <a:pt x="2349" y="11659"/>
                    <a:pt x="2523" y="11704"/>
                  </a:cubicBezTo>
                  <a:cubicBezTo>
                    <a:pt x="2697" y="11750"/>
                    <a:pt x="2861" y="11554"/>
                    <a:pt x="2889" y="11267"/>
                  </a:cubicBezTo>
                  <a:lnTo>
                    <a:pt x="3388" y="6071"/>
                  </a:lnTo>
                  <a:cubicBezTo>
                    <a:pt x="3416" y="5784"/>
                    <a:pt x="3297" y="5514"/>
                    <a:pt x="3123" y="5469"/>
                  </a:cubicBezTo>
                  <a:cubicBezTo>
                    <a:pt x="2949" y="5423"/>
                    <a:pt x="2785" y="5619"/>
                    <a:pt x="2757" y="5906"/>
                  </a:cubicBezTo>
                  <a:close/>
                  <a:moveTo>
                    <a:pt x="19585" y="12429"/>
                  </a:moveTo>
                  <a:cubicBezTo>
                    <a:pt x="19668" y="11568"/>
                    <a:pt x="19311" y="10759"/>
                    <a:pt x="18789" y="10623"/>
                  </a:cubicBezTo>
                  <a:cubicBezTo>
                    <a:pt x="18266" y="10487"/>
                    <a:pt x="17776" y="11074"/>
                    <a:pt x="17693" y="11935"/>
                  </a:cubicBezTo>
                  <a:cubicBezTo>
                    <a:pt x="17610" y="12796"/>
                    <a:pt x="17967" y="13604"/>
                    <a:pt x="18489" y="13741"/>
                  </a:cubicBezTo>
                  <a:cubicBezTo>
                    <a:pt x="19012" y="13877"/>
                    <a:pt x="19502" y="13289"/>
                    <a:pt x="19585" y="12429"/>
                  </a:cubicBezTo>
                  <a:close/>
                  <a:moveTo>
                    <a:pt x="21396" y="7042"/>
                  </a:moveTo>
                  <a:lnTo>
                    <a:pt x="20197" y="19513"/>
                  </a:lnTo>
                  <a:cubicBezTo>
                    <a:pt x="20087" y="20661"/>
                    <a:pt x="19433" y="21444"/>
                    <a:pt x="18736" y="21262"/>
                  </a:cubicBezTo>
                  <a:lnTo>
                    <a:pt x="1078" y="16653"/>
                  </a:lnTo>
                  <a:cubicBezTo>
                    <a:pt x="381" y="16472"/>
                    <a:pt x="-94" y="15394"/>
                    <a:pt x="16" y="14246"/>
                  </a:cubicBezTo>
                  <a:lnTo>
                    <a:pt x="1215" y="1775"/>
                  </a:lnTo>
                  <a:cubicBezTo>
                    <a:pt x="1325" y="627"/>
                    <a:pt x="1979" y="-156"/>
                    <a:pt x="2676" y="26"/>
                  </a:cubicBezTo>
                  <a:lnTo>
                    <a:pt x="20334" y="4635"/>
                  </a:lnTo>
                  <a:cubicBezTo>
                    <a:pt x="21031" y="4816"/>
                    <a:pt x="21506" y="5894"/>
                    <a:pt x="21396" y="7042"/>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5" name="Google Shape;1023;p9">
              <a:extLst>
                <a:ext uri="{FF2B5EF4-FFF2-40B4-BE49-F238E27FC236}">
                  <a16:creationId xmlns:a16="http://schemas.microsoft.com/office/drawing/2014/main" id="{710BD728-51D8-14B7-1C68-BC8ED7066A27}"/>
                </a:ext>
              </a:extLst>
            </p:cNvPr>
            <p:cNvSpPr/>
            <p:nvPr/>
          </p:nvSpPr>
          <p:spPr>
            <a:xfrm>
              <a:off x="17597371" y="10224894"/>
              <a:ext cx="387029" cy="553397"/>
            </a:xfrm>
            <a:custGeom>
              <a:avLst/>
              <a:gdLst/>
              <a:ahLst/>
              <a:cxnLst/>
              <a:rect l="l" t="t" r="r" b="b"/>
              <a:pathLst>
                <a:path w="21451" h="21511" extrusionOk="0">
                  <a:moveTo>
                    <a:pt x="18683" y="0"/>
                  </a:moveTo>
                  <a:lnTo>
                    <a:pt x="17079" y="1668"/>
                  </a:lnTo>
                  <a:cubicBezTo>
                    <a:pt x="17015" y="1638"/>
                    <a:pt x="16700" y="1488"/>
                    <a:pt x="16700" y="1488"/>
                  </a:cubicBezTo>
                  <a:lnTo>
                    <a:pt x="15441" y="2801"/>
                  </a:lnTo>
                  <a:lnTo>
                    <a:pt x="15820" y="2981"/>
                  </a:lnTo>
                  <a:lnTo>
                    <a:pt x="15441" y="3375"/>
                  </a:lnTo>
                  <a:lnTo>
                    <a:pt x="2730" y="16587"/>
                  </a:lnTo>
                  <a:cubicBezTo>
                    <a:pt x="2279" y="17056"/>
                    <a:pt x="509" y="19614"/>
                    <a:pt x="586" y="20489"/>
                  </a:cubicBezTo>
                  <a:cubicBezTo>
                    <a:pt x="597" y="20614"/>
                    <a:pt x="646" y="20706"/>
                    <a:pt x="742" y="20751"/>
                  </a:cubicBezTo>
                  <a:cubicBezTo>
                    <a:pt x="1508" y="21113"/>
                    <a:pt x="4988" y="18432"/>
                    <a:pt x="5504" y="17895"/>
                  </a:cubicBezTo>
                  <a:lnTo>
                    <a:pt x="18209" y="4684"/>
                  </a:lnTo>
                  <a:lnTo>
                    <a:pt x="18588" y="4289"/>
                  </a:lnTo>
                  <a:lnTo>
                    <a:pt x="18984" y="4477"/>
                  </a:lnTo>
                  <a:lnTo>
                    <a:pt x="14043" y="9610"/>
                  </a:lnTo>
                  <a:lnTo>
                    <a:pt x="14611" y="9879"/>
                  </a:lnTo>
                  <a:lnTo>
                    <a:pt x="20810" y="3434"/>
                  </a:lnTo>
                  <a:cubicBezTo>
                    <a:pt x="20810" y="3434"/>
                    <a:pt x="20191" y="3144"/>
                    <a:pt x="19847" y="2981"/>
                  </a:cubicBezTo>
                  <a:lnTo>
                    <a:pt x="21451" y="1313"/>
                  </a:lnTo>
                  <a:cubicBezTo>
                    <a:pt x="21451" y="1313"/>
                    <a:pt x="18683" y="0"/>
                    <a:pt x="18683" y="0"/>
                  </a:cubicBezTo>
                  <a:close/>
                  <a:moveTo>
                    <a:pt x="586" y="20489"/>
                  </a:moveTo>
                  <a:cubicBezTo>
                    <a:pt x="585" y="20448"/>
                    <a:pt x="574" y="20416"/>
                    <a:pt x="580" y="20368"/>
                  </a:cubicBezTo>
                  <a:lnTo>
                    <a:pt x="319" y="20638"/>
                  </a:lnTo>
                  <a:cubicBezTo>
                    <a:pt x="213" y="20748"/>
                    <a:pt x="-149" y="21394"/>
                    <a:pt x="68" y="21497"/>
                  </a:cubicBezTo>
                  <a:cubicBezTo>
                    <a:pt x="286" y="21600"/>
                    <a:pt x="1004" y="21123"/>
                    <a:pt x="1110" y="21013"/>
                  </a:cubicBezTo>
                  <a:lnTo>
                    <a:pt x="1371" y="20739"/>
                  </a:lnTo>
                  <a:cubicBezTo>
                    <a:pt x="1093" y="20840"/>
                    <a:pt x="868" y="20874"/>
                    <a:pt x="731" y="20810"/>
                  </a:cubicBezTo>
                  <a:cubicBezTo>
                    <a:pt x="624" y="20759"/>
                    <a:pt x="588" y="20638"/>
                    <a:pt x="586" y="2048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6" name="Google Shape;1024;p9">
              <a:extLst>
                <a:ext uri="{FF2B5EF4-FFF2-40B4-BE49-F238E27FC236}">
                  <a16:creationId xmlns:a16="http://schemas.microsoft.com/office/drawing/2014/main" id="{44176A40-E921-7587-354F-31649FC6C147}"/>
                </a:ext>
              </a:extLst>
            </p:cNvPr>
            <p:cNvSpPr/>
            <p:nvPr/>
          </p:nvSpPr>
          <p:spPr>
            <a:xfrm>
              <a:off x="16686920" y="10342144"/>
              <a:ext cx="536497" cy="851590"/>
            </a:xfrm>
            <a:custGeom>
              <a:avLst/>
              <a:gdLst/>
              <a:ahLst/>
              <a:cxnLst/>
              <a:rect l="l" t="t" r="r" b="b"/>
              <a:pathLst>
                <a:path w="21015" h="21600" extrusionOk="0">
                  <a:moveTo>
                    <a:pt x="0" y="938"/>
                  </a:moveTo>
                  <a:lnTo>
                    <a:pt x="6284" y="11455"/>
                  </a:lnTo>
                  <a:lnTo>
                    <a:pt x="10032" y="10516"/>
                  </a:lnTo>
                  <a:lnTo>
                    <a:pt x="6771" y="5067"/>
                  </a:lnTo>
                  <a:cubicBezTo>
                    <a:pt x="7276" y="5103"/>
                    <a:pt x="7799" y="5064"/>
                    <a:pt x="8290" y="4918"/>
                  </a:cubicBezTo>
                  <a:cubicBezTo>
                    <a:pt x="9265" y="4628"/>
                    <a:pt x="9902" y="4019"/>
                    <a:pt x="10109" y="3335"/>
                  </a:cubicBezTo>
                  <a:cubicBezTo>
                    <a:pt x="10127" y="3275"/>
                    <a:pt x="10142" y="3214"/>
                    <a:pt x="10154" y="3153"/>
                  </a:cubicBezTo>
                  <a:cubicBezTo>
                    <a:pt x="11859" y="3250"/>
                    <a:pt x="13418" y="3571"/>
                    <a:pt x="14738" y="4133"/>
                  </a:cubicBezTo>
                  <a:cubicBezTo>
                    <a:pt x="16916" y="5061"/>
                    <a:pt x="18325" y="6560"/>
                    <a:pt x="18814" y="8470"/>
                  </a:cubicBezTo>
                  <a:cubicBezTo>
                    <a:pt x="19575" y="11446"/>
                    <a:pt x="17428" y="14404"/>
                    <a:pt x="13562" y="15911"/>
                  </a:cubicBezTo>
                  <a:lnTo>
                    <a:pt x="12515" y="14314"/>
                  </a:lnTo>
                  <a:lnTo>
                    <a:pt x="15137" y="13594"/>
                  </a:lnTo>
                  <a:lnTo>
                    <a:pt x="14615" y="12797"/>
                  </a:lnTo>
                  <a:lnTo>
                    <a:pt x="5054" y="15424"/>
                  </a:lnTo>
                  <a:lnTo>
                    <a:pt x="5577" y="16221"/>
                  </a:lnTo>
                  <a:lnTo>
                    <a:pt x="8203" y="15499"/>
                  </a:lnTo>
                  <a:lnTo>
                    <a:pt x="9904" y="18094"/>
                  </a:lnTo>
                  <a:lnTo>
                    <a:pt x="4408" y="19605"/>
                  </a:lnTo>
                  <a:lnTo>
                    <a:pt x="5716" y="21600"/>
                  </a:lnTo>
                  <a:lnTo>
                    <a:pt x="21015" y="17395"/>
                  </a:lnTo>
                  <a:lnTo>
                    <a:pt x="19707" y="15399"/>
                  </a:lnTo>
                  <a:lnTo>
                    <a:pt x="15876" y="16453"/>
                  </a:lnTo>
                  <a:cubicBezTo>
                    <a:pt x="19603" y="14559"/>
                    <a:pt x="21600" y="11416"/>
                    <a:pt x="20792" y="8258"/>
                  </a:cubicBezTo>
                  <a:cubicBezTo>
                    <a:pt x="20210" y="5981"/>
                    <a:pt x="18497" y="4180"/>
                    <a:pt x="15839" y="3048"/>
                  </a:cubicBezTo>
                  <a:cubicBezTo>
                    <a:pt x="14076" y="2297"/>
                    <a:pt x="11998" y="1893"/>
                    <a:pt x="9725" y="1829"/>
                  </a:cubicBezTo>
                  <a:cubicBezTo>
                    <a:pt x="8880" y="999"/>
                    <a:pt x="7217" y="649"/>
                    <a:pt x="5755" y="1051"/>
                  </a:cubicBezTo>
                  <a:cubicBezTo>
                    <a:pt x="5329" y="1168"/>
                    <a:pt x="4967" y="1337"/>
                    <a:pt x="4668" y="1543"/>
                  </a:cubicBezTo>
                  <a:lnTo>
                    <a:pt x="3742" y="0"/>
                  </a:lnTo>
                  <a:lnTo>
                    <a:pt x="0" y="938"/>
                  </a:lnTo>
                  <a:close/>
                  <a:moveTo>
                    <a:pt x="6539" y="2246"/>
                  </a:moveTo>
                  <a:cubicBezTo>
                    <a:pt x="7096" y="2088"/>
                    <a:pt x="7748" y="2205"/>
                    <a:pt x="8082" y="2533"/>
                  </a:cubicBezTo>
                  <a:cubicBezTo>
                    <a:pt x="8426" y="2872"/>
                    <a:pt x="8318" y="3324"/>
                    <a:pt x="7835" y="3581"/>
                  </a:cubicBezTo>
                  <a:cubicBezTo>
                    <a:pt x="7738" y="3636"/>
                    <a:pt x="7630" y="3685"/>
                    <a:pt x="7504" y="3719"/>
                  </a:cubicBezTo>
                  <a:cubicBezTo>
                    <a:pt x="6877" y="3892"/>
                    <a:pt x="6149" y="3701"/>
                    <a:pt x="5884" y="3295"/>
                  </a:cubicBezTo>
                  <a:cubicBezTo>
                    <a:pt x="5620" y="2890"/>
                    <a:pt x="5916" y="2423"/>
                    <a:pt x="6539" y="2246"/>
                  </a:cubicBezTo>
                  <a:close/>
                </a:path>
              </a:pathLst>
            </a:custGeom>
            <a:solidFill>
              <a:srgbClr val="3EA5DC"/>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7" name="Google Shape;1025;p9">
              <a:extLst>
                <a:ext uri="{FF2B5EF4-FFF2-40B4-BE49-F238E27FC236}">
                  <a16:creationId xmlns:a16="http://schemas.microsoft.com/office/drawing/2014/main" id="{D1F5DC29-2B3B-2612-151D-C0A257D43B61}"/>
                </a:ext>
              </a:extLst>
            </p:cNvPr>
            <p:cNvSpPr/>
            <p:nvPr/>
          </p:nvSpPr>
          <p:spPr>
            <a:xfrm>
              <a:off x="16291801" y="10573209"/>
              <a:ext cx="326230" cy="303671"/>
            </a:xfrm>
            <a:custGeom>
              <a:avLst/>
              <a:gdLst/>
              <a:ahLst/>
              <a:cxnLst/>
              <a:rect l="l" t="t" r="r" b="b"/>
              <a:pathLst>
                <a:path w="21184" h="21600" extrusionOk="0">
                  <a:moveTo>
                    <a:pt x="0" y="3459"/>
                  </a:moveTo>
                  <a:lnTo>
                    <a:pt x="1422" y="10208"/>
                  </a:lnTo>
                  <a:cubicBezTo>
                    <a:pt x="1422" y="10208"/>
                    <a:pt x="2469" y="10982"/>
                    <a:pt x="3219" y="10113"/>
                  </a:cubicBezTo>
                  <a:cubicBezTo>
                    <a:pt x="4049" y="9149"/>
                    <a:pt x="6494" y="8518"/>
                    <a:pt x="6992" y="11134"/>
                  </a:cubicBezTo>
                  <a:cubicBezTo>
                    <a:pt x="7491" y="13750"/>
                    <a:pt x="5522" y="14362"/>
                    <a:pt x="4296" y="14027"/>
                  </a:cubicBezTo>
                  <a:cubicBezTo>
                    <a:pt x="3187" y="13725"/>
                    <a:pt x="2357" y="14641"/>
                    <a:pt x="2357" y="14641"/>
                  </a:cubicBezTo>
                  <a:lnTo>
                    <a:pt x="3823" y="21600"/>
                  </a:lnTo>
                  <a:lnTo>
                    <a:pt x="9313" y="20212"/>
                  </a:lnTo>
                  <a:cubicBezTo>
                    <a:pt x="9313" y="20212"/>
                    <a:pt x="9635" y="19276"/>
                    <a:pt x="8958" y="18523"/>
                  </a:cubicBezTo>
                  <a:cubicBezTo>
                    <a:pt x="8134" y="17611"/>
                    <a:pt x="7558" y="15210"/>
                    <a:pt x="10150" y="14555"/>
                  </a:cubicBezTo>
                  <a:cubicBezTo>
                    <a:pt x="12743" y="13899"/>
                    <a:pt x="13216" y="16255"/>
                    <a:pt x="12736" y="17679"/>
                  </a:cubicBezTo>
                  <a:cubicBezTo>
                    <a:pt x="12378" y="18747"/>
                    <a:pt x="13070" y="19262"/>
                    <a:pt x="13070" y="19262"/>
                  </a:cubicBezTo>
                  <a:lnTo>
                    <a:pt x="17693" y="18092"/>
                  </a:lnTo>
                  <a:cubicBezTo>
                    <a:pt x="17693" y="18092"/>
                    <a:pt x="16501" y="13146"/>
                    <a:pt x="16426" y="11786"/>
                  </a:cubicBezTo>
                  <a:cubicBezTo>
                    <a:pt x="16346" y="10328"/>
                    <a:pt x="18026" y="10919"/>
                    <a:pt x="18332" y="11000"/>
                  </a:cubicBezTo>
                  <a:cubicBezTo>
                    <a:pt x="20097" y="11473"/>
                    <a:pt x="21600" y="10153"/>
                    <a:pt x="21079" y="7680"/>
                  </a:cubicBezTo>
                  <a:cubicBezTo>
                    <a:pt x="20558" y="5208"/>
                    <a:pt x="18027" y="5192"/>
                    <a:pt x="17063" y="6452"/>
                  </a:cubicBezTo>
                  <a:cubicBezTo>
                    <a:pt x="16347" y="7388"/>
                    <a:pt x="15661" y="7684"/>
                    <a:pt x="15383" y="7029"/>
                  </a:cubicBezTo>
                  <a:cubicBezTo>
                    <a:pt x="14735" y="5498"/>
                    <a:pt x="13677" y="0"/>
                    <a:pt x="13677" y="0"/>
                  </a:cubicBezTo>
                  <a:lnTo>
                    <a:pt x="9343" y="1096"/>
                  </a:lnTo>
                  <a:cubicBezTo>
                    <a:pt x="9343" y="1096"/>
                    <a:pt x="8732" y="2392"/>
                    <a:pt x="9572" y="3149"/>
                  </a:cubicBezTo>
                  <a:cubicBezTo>
                    <a:pt x="10838" y="4289"/>
                    <a:pt x="10727" y="6525"/>
                    <a:pt x="8669" y="7045"/>
                  </a:cubicBezTo>
                  <a:cubicBezTo>
                    <a:pt x="6612" y="7566"/>
                    <a:pt x="5599" y="5828"/>
                    <a:pt x="6228" y="4123"/>
                  </a:cubicBezTo>
                  <a:cubicBezTo>
                    <a:pt x="6581" y="3168"/>
                    <a:pt x="5664" y="2036"/>
                    <a:pt x="5664" y="2036"/>
                  </a:cubicBezTo>
                  <a:cubicBezTo>
                    <a:pt x="5664" y="2036"/>
                    <a:pt x="0" y="3459"/>
                    <a:pt x="0" y="3459"/>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8" name="Google Shape;1026;p9">
              <a:extLst>
                <a:ext uri="{FF2B5EF4-FFF2-40B4-BE49-F238E27FC236}">
                  <a16:creationId xmlns:a16="http://schemas.microsoft.com/office/drawing/2014/main" id="{AC01B38D-7971-0D8A-6886-C977C51D475C}"/>
                </a:ext>
              </a:extLst>
            </p:cNvPr>
            <p:cNvSpPr/>
            <p:nvPr/>
          </p:nvSpPr>
          <p:spPr>
            <a:xfrm>
              <a:off x="16950890" y="11189795"/>
              <a:ext cx="310646" cy="332440"/>
            </a:xfrm>
            <a:custGeom>
              <a:avLst/>
              <a:gdLst/>
              <a:ahLst/>
              <a:cxnLst/>
              <a:rect l="l" t="t" r="r" b="b"/>
              <a:pathLst>
                <a:path w="19372" h="21028" extrusionOk="0">
                  <a:moveTo>
                    <a:pt x="11134" y="0"/>
                  </a:moveTo>
                  <a:cubicBezTo>
                    <a:pt x="10473" y="291"/>
                    <a:pt x="9829" y="670"/>
                    <a:pt x="9218" y="1133"/>
                  </a:cubicBezTo>
                  <a:cubicBezTo>
                    <a:pt x="8205" y="1900"/>
                    <a:pt x="7241" y="3000"/>
                    <a:pt x="7232" y="4263"/>
                  </a:cubicBezTo>
                  <a:cubicBezTo>
                    <a:pt x="7232" y="4376"/>
                    <a:pt x="7251" y="4474"/>
                    <a:pt x="7265" y="4578"/>
                  </a:cubicBezTo>
                  <a:lnTo>
                    <a:pt x="5151" y="2019"/>
                  </a:lnTo>
                  <a:cubicBezTo>
                    <a:pt x="5136" y="2030"/>
                    <a:pt x="5118" y="2041"/>
                    <a:pt x="5102" y="2053"/>
                  </a:cubicBezTo>
                  <a:cubicBezTo>
                    <a:pt x="5027" y="2106"/>
                    <a:pt x="4955" y="2159"/>
                    <a:pt x="4880" y="2213"/>
                  </a:cubicBezTo>
                  <a:lnTo>
                    <a:pt x="7423" y="5900"/>
                  </a:lnTo>
                  <a:cubicBezTo>
                    <a:pt x="4977" y="5414"/>
                    <a:pt x="2486" y="6475"/>
                    <a:pt x="1082" y="8857"/>
                  </a:cubicBezTo>
                  <a:cubicBezTo>
                    <a:pt x="-1074" y="12513"/>
                    <a:pt x="95" y="17729"/>
                    <a:pt x="3688" y="19976"/>
                  </a:cubicBezTo>
                  <a:cubicBezTo>
                    <a:pt x="6286" y="21600"/>
                    <a:pt x="9522" y="21245"/>
                    <a:pt x="12057" y="19586"/>
                  </a:cubicBezTo>
                  <a:cubicBezTo>
                    <a:pt x="14335" y="19918"/>
                    <a:pt x="16643" y="19169"/>
                    <a:pt x="18072" y="17172"/>
                  </a:cubicBezTo>
                  <a:cubicBezTo>
                    <a:pt x="20526" y="13741"/>
                    <a:pt x="19342" y="8581"/>
                    <a:pt x="15911" y="5901"/>
                  </a:cubicBezTo>
                  <a:cubicBezTo>
                    <a:pt x="14980" y="5173"/>
                    <a:pt x="13948" y="4703"/>
                    <a:pt x="12864" y="4562"/>
                  </a:cubicBezTo>
                  <a:cubicBezTo>
                    <a:pt x="12076" y="4459"/>
                    <a:pt x="11291" y="4541"/>
                    <a:pt x="10539" y="4763"/>
                  </a:cubicBezTo>
                  <a:cubicBezTo>
                    <a:pt x="10955" y="4092"/>
                    <a:pt x="11179" y="3259"/>
                    <a:pt x="11250" y="2443"/>
                  </a:cubicBezTo>
                  <a:cubicBezTo>
                    <a:pt x="11324" y="1599"/>
                    <a:pt x="11285" y="776"/>
                    <a:pt x="11134" y="0"/>
                  </a:cubicBez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09" name="Google Shape;1027;p9">
              <a:extLst>
                <a:ext uri="{FF2B5EF4-FFF2-40B4-BE49-F238E27FC236}">
                  <a16:creationId xmlns:a16="http://schemas.microsoft.com/office/drawing/2014/main" id="{879B1840-11C0-0EC2-0EC5-B74AB5F85462}"/>
                </a:ext>
              </a:extLst>
            </p:cNvPr>
            <p:cNvSpPr/>
            <p:nvPr/>
          </p:nvSpPr>
          <p:spPr>
            <a:xfrm>
              <a:off x="18327410" y="11333169"/>
              <a:ext cx="410124" cy="290705"/>
            </a:xfrm>
            <a:custGeom>
              <a:avLst/>
              <a:gdLst/>
              <a:ahLst/>
              <a:cxnLst/>
              <a:rect l="l" t="t" r="r" b="b"/>
              <a:pathLst>
                <a:path w="21600" h="21600" extrusionOk="0">
                  <a:moveTo>
                    <a:pt x="7954" y="0"/>
                  </a:moveTo>
                  <a:lnTo>
                    <a:pt x="149" y="12597"/>
                  </a:lnTo>
                  <a:lnTo>
                    <a:pt x="0" y="12646"/>
                  </a:lnTo>
                  <a:lnTo>
                    <a:pt x="0" y="19074"/>
                  </a:lnTo>
                  <a:lnTo>
                    <a:pt x="9044" y="19042"/>
                  </a:lnTo>
                  <a:lnTo>
                    <a:pt x="9044" y="21600"/>
                  </a:lnTo>
                  <a:lnTo>
                    <a:pt x="10685" y="20823"/>
                  </a:lnTo>
                  <a:lnTo>
                    <a:pt x="12315" y="21600"/>
                  </a:lnTo>
                  <a:lnTo>
                    <a:pt x="12315" y="19042"/>
                  </a:lnTo>
                  <a:lnTo>
                    <a:pt x="15483" y="19025"/>
                  </a:lnTo>
                  <a:lnTo>
                    <a:pt x="15827" y="19025"/>
                  </a:lnTo>
                  <a:lnTo>
                    <a:pt x="21600" y="7043"/>
                  </a:lnTo>
                  <a:lnTo>
                    <a:pt x="21589" y="16"/>
                  </a:lnTo>
                  <a:cubicBezTo>
                    <a:pt x="21589" y="16"/>
                    <a:pt x="21589" y="0"/>
                    <a:pt x="21589" y="0"/>
                  </a:cubicBezTo>
                  <a:lnTo>
                    <a:pt x="7954" y="0"/>
                  </a:lnTo>
                  <a:close/>
                  <a:moveTo>
                    <a:pt x="20716" y="1813"/>
                  </a:moveTo>
                  <a:cubicBezTo>
                    <a:pt x="20717" y="2327"/>
                    <a:pt x="20716" y="2838"/>
                    <a:pt x="20716" y="3352"/>
                  </a:cubicBezTo>
                  <a:cubicBezTo>
                    <a:pt x="20718" y="4465"/>
                    <a:pt x="20715" y="5574"/>
                    <a:pt x="20716" y="6687"/>
                  </a:cubicBezTo>
                  <a:lnTo>
                    <a:pt x="15333" y="17779"/>
                  </a:lnTo>
                  <a:lnTo>
                    <a:pt x="12315" y="17795"/>
                  </a:lnTo>
                  <a:lnTo>
                    <a:pt x="12315" y="15220"/>
                  </a:lnTo>
                  <a:cubicBezTo>
                    <a:pt x="12315" y="15220"/>
                    <a:pt x="9044" y="15220"/>
                    <a:pt x="9044" y="15220"/>
                  </a:cubicBezTo>
                  <a:lnTo>
                    <a:pt x="9044" y="17811"/>
                  </a:lnTo>
                  <a:lnTo>
                    <a:pt x="872" y="17843"/>
                  </a:lnTo>
                  <a:lnTo>
                    <a:pt x="872" y="12646"/>
                  </a:lnTo>
                  <a:lnTo>
                    <a:pt x="15448" y="12646"/>
                  </a:lnTo>
                  <a:cubicBezTo>
                    <a:pt x="15448" y="12646"/>
                    <a:pt x="19422" y="4474"/>
                    <a:pt x="20716" y="181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10" name="Google Shape;1028;p9">
              <a:extLst>
                <a:ext uri="{FF2B5EF4-FFF2-40B4-BE49-F238E27FC236}">
                  <a16:creationId xmlns:a16="http://schemas.microsoft.com/office/drawing/2014/main" id="{3981C07E-34F1-71CF-5E57-516B9B3901F0}"/>
                </a:ext>
              </a:extLst>
            </p:cNvPr>
            <p:cNvSpPr/>
            <p:nvPr/>
          </p:nvSpPr>
          <p:spPr>
            <a:xfrm>
              <a:off x="15200800" y="9711571"/>
              <a:ext cx="534280" cy="414613"/>
            </a:xfrm>
            <a:custGeom>
              <a:avLst/>
              <a:gdLst/>
              <a:ahLst/>
              <a:cxnLst/>
              <a:rect l="l" t="t" r="r" b="b"/>
              <a:pathLst>
                <a:path w="21504" h="21459" extrusionOk="0">
                  <a:moveTo>
                    <a:pt x="20046" y="0"/>
                  </a:moveTo>
                  <a:lnTo>
                    <a:pt x="18382" y="1612"/>
                  </a:lnTo>
                  <a:cubicBezTo>
                    <a:pt x="18349" y="1555"/>
                    <a:pt x="18183" y="1271"/>
                    <a:pt x="18183" y="1271"/>
                  </a:cubicBezTo>
                  <a:lnTo>
                    <a:pt x="16876" y="2541"/>
                  </a:lnTo>
                  <a:lnTo>
                    <a:pt x="17075" y="2882"/>
                  </a:lnTo>
                  <a:lnTo>
                    <a:pt x="16682" y="3264"/>
                  </a:lnTo>
                  <a:lnTo>
                    <a:pt x="3502" y="16032"/>
                  </a:lnTo>
                  <a:cubicBezTo>
                    <a:pt x="3033" y="16486"/>
                    <a:pt x="956" y="19168"/>
                    <a:pt x="714" y="20293"/>
                  </a:cubicBezTo>
                  <a:cubicBezTo>
                    <a:pt x="679" y="20454"/>
                    <a:pt x="682" y="20584"/>
                    <a:pt x="733" y="20670"/>
                  </a:cubicBezTo>
                  <a:cubicBezTo>
                    <a:pt x="1136" y="21359"/>
                    <a:pt x="4430" y="19041"/>
                    <a:pt x="4965" y="18523"/>
                  </a:cubicBezTo>
                  <a:lnTo>
                    <a:pt x="18142" y="5753"/>
                  </a:lnTo>
                  <a:lnTo>
                    <a:pt x="18535" y="5371"/>
                  </a:lnTo>
                  <a:lnTo>
                    <a:pt x="18743" y="5727"/>
                  </a:lnTo>
                  <a:lnTo>
                    <a:pt x="13621" y="10688"/>
                  </a:lnTo>
                  <a:lnTo>
                    <a:pt x="13920" y="11200"/>
                  </a:lnTo>
                  <a:lnTo>
                    <a:pt x="20349" y="4970"/>
                  </a:lnTo>
                  <a:cubicBezTo>
                    <a:pt x="20349" y="4970"/>
                    <a:pt x="20022" y="4416"/>
                    <a:pt x="19840" y="4106"/>
                  </a:cubicBezTo>
                  <a:lnTo>
                    <a:pt x="21504" y="2494"/>
                  </a:lnTo>
                  <a:cubicBezTo>
                    <a:pt x="21504" y="2494"/>
                    <a:pt x="20046" y="0"/>
                    <a:pt x="20046" y="0"/>
                  </a:cubicBezTo>
                  <a:close/>
                  <a:moveTo>
                    <a:pt x="714" y="20293"/>
                  </a:moveTo>
                  <a:cubicBezTo>
                    <a:pt x="727" y="20240"/>
                    <a:pt x="731" y="20197"/>
                    <a:pt x="751" y="20139"/>
                  </a:cubicBezTo>
                  <a:lnTo>
                    <a:pt x="480" y="20398"/>
                  </a:lnTo>
                  <a:cubicBezTo>
                    <a:pt x="370" y="20505"/>
                    <a:pt x="-96" y="21209"/>
                    <a:pt x="18" y="21404"/>
                  </a:cubicBezTo>
                  <a:cubicBezTo>
                    <a:pt x="133" y="21600"/>
                    <a:pt x="787" y="21217"/>
                    <a:pt x="897" y="21111"/>
                  </a:cubicBezTo>
                  <a:lnTo>
                    <a:pt x="1169" y="20846"/>
                  </a:lnTo>
                  <a:cubicBezTo>
                    <a:pt x="944" y="20888"/>
                    <a:pt x="778" y="20864"/>
                    <a:pt x="705" y="20740"/>
                  </a:cubicBezTo>
                  <a:cubicBezTo>
                    <a:pt x="649" y="20644"/>
                    <a:pt x="665" y="20481"/>
                    <a:pt x="714" y="20293"/>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sp>
          <p:nvSpPr>
            <p:cNvPr id="111" name="Google Shape;1029;p9">
              <a:extLst>
                <a:ext uri="{FF2B5EF4-FFF2-40B4-BE49-F238E27FC236}">
                  <a16:creationId xmlns:a16="http://schemas.microsoft.com/office/drawing/2014/main" id="{A40534A3-59CC-70B9-E849-F8BDE01D6EB1}"/>
                </a:ext>
              </a:extLst>
            </p:cNvPr>
            <p:cNvSpPr/>
            <p:nvPr/>
          </p:nvSpPr>
          <p:spPr>
            <a:xfrm>
              <a:off x="15431053" y="9155014"/>
              <a:ext cx="444362" cy="290705"/>
            </a:xfrm>
            <a:custGeom>
              <a:avLst/>
              <a:gdLst/>
              <a:ahLst/>
              <a:cxnLst/>
              <a:rect l="l" t="t" r="r" b="b"/>
              <a:pathLst>
                <a:path w="21600" h="21600" extrusionOk="0">
                  <a:moveTo>
                    <a:pt x="18900" y="15429"/>
                  </a:moveTo>
                  <a:lnTo>
                    <a:pt x="2700" y="15429"/>
                  </a:lnTo>
                  <a:lnTo>
                    <a:pt x="2700" y="2057"/>
                  </a:lnTo>
                  <a:lnTo>
                    <a:pt x="18900" y="2057"/>
                  </a:lnTo>
                  <a:cubicBezTo>
                    <a:pt x="18900" y="2057"/>
                    <a:pt x="18900" y="15429"/>
                    <a:pt x="18900" y="15429"/>
                  </a:cubicBezTo>
                  <a:close/>
                  <a:moveTo>
                    <a:pt x="18900" y="0"/>
                  </a:moveTo>
                  <a:lnTo>
                    <a:pt x="2700" y="0"/>
                  </a:lnTo>
                  <a:cubicBezTo>
                    <a:pt x="1954" y="0"/>
                    <a:pt x="1350" y="922"/>
                    <a:pt x="1350" y="2057"/>
                  </a:cubicBezTo>
                  <a:cubicBezTo>
                    <a:pt x="1350" y="2057"/>
                    <a:pt x="1350" y="17486"/>
                    <a:pt x="1364" y="17486"/>
                  </a:cubicBezTo>
                  <a:lnTo>
                    <a:pt x="20235" y="17486"/>
                  </a:lnTo>
                  <a:cubicBezTo>
                    <a:pt x="20250" y="17486"/>
                    <a:pt x="20250" y="2057"/>
                    <a:pt x="20250" y="2057"/>
                  </a:cubicBezTo>
                  <a:cubicBezTo>
                    <a:pt x="20250" y="922"/>
                    <a:pt x="19646" y="0"/>
                    <a:pt x="18900" y="0"/>
                  </a:cubicBezTo>
                  <a:close/>
                  <a:moveTo>
                    <a:pt x="20250" y="21600"/>
                  </a:moveTo>
                  <a:lnTo>
                    <a:pt x="1350" y="21600"/>
                  </a:lnTo>
                  <a:cubicBezTo>
                    <a:pt x="604" y="21600"/>
                    <a:pt x="0" y="20679"/>
                    <a:pt x="0" y="19543"/>
                  </a:cubicBezTo>
                  <a:lnTo>
                    <a:pt x="0" y="18514"/>
                  </a:lnTo>
                  <a:lnTo>
                    <a:pt x="8775" y="18514"/>
                  </a:lnTo>
                  <a:lnTo>
                    <a:pt x="8775" y="19543"/>
                  </a:lnTo>
                  <a:lnTo>
                    <a:pt x="12825" y="19543"/>
                  </a:lnTo>
                  <a:lnTo>
                    <a:pt x="12825" y="18514"/>
                  </a:lnTo>
                  <a:lnTo>
                    <a:pt x="21600" y="18514"/>
                  </a:lnTo>
                  <a:lnTo>
                    <a:pt x="21600" y="19543"/>
                  </a:lnTo>
                  <a:cubicBezTo>
                    <a:pt x="21600" y="20679"/>
                    <a:pt x="20995" y="21600"/>
                    <a:pt x="20250" y="21600"/>
                  </a:cubicBezTo>
                  <a:cubicBezTo>
                    <a:pt x="20250" y="21600"/>
                    <a:pt x="20250" y="21600"/>
                    <a:pt x="20250" y="21600"/>
                  </a:cubicBezTo>
                  <a:close/>
                </a:path>
              </a:pathLst>
            </a:custGeom>
            <a:solidFill>
              <a:srgbClr val="D8D8D8"/>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99">
                <a:solidFill>
                  <a:schemeClr val="dk1"/>
                </a:solidFill>
                <a:latin typeface="Lato Light"/>
                <a:ea typeface="Lato Light"/>
                <a:cs typeface="Lato Light"/>
                <a:sym typeface="Lato Light"/>
              </a:endParaRPr>
            </a:p>
          </p:txBody>
        </p:sp>
      </p:grpSp>
    </p:spTree>
    <p:extLst>
      <p:ext uri="{BB962C8B-B14F-4D97-AF65-F5344CB8AC3E}">
        <p14:creationId xmlns:p14="http://schemas.microsoft.com/office/powerpoint/2010/main" val="349814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F57F-ACA8-ADB0-BC50-9DBF35EEA74F}"/>
              </a:ext>
            </a:extLst>
          </p:cNvPr>
          <p:cNvSpPr>
            <a:spLocks noGrp="1"/>
          </p:cNvSpPr>
          <p:nvPr>
            <p:ph type="body" sz="quarter" idx="48"/>
          </p:nvPr>
        </p:nvSpPr>
        <p:spPr>
          <a:xfrm>
            <a:off x="474625" y="1798914"/>
            <a:ext cx="5164176" cy="4616084"/>
          </a:xfrm>
        </p:spPr>
        <p:txBody>
          <a:bodyPr/>
          <a:lstStyle/>
          <a:p>
            <a:r>
              <a:rPr lang="en-GB" b="1" dirty="0"/>
              <a:t>Define Objectives: </a:t>
            </a:r>
            <a:r>
              <a:rPr lang="en-GB" dirty="0"/>
              <a:t>Clearly state what you aim to achieve with your solution. For the Careers Day, it could be doubling student attendance.</a:t>
            </a:r>
          </a:p>
          <a:p>
            <a:r>
              <a:rPr lang="en-GB" b="1" dirty="0"/>
              <a:t>Define Steps and Stages: </a:t>
            </a:r>
            <a:r>
              <a:rPr lang="en-GB" dirty="0"/>
              <a:t>Break down your objectives into actionable steps. For example, one step might be to partner with popular campus clubs to promote the event.</a:t>
            </a:r>
          </a:p>
          <a:p>
            <a:r>
              <a:rPr lang="en-GB" b="1" dirty="0">
                <a:solidFill>
                  <a:srgbClr val="793D91"/>
                </a:solidFill>
              </a:rPr>
              <a:t>Template for Action: </a:t>
            </a:r>
            <a:r>
              <a:rPr lang="en-GB" b="1" dirty="0">
                <a:solidFill>
                  <a:srgbClr val="793D91"/>
                </a:solidFill>
                <a:hlinkClick r:id="rId2">
                  <a:extLst>
                    <a:ext uri="{A12FA001-AC4F-418D-AE19-62706E023703}">
                      <ahyp:hlinkClr xmlns:ahyp="http://schemas.microsoft.com/office/drawing/2018/hyperlinkcolor" val="tx"/>
                    </a:ext>
                  </a:extLst>
                </a:hlinkClick>
              </a:rPr>
              <a:t>HERE</a:t>
            </a:r>
            <a:r>
              <a:rPr lang="en-GB" dirty="0">
                <a:solidFill>
                  <a:srgbClr val="793D91"/>
                </a:solidFill>
              </a:rPr>
              <a:t> are templates for creating action plans, help you get started!</a:t>
            </a:r>
          </a:p>
        </p:txBody>
      </p:sp>
      <p:sp>
        <p:nvSpPr>
          <p:cNvPr id="3" name="Text Placeholder 2">
            <a:extLst>
              <a:ext uri="{FF2B5EF4-FFF2-40B4-BE49-F238E27FC236}">
                <a16:creationId xmlns:a16="http://schemas.microsoft.com/office/drawing/2014/main" id="{75D0C480-BA17-B01F-6D9D-567519EB85A4}"/>
              </a:ext>
            </a:extLst>
          </p:cNvPr>
          <p:cNvSpPr>
            <a:spLocks noGrp="1"/>
          </p:cNvSpPr>
          <p:nvPr>
            <p:ph type="body" sz="quarter" idx="62"/>
          </p:nvPr>
        </p:nvSpPr>
        <p:spPr>
          <a:xfrm>
            <a:off x="-8011" y="578092"/>
            <a:ext cx="6408811" cy="671785"/>
          </a:xfrm>
          <a:solidFill>
            <a:srgbClr val="793D91"/>
          </a:solidFill>
        </p:spPr>
        <p:txBody>
          <a:bodyPr/>
          <a:lstStyle/>
          <a:p>
            <a:r>
              <a:rPr lang="en-GB" dirty="0"/>
              <a:t>1. Action Plan Development</a:t>
            </a:r>
          </a:p>
        </p:txBody>
      </p:sp>
      <p:pic>
        <p:nvPicPr>
          <p:cNvPr id="4" name="Picture 3">
            <a:extLst>
              <a:ext uri="{FF2B5EF4-FFF2-40B4-BE49-F238E27FC236}">
                <a16:creationId xmlns:a16="http://schemas.microsoft.com/office/drawing/2014/main" id="{5E137850-FD10-A44E-EEBF-A15E727CBD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87" t="10823" r="9307" b="5574"/>
          <a:stretch/>
        </p:blipFill>
        <p:spPr>
          <a:xfrm>
            <a:off x="5856514" y="1593767"/>
            <a:ext cx="6022416" cy="3670466"/>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449E1B5-9E4E-09FC-C807-BD16DD0707BF}"/>
              </a:ext>
            </a:extLst>
          </p:cNvPr>
          <p:cNvSpPr txBox="1"/>
          <p:nvPr/>
        </p:nvSpPr>
        <p:spPr>
          <a:xfrm>
            <a:off x="100693" y="-42834"/>
            <a:ext cx="6101442" cy="646331"/>
          </a:xfrm>
          <a:prstGeom prst="rect">
            <a:avLst/>
          </a:prstGeom>
          <a:noFill/>
        </p:spPr>
        <p:txBody>
          <a:bodyPr wrap="square">
            <a:spAutoFit/>
          </a:bodyPr>
          <a:lstStyle/>
          <a:p>
            <a:r>
              <a:rPr lang="en-GB" sz="3600" b="1" dirty="0">
                <a:solidFill>
                  <a:srgbClr val="793D91"/>
                </a:solidFill>
                <a:latin typeface="Calibri" panose="020F0502020204030204" pitchFamily="34" charset="0"/>
                <a:cs typeface="Calibri" panose="020F0502020204030204" pitchFamily="34" charset="0"/>
              </a:rPr>
              <a:t>Bringing Solutions to Life</a:t>
            </a:r>
          </a:p>
        </p:txBody>
      </p:sp>
      <p:pic>
        <p:nvPicPr>
          <p:cNvPr id="8" name="Picture 7">
            <a:extLst>
              <a:ext uri="{FF2B5EF4-FFF2-40B4-BE49-F238E27FC236}">
                <a16:creationId xmlns:a16="http://schemas.microsoft.com/office/drawing/2014/main" id="{5E8A2C18-7894-B09E-5869-EE7406AE98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3226" y="1927953"/>
            <a:ext cx="4265774" cy="2567846"/>
          </a:xfrm>
          <a:prstGeom prst="rect">
            <a:avLst/>
          </a:prstGeom>
        </p:spPr>
      </p:pic>
    </p:spTree>
    <p:extLst>
      <p:ext uri="{BB962C8B-B14F-4D97-AF65-F5344CB8AC3E}">
        <p14:creationId xmlns:p14="http://schemas.microsoft.com/office/powerpoint/2010/main" val="4236876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F57F-ACA8-ADB0-BC50-9DBF35EEA74F}"/>
              </a:ext>
            </a:extLst>
          </p:cNvPr>
          <p:cNvSpPr>
            <a:spLocks noGrp="1"/>
          </p:cNvSpPr>
          <p:nvPr>
            <p:ph type="body" sz="quarter" idx="48"/>
          </p:nvPr>
        </p:nvSpPr>
        <p:spPr>
          <a:xfrm>
            <a:off x="474624" y="1593767"/>
            <a:ext cx="5468975" cy="4926776"/>
          </a:xfrm>
        </p:spPr>
        <p:txBody>
          <a:bodyPr/>
          <a:lstStyle/>
          <a:p>
            <a:r>
              <a:rPr lang="en-GB" b="1" dirty="0"/>
              <a:t>Budgeting: </a:t>
            </a:r>
            <a:r>
              <a:rPr lang="en-GB" dirty="0"/>
              <a:t>It is important to budget for your project/business. E.g. If printing flyers for the water bottle initiative, how much will that cost?</a:t>
            </a:r>
          </a:p>
          <a:p>
            <a:r>
              <a:rPr lang="en-GB" b="1" dirty="0"/>
              <a:t>Manpower: </a:t>
            </a:r>
            <a:r>
              <a:rPr lang="en-GB" dirty="0"/>
              <a:t>Discuss determining the manpower needed for your business. For the tutoring service, how many tutors are required to meet potential demand?</a:t>
            </a:r>
          </a:p>
          <a:p>
            <a:r>
              <a:rPr lang="en-GB" b="1" dirty="0"/>
              <a:t>Material Resources: </a:t>
            </a:r>
            <a:r>
              <a:rPr lang="en-GB" dirty="0"/>
              <a:t>Identify the materials you’ll need. For Careers Day, this could include audio-visual equipment, seating, and refreshments.</a:t>
            </a:r>
          </a:p>
          <a:p>
            <a:r>
              <a:rPr lang="en-GB" b="1" dirty="0">
                <a:solidFill>
                  <a:srgbClr val="793D91"/>
                </a:solidFill>
              </a:rPr>
              <a:t>Activity: </a:t>
            </a:r>
            <a:r>
              <a:rPr lang="en-GB" dirty="0">
                <a:solidFill>
                  <a:srgbClr val="793D91"/>
                </a:solidFill>
              </a:rPr>
              <a:t>Students can use this budgeting sheet templates </a:t>
            </a:r>
            <a:r>
              <a:rPr lang="en-GB" b="1" dirty="0">
                <a:solidFill>
                  <a:srgbClr val="793D91"/>
                </a:solidFill>
                <a:hlinkClick r:id="rId2">
                  <a:extLst>
                    <a:ext uri="{A12FA001-AC4F-418D-AE19-62706E023703}">
                      <ahyp:hlinkClr xmlns:ahyp="http://schemas.microsoft.com/office/drawing/2018/hyperlinkcolor" val="tx"/>
                    </a:ext>
                  </a:extLst>
                </a:hlinkClick>
              </a:rPr>
              <a:t>HERE</a:t>
            </a:r>
            <a:r>
              <a:rPr lang="en-GB" dirty="0">
                <a:solidFill>
                  <a:srgbClr val="793D91"/>
                </a:solidFill>
              </a:rPr>
              <a:t> for their selected problem scenario needs.</a:t>
            </a:r>
          </a:p>
        </p:txBody>
      </p:sp>
      <p:sp>
        <p:nvSpPr>
          <p:cNvPr id="3" name="Text Placeholder 2">
            <a:extLst>
              <a:ext uri="{FF2B5EF4-FFF2-40B4-BE49-F238E27FC236}">
                <a16:creationId xmlns:a16="http://schemas.microsoft.com/office/drawing/2014/main" id="{75D0C480-BA17-B01F-6D9D-567519EB85A4}"/>
              </a:ext>
            </a:extLst>
          </p:cNvPr>
          <p:cNvSpPr>
            <a:spLocks noGrp="1"/>
          </p:cNvSpPr>
          <p:nvPr>
            <p:ph type="body" sz="quarter" idx="62"/>
          </p:nvPr>
        </p:nvSpPr>
        <p:spPr>
          <a:xfrm>
            <a:off x="-8011" y="578092"/>
            <a:ext cx="5864525" cy="671785"/>
          </a:xfrm>
          <a:solidFill>
            <a:srgbClr val="793D91"/>
          </a:solidFill>
        </p:spPr>
        <p:txBody>
          <a:bodyPr/>
          <a:lstStyle/>
          <a:p>
            <a:r>
              <a:rPr lang="en-GB" dirty="0"/>
              <a:t>2. Resource Allocation</a:t>
            </a:r>
          </a:p>
        </p:txBody>
      </p:sp>
      <p:pic>
        <p:nvPicPr>
          <p:cNvPr id="4" name="Picture 3">
            <a:extLst>
              <a:ext uri="{FF2B5EF4-FFF2-40B4-BE49-F238E27FC236}">
                <a16:creationId xmlns:a16="http://schemas.microsoft.com/office/drawing/2014/main" id="{5E137850-FD10-A44E-EEBF-A15E727CBD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87" t="10823" r="9307" b="5574"/>
          <a:stretch/>
        </p:blipFill>
        <p:spPr>
          <a:xfrm>
            <a:off x="5856514" y="1593767"/>
            <a:ext cx="6022416" cy="3670466"/>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3B9879E3-A9F2-6A84-D3D7-ACB64E215274}"/>
              </a:ext>
            </a:extLst>
          </p:cNvPr>
          <p:cNvSpPr txBox="1"/>
          <p:nvPr/>
        </p:nvSpPr>
        <p:spPr>
          <a:xfrm>
            <a:off x="100693" y="-42834"/>
            <a:ext cx="6101442" cy="646331"/>
          </a:xfrm>
          <a:prstGeom prst="rect">
            <a:avLst/>
          </a:prstGeom>
          <a:noFill/>
        </p:spPr>
        <p:txBody>
          <a:bodyPr wrap="square">
            <a:spAutoFit/>
          </a:bodyPr>
          <a:lstStyle/>
          <a:p>
            <a:r>
              <a:rPr lang="en-GB" sz="3600" b="1" dirty="0">
                <a:solidFill>
                  <a:srgbClr val="793D91"/>
                </a:solidFill>
                <a:latin typeface="Calibri" panose="020F0502020204030204" pitchFamily="34" charset="0"/>
                <a:cs typeface="Calibri" panose="020F0502020204030204" pitchFamily="34" charset="0"/>
              </a:rPr>
              <a:t>Bringing Solutions to Life</a:t>
            </a:r>
          </a:p>
        </p:txBody>
      </p:sp>
      <p:pic>
        <p:nvPicPr>
          <p:cNvPr id="7" name="Picture 6">
            <a:extLst>
              <a:ext uri="{FF2B5EF4-FFF2-40B4-BE49-F238E27FC236}">
                <a16:creationId xmlns:a16="http://schemas.microsoft.com/office/drawing/2014/main" id="{4746D39C-B10A-67A7-A3D2-BCBD4EA8C5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63975" y="1893455"/>
            <a:ext cx="4285026" cy="2700315"/>
          </a:xfrm>
          <a:prstGeom prst="rect">
            <a:avLst/>
          </a:prstGeom>
        </p:spPr>
      </p:pic>
    </p:spTree>
    <p:extLst>
      <p:ext uri="{BB962C8B-B14F-4D97-AF65-F5344CB8AC3E}">
        <p14:creationId xmlns:p14="http://schemas.microsoft.com/office/powerpoint/2010/main" val="1863248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F57F-ACA8-ADB0-BC50-9DBF35EEA74F}"/>
              </a:ext>
            </a:extLst>
          </p:cNvPr>
          <p:cNvSpPr>
            <a:spLocks noGrp="1"/>
          </p:cNvSpPr>
          <p:nvPr>
            <p:ph type="body" sz="quarter" idx="48"/>
          </p:nvPr>
        </p:nvSpPr>
        <p:spPr>
          <a:xfrm>
            <a:off x="256910" y="1430480"/>
            <a:ext cx="7700547" cy="5122719"/>
          </a:xfrm>
        </p:spPr>
        <p:txBody>
          <a:bodyPr/>
          <a:lstStyle/>
          <a:p>
            <a:r>
              <a:rPr lang="en-GB" b="1" dirty="0"/>
              <a:t>Timeline Tools:  </a:t>
            </a:r>
            <a:r>
              <a:rPr lang="en-GB" dirty="0"/>
              <a:t>Timeline tools such as Gantt charts are essential for planning and visualising the progression of your projects. Utilising software like Microsoft Project or free online tools like </a:t>
            </a:r>
            <a:r>
              <a:rPr lang="en-GB" dirty="0" err="1"/>
              <a:t>GanttProject</a:t>
            </a:r>
            <a:r>
              <a:rPr lang="en-GB" dirty="0"/>
              <a:t> can help you lay out tasks and dependencies clearly</a:t>
            </a:r>
          </a:p>
          <a:p>
            <a:r>
              <a:rPr lang="en-GB" b="1" dirty="0"/>
              <a:t>Milestones: </a:t>
            </a:r>
            <a:r>
              <a:rPr lang="en-GB" dirty="0"/>
              <a:t>Milestones are key targets along your project's timeline that signify important achievements. E.g. For your Careers Day project a crucial milestone could be securing confirmation from all guest speakers at least four weeks before the event. This acts as a buffer, allowing time for adjustments if needed.</a:t>
            </a:r>
          </a:p>
          <a:p>
            <a:r>
              <a:rPr lang="en-GB" b="1" dirty="0">
                <a:solidFill>
                  <a:srgbClr val="793D91"/>
                </a:solidFill>
              </a:rPr>
              <a:t>Activity: </a:t>
            </a:r>
            <a:r>
              <a:rPr lang="en-GB" dirty="0">
                <a:solidFill>
                  <a:srgbClr val="793D91"/>
                </a:solidFill>
              </a:rPr>
              <a:t>Create a timeline for your project—whether it's the Careers Day, water bottle sales strategy etc. Identify at least three major milestones and plot them on your timeline, considering the lead time and preparation required for each. </a:t>
            </a:r>
            <a:r>
              <a:rPr lang="en-GB" b="1" dirty="0">
                <a:solidFill>
                  <a:srgbClr val="793D91"/>
                </a:solidFill>
                <a:hlinkClick r:id="rId2">
                  <a:extLst>
                    <a:ext uri="{A12FA001-AC4F-418D-AE19-62706E023703}">
                      <ahyp:hlinkClr xmlns:ahyp="http://schemas.microsoft.com/office/drawing/2018/hyperlinkcolor" val="tx"/>
                    </a:ext>
                  </a:extLst>
                </a:hlinkClick>
              </a:rPr>
              <a:t>HERE</a:t>
            </a:r>
            <a:r>
              <a:rPr lang="en-GB" dirty="0">
                <a:solidFill>
                  <a:srgbClr val="793D91"/>
                </a:solidFill>
              </a:rPr>
              <a:t> are some Gantt chart templates to use!</a:t>
            </a:r>
          </a:p>
        </p:txBody>
      </p:sp>
      <p:sp>
        <p:nvSpPr>
          <p:cNvPr id="3" name="Text Placeholder 2">
            <a:extLst>
              <a:ext uri="{FF2B5EF4-FFF2-40B4-BE49-F238E27FC236}">
                <a16:creationId xmlns:a16="http://schemas.microsoft.com/office/drawing/2014/main" id="{75D0C480-BA17-B01F-6D9D-567519EB85A4}"/>
              </a:ext>
            </a:extLst>
          </p:cNvPr>
          <p:cNvSpPr>
            <a:spLocks noGrp="1"/>
          </p:cNvSpPr>
          <p:nvPr>
            <p:ph type="body" sz="quarter" idx="62"/>
          </p:nvPr>
        </p:nvSpPr>
        <p:spPr>
          <a:xfrm>
            <a:off x="-8011" y="578092"/>
            <a:ext cx="5864525" cy="671785"/>
          </a:xfrm>
          <a:solidFill>
            <a:srgbClr val="793D91"/>
          </a:solidFill>
        </p:spPr>
        <p:txBody>
          <a:bodyPr/>
          <a:lstStyle/>
          <a:p>
            <a:r>
              <a:rPr lang="en-GB" dirty="0"/>
              <a:t>3. Setting timelines</a:t>
            </a:r>
          </a:p>
        </p:txBody>
      </p:sp>
      <p:pic>
        <p:nvPicPr>
          <p:cNvPr id="4" name="Picture 3">
            <a:extLst>
              <a:ext uri="{FF2B5EF4-FFF2-40B4-BE49-F238E27FC236}">
                <a16:creationId xmlns:a16="http://schemas.microsoft.com/office/drawing/2014/main" id="{5E137850-FD10-A44E-EEBF-A15E727CBD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87" t="10823" r="9307" b="5574"/>
          <a:stretch/>
        </p:blipFill>
        <p:spPr>
          <a:xfrm>
            <a:off x="7478486" y="2240622"/>
            <a:ext cx="4563730" cy="2781445"/>
          </a:xfrm>
          <a:prstGeom prst="rect">
            <a:avLst/>
          </a:prstGeom>
          <a:effectLst>
            <a:outerShdw blurRad="63500" sx="102000" sy="102000" algn="ctr" rotWithShape="0">
              <a:prstClr val="black">
                <a:alpha val="40000"/>
              </a:prstClr>
            </a:outerShdw>
          </a:effectLst>
        </p:spPr>
      </p:pic>
      <p:sp>
        <p:nvSpPr>
          <p:cNvPr id="5" name="TextBox 4">
            <a:extLst>
              <a:ext uri="{FF2B5EF4-FFF2-40B4-BE49-F238E27FC236}">
                <a16:creationId xmlns:a16="http://schemas.microsoft.com/office/drawing/2014/main" id="{29FEC1FB-8154-B858-88A5-96ADCCD1D3C3}"/>
              </a:ext>
            </a:extLst>
          </p:cNvPr>
          <p:cNvSpPr txBox="1"/>
          <p:nvPr/>
        </p:nvSpPr>
        <p:spPr>
          <a:xfrm>
            <a:off x="100693" y="-42834"/>
            <a:ext cx="6101442" cy="646331"/>
          </a:xfrm>
          <a:prstGeom prst="rect">
            <a:avLst/>
          </a:prstGeom>
          <a:noFill/>
        </p:spPr>
        <p:txBody>
          <a:bodyPr wrap="square">
            <a:spAutoFit/>
          </a:bodyPr>
          <a:lstStyle/>
          <a:p>
            <a:r>
              <a:rPr lang="en-GB" sz="3600" b="1" dirty="0">
                <a:solidFill>
                  <a:srgbClr val="793D91"/>
                </a:solidFill>
                <a:latin typeface="Calibri" panose="020F0502020204030204" pitchFamily="34" charset="0"/>
                <a:cs typeface="Calibri" panose="020F0502020204030204" pitchFamily="34" charset="0"/>
              </a:rPr>
              <a:t>Bringing Solutions to Life</a:t>
            </a:r>
          </a:p>
        </p:txBody>
      </p:sp>
      <p:pic>
        <p:nvPicPr>
          <p:cNvPr id="7" name="Picture 6">
            <a:extLst>
              <a:ext uri="{FF2B5EF4-FFF2-40B4-BE49-F238E27FC236}">
                <a16:creationId xmlns:a16="http://schemas.microsoft.com/office/drawing/2014/main" id="{E86AC623-8E41-4AA1-7878-102FC36E5E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8610" y="2502900"/>
            <a:ext cx="3177847" cy="1938471"/>
          </a:xfrm>
          <a:prstGeom prst="rect">
            <a:avLst/>
          </a:prstGeom>
        </p:spPr>
      </p:pic>
    </p:spTree>
    <p:extLst>
      <p:ext uri="{BB962C8B-B14F-4D97-AF65-F5344CB8AC3E}">
        <p14:creationId xmlns:p14="http://schemas.microsoft.com/office/powerpoint/2010/main" val="54886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F57F-ACA8-ADB0-BC50-9DBF35EEA74F}"/>
              </a:ext>
            </a:extLst>
          </p:cNvPr>
          <p:cNvSpPr>
            <a:spLocks noGrp="1"/>
          </p:cNvSpPr>
          <p:nvPr>
            <p:ph type="body" sz="quarter" idx="48"/>
          </p:nvPr>
        </p:nvSpPr>
        <p:spPr>
          <a:xfrm>
            <a:off x="474623" y="1593766"/>
            <a:ext cx="10933606" cy="5264233"/>
          </a:xfrm>
        </p:spPr>
        <p:txBody>
          <a:bodyPr/>
          <a:lstStyle/>
          <a:p>
            <a:r>
              <a:rPr lang="en-GB" b="1" dirty="0"/>
              <a:t>Pivot Points: </a:t>
            </a:r>
            <a:r>
              <a:rPr lang="en-GB" dirty="0"/>
              <a:t>In business, the unexpected is to be expected. Identifying pivot points in advance prepares you to change course swiftly. For example, if a key speaker for your Careers Day withdraws, what is your backup plan? Could you host a panel discussion with faculty instead?</a:t>
            </a:r>
          </a:p>
          <a:p>
            <a:endParaRPr lang="en-GB" dirty="0"/>
          </a:p>
          <a:p>
            <a:r>
              <a:rPr lang="en-GB" b="1" dirty="0"/>
              <a:t>Feedback Loops: </a:t>
            </a:r>
            <a:r>
              <a:rPr lang="en-GB" dirty="0"/>
              <a:t>Feedback loops are systems you set up to measure your project's performance and gather insights. If you're selling eco-friendly water bottles, e.g. track how students respond to different marketing approaches, does social media engagement translate to sales? Etc.</a:t>
            </a:r>
          </a:p>
          <a:p>
            <a:endParaRPr lang="en-GB" dirty="0"/>
          </a:p>
          <a:p>
            <a:r>
              <a:rPr lang="en-GB" b="1" dirty="0">
                <a:solidFill>
                  <a:srgbClr val="793D91"/>
                </a:solidFill>
              </a:rPr>
              <a:t>Activity: Imagine your main water bottle supplier suddenly increases prices, impacting your sales margin. Or perhaps on the day of the Careers Day, there's an unexpected power outage. In your groups, role-play these situations. How would you respond? What adjustments would you make? After the role-play, discuss what you've learned and how it could apply to real-life business pivots.</a:t>
            </a:r>
          </a:p>
        </p:txBody>
      </p:sp>
      <p:sp>
        <p:nvSpPr>
          <p:cNvPr id="3" name="Text Placeholder 2">
            <a:extLst>
              <a:ext uri="{FF2B5EF4-FFF2-40B4-BE49-F238E27FC236}">
                <a16:creationId xmlns:a16="http://schemas.microsoft.com/office/drawing/2014/main" id="{75D0C480-BA17-B01F-6D9D-567519EB85A4}"/>
              </a:ext>
            </a:extLst>
          </p:cNvPr>
          <p:cNvSpPr>
            <a:spLocks noGrp="1"/>
          </p:cNvSpPr>
          <p:nvPr>
            <p:ph type="body" sz="quarter" idx="62"/>
          </p:nvPr>
        </p:nvSpPr>
        <p:spPr>
          <a:xfrm>
            <a:off x="-8011" y="578092"/>
            <a:ext cx="6365268" cy="671785"/>
          </a:xfrm>
          <a:solidFill>
            <a:srgbClr val="793D91"/>
          </a:solidFill>
        </p:spPr>
        <p:txBody>
          <a:bodyPr/>
          <a:lstStyle/>
          <a:p>
            <a:r>
              <a:rPr lang="en-GB" dirty="0">
                <a:latin typeface="Söhne"/>
              </a:rPr>
              <a:t>4. </a:t>
            </a:r>
            <a:r>
              <a:rPr lang="en-GB" b="1" i="0" dirty="0">
                <a:effectLst/>
                <a:latin typeface="Söhne"/>
              </a:rPr>
              <a:t>Flexibility and Adaptation</a:t>
            </a:r>
            <a:endParaRPr lang="en-GB" dirty="0"/>
          </a:p>
        </p:txBody>
      </p:sp>
      <p:sp>
        <p:nvSpPr>
          <p:cNvPr id="5" name="TextBox 4">
            <a:extLst>
              <a:ext uri="{FF2B5EF4-FFF2-40B4-BE49-F238E27FC236}">
                <a16:creationId xmlns:a16="http://schemas.microsoft.com/office/drawing/2014/main" id="{29FEC1FB-8154-B858-88A5-96ADCCD1D3C3}"/>
              </a:ext>
            </a:extLst>
          </p:cNvPr>
          <p:cNvSpPr txBox="1"/>
          <p:nvPr/>
        </p:nvSpPr>
        <p:spPr>
          <a:xfrm>
            <a:off x="158390" y="-25875"/>
            <a:ext cx="6101442" cy="646331"/>
          </a:xfrm>
          <a:prstGeom prst="rect">
            <a:avLst/>
          </a:prstGeom>
          <a:noFill/>
        </p:spPr>
        <p:txBody>
          <a:bodyPr wrap="square">
            <a:spAutoFit/>
          </a:bodyPr>
          <a:lstStyle/>
          <a:p>
            <a:r>
              <a:rPr lang="en-GB" sz="3600" b="1" dirty="0">
                <a:solidFill>
                  <a:srgbClr val="793D91"/>
                </a:solidFill>
                <a:latin typeface="Calibri" panose="020F0502020204030204" pitchFamily="34" charset="0"/>
                <a:cs typeface="Calibri" panose="020F0502020204030204" pitchFamily="34" charset="0"/>
              </a:rPr>
              <a:t>Bringing Solutions to Life</a:t>
            </a:r>
          </a:p>
        </p:txBody>
      </p:sp>
    </p:spTree>
    <p:extLst>
      <p:ext uri="{BB962C8B-B14F-4D97-AF65-F5344CB8AC3E}">
        <p14:creationId xmlns:p14="http://schemas.microsoft.com/office/powerpoint/2010/main" val="2319914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7C594E-ECB5-8AA2-F8E8-FABD1991DC9D}"/>
              </a:ext>
            </a:extLst>
          </p:cNvPr>
          <p:cNvSpPr>
            <a:spLocks noGrp="1"/>
          </p:cNvSpPr>
          <p:nvPr>
            <p:ph type="body" sz="quarter" idx="48"/>
          </p:nvPr>
        </p:nvSpPr>
        <p:spPr/>
        <p:txBody>
          <a:bodyPr/>
          <a:lstStyle/>
          <a:p>
            <a:r>
              <a:rPr lang="en-GB" dirty="0"/>
              <a:t>With a robust action plan, a clear resource allocation, and set timelines, you're equipped to bring your solutions to life effectively. But remember, the most successful entrepreneurs are those who know when and how to adapt to change.</a:t>
            </a:r>
          </a:p>
          <a:p>
            <a:endParaRPr lang="en-GB" dirty="0"/>
          </a:p>
          <a:p>
            <a:r>
              <a:rPr lang="en-GB" b="1" dirty="0">
                <a:solidFill>
                  <a:srgbClr val="793D91"/>
                </a:solidFill>
              </a:rPr>
              <a:t>Group Exercise: Have each group present their action plan, resource allocation, and timeline to the class, receiving feedback to refine their approach.</a:t>
            </a:r>
          </a:p>
        </p:txBody>
      </p:sp>
      <p:sp>
        <p:nvSpPr>
          <p:cNvPr id="3" name="Text Placeholder 2">
            <a:extLst>
              <a:ext uri="{FF2B5EF4-FFF2-40B4-BE49-F238E27FC236}">
                <a16:creationId xmlns:a16="http://schemas.microsoft.com/office/drawing/2014/main" id="{3933882D-123F-A310-074F-77918BA03EC0}"/>
              </a:ext>
            </a:extLst>
          </p:cNvPr>
          <p:cNvSpPr>
            <a:spLocks noGrp="1"/>
          </p:cNvSpPr>
          <p:nvPr>
            <p:ph type="body" sz="quarter" idx="62"/>
          </p:nvPr>
        </p:nvSpPr>
        <p:spPr>
          <a:xfrm>
            <a:off x="-8011" y="578091"/>
            <a:ext cx="6223754" cy="1207165"/>
          </a:xfrm>
          <a:solidFill>
            <a:srgbClr val="793D91"/>
          </a:solidFill>
        </p:spPr>
        <p:txBody>
          <a:bodyPr/>
          <a:lstStyle/>
          <a:p>
            <a:endParaRPr lang="en-GB" sz="3600" b="1" dirty="0">
              <a:solidFill>
                <a:srgbClr val="793D91"/>
              </a:solidFill>
              <a:latin typeface="Calibri" panose="020F0502020204030204" pitchFamily="34" charset="0"/>
              <a:cs typeface="Calibri" panose="020F0502020204030204" pitchFamily="34" charset="0"/>
            </a:endParaRPr>
          </a:p>
          <a:p>
            <a:r>
              <a:rPr lang="en-GB" sz="3600" b="1" dirty="0">
                <a:solidFill>
                  <a:schemeClr val="bg1"/>
                </a:solidFill>
                <a:latin typeface="Calibri" panose="020F0502020204030204" pitchFamily="34" charset="0"/>
                <a:cs typeface="Calibri" panose="020F0502020204030204" pitchFamily="34" charset="0"/>
              </a:rPr>
              <a:t>Bringing Solutions to Life</a:t>
            </a:r>
          </a:p>
          <a:p>
            <a:endParaRPr lang="en-GB" dirty="0"/>
          </a:p>
        </p:txBody>
      </p:sp>
    </p:spTree>
    <p:extLst>
      <p:ext uri="{BB962C8B-B14F-4D97-AF65-F5344CB8AC3E}">
        <p14:creationId xmlns:p14="http://schemas.microsoft.com/office/powerpoint/2010/main" val="722608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7A8F2-1540-C0A2-D245-7A3A65EAF806}"/>
              </a:ext>
            </a:extLst>
          </p:cNvPr>
          <p:cNvSpPr>
            <a:spLocks noGrp="1"/>
          </p:cNvSpPr>
          <p:nvPr>
            <p:ph type="body" sz="quarter" idx="14"/>
          </p:nvPr>
        </p:nvSpPr>
        <p:spPr/>
        <p:txBody>
          <a:bodyPr/>
          <a:lstStyle/>
          <a:p>
            <a:r>
              <a:rPr lang="en-US" dirty="0"/>
              <a:t>04</a:t>
            </a:r>
          </a:p>
        </p:txBody>
      </p:sp>
      <p:sp>
        <p:nvSpPr>
          <p:cNvPr id="8" name="Text Placeholder 7">
            <a:extLst>
              <a:ext uri="{FF2B5EF4-FFF2-40B4-BE49-F238E27FC236}">
                <a16:creationId xmlns:a16="http://schemas.microsoft.com/office/drawing/2014/main" id="{0E83ACCB-3DC3-F5A5-787F-9C5C329AE70C}"/>
              </a:ext>
            </a:extLst>
          </p:cNvPr>
          <p:cNvSpPr>
            <a:spLocks noGrp="1"/>
          </p:cNvSpPr>
          <p:nvPr>
            <p:ph type="body" sz="quarter" idx="62"/>
          </p:nvPr>
        </p:nvSpPr>
        <p:spPr>
          <a:xfrm>
            <a:off x="563237" y="2428875"/>
            <a:ext cx="3494413" cy="1037185"/>
          </a:xfrm>
        </p:spPr>
        <p:txBody>
          <a:bodyPr/>
          <a:lstStyle/>
          <a:p>
            <a:r>
              <a:rPr lang="en-US" cap="all" dirty="0"/>
              <a:t>Reflection and Conclusion</a:t>
            </a:r>
          </a:p>
        </p:txBody>
      </p:sp>
      <p:sp>
        <p:nvSpPr>
          <p:cNvPr id="3" name="Freeform 2">
            <a:extLst>
              <a:ext uri="{FF2B5EF4-FFF2-40B4-BE49-F238E27FC236}">
                <a16:creationId xmlns:a16="http://schemas.microsoft.com/office/drawing/2014/main" id="{383F99E8-FC62-965A-CE93-9008FE061712}"/>
              </a:ext>
            </a:extLst>
          </p:cNvPr>
          <p:cNvSpPr/>
          <p:nvPr/>
        </p:nvSpPr>
        <p:spPr>
          <a:xfrm>
            <a:off x="8242840" y="1104489"/>
            <a:ext cx="2553683" cy="2025678"/>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4D0E5E0-094F-0147-B62C-D82BF5C36992}"/>
              </a:ext>
            </a:extLst>
          </p:cNvPr>
          <p:cNvSpPr/>
          <p:nvPr/>
        </p:nvSpPr>
        <p:spPr>
          <a:xfrm>
            <a:off x="7757309" y="5058260"/>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grpSp>
        <p:nvGrpSpPr>
          <p:cNvPr id="9" name="Graphic 4">
            <a:extLst>
              <a:ext uri="{FF2B5EF4-FFF2-40B4-BE49-F238E27FC236}">
                <a16:creationId xmlns:a16="http://schemas.microsoft.com/office/drawing/2014/main" id="{CE205692-93C6-25C5-58AD-04DAC56EC125}"/>
              </a:ext>
            </a:extLst>
          </p:cNvPr>
          <p:cNvGrpSpPr/>
          <p:nvPr/>
        </p:nvGrpSpPr>
        <p:grpSpPr>
          <a:xfrm>
            <a:off x="-649996" y="4709476"/>
            <a:ext cx="1988628" cy="1318666"/>
            <a:chOff x="5072479" y="4905026"/>
            <a:chExt cx="803439" cy="532763"/>
          </a:xfrm>
        </p:grpSpPr>
        <p:sp>
          <p:nvSpPr>
            <p:cNvPr id="10" name="Freeform 9">
              <a:extLst>
                <a:ext uri="{FF2B5EF4-FFF2-40B4-BE49-F238E27FC236}">
                  <a16:creationId xmlns:a16="http://schemas.microsoft.com/office/drawing/2014/main" id="{C412E785-74E3-FEC7-0ADD-7B4EF3CF0C24}"/>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E89924D-F3BD-6C77-7F77-F78102616D5F}"/>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D0E338-5DB8-5285-9BA0-590E0F9ED174}"/>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0A544F-604F-C5CF-6184-7BE540604637}"/>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pic>
        <p:nvPicPr>
          <p:cNvPr id="2" name="Picture 26">
            <a:extLst>
              <a:ext uri="{FF2B5EF4-FFF2-40B4-BE49-F238E27FC236}">
                <a16:creationId xmlns:a16="http://schemas.microsoft.com/office/drawing/2014/main" id="{A09A686D-DA2C-1A3B-EE43-563F151A07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4577" y="473452"/>
            <a:ext cx="3431637" cy="6384548"/>
          </a:xfrm>
          <a:prstGeom prst="rect">
            <a:avLst/>
          </a:prstGeom>
        </p:spPr>
      </p:pic>
    </p:spTree>
    <p:extLst>
      <p:ext uri="{BB962C8B-B14F-4D97-AF65-F5344CB8AC3E}">
        <p14:creationId xmlns:p14="http://schemas.microsoft.com/office/powerpoint/2010/main" val="355944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321625F-750C-32CC-89C1-83AF85B2E912}"/>
              </a:ext>
            </a:extLst>
          </p:cNvPr>
          <p:cNvSpPr>
            <a:spLocks noGrp="1"/>
          </p:cNvSpPr>
          <p:nvPr>
            <p:ph type="body" sz="quarter" idx="48"/>
          </p:nvPr>
        </p:nvSpPr>
        <p:spPr>
          <a:xfrm>
            <a:off x="737061" y="1042616"/>
            <a:ext cx="6263633" cy="4466887"/>
          </a:xfrm>
        </p:spPr>
        <p:txBody>
          <a:bodyPr/>
          <a:lstStyle/>
          <a:p>
            <a:pPr>
              <a:spcBef>
                <a:spcPts val="1200"/>
              </a:spcBef>
            </a:pPr>
            <a:r>
              <a:rPr lang="en-GB" dirty="0"/>
              <a:t>As we conclude our module on Creative Problem Solving, let's take a moment to reflect on the journey we've embarked upon and the skills we've acquired.</a:t>
            </a:r>
          </a:p>
          <a:p>
            <a:pPr>
              <a:spcBef>
                <a:spcPts val="1200"/>
              </a:spcBef>
            </a:pPr>
            <a:r>
              <a:rPr lang="en-GB" dirty="0"/>
              <a:t>We've explored different problem scenarios, engaged with various creative problem-solving methods, and learned the importance of monitoring and iterating our solutions.</a:t>
            </a:r>
          </a:p>
          <a:p>
            <a:pPr>
              <a:spcBef>
                <a:spcPts val="1200"/>
              </a:spcBef>
            </a:pPr>
            <a:r>
              <a:rPr lang="en-GB" dirty="0"/>
              <a:t>Discuss amongst yourselves or jot down in your learning journal: Which techniques resonated with you the most? Have you discovered any new strengths or areas for growth during these exercises?</a:t>
            </a:r>
          </a:p>
          <a:p>
            <a:pPr>
              <a:spcBef>
                <a:spcPts val="1200"/>
              </a:spcBef>
            </a:pPr>
            <a:r>
              <a:rPr lang="en-GB" dirty="0"/>
              <a:t>Consider how these skills might apply not just to entrepreneurial ventures, but to personal challenges and academic pursuits as well.</a:t>
            </a:r>
          </a:p>
        </p:txBody>
      </p:sp>
      <p:sp>
        <p:nvSpPr>
          <p:cNvPr id="2" name="Textplatzhalter 1">
            <a:extLst>
              <a:ext uri="{FF2B5EF4-FFF2-40B4-BE49-F238E27FC236}">
                <a16:creationId xmlns:a16="http://schemas.microsoft.com/office/drawing/2014/main" id="{F8A76780-BBFB-398E-BC73-FB7B04140232}"/>
              </a:ext>
            </a:extLst>
          </p:cNvPr>
          <p:cNvSpPr>
            <a:spLocks noGrp="1"/>
          </p:cNvSpPr>
          <p:nvPr>
            <p:ph type="body" sz="quarter" idx="62"/>
          </p:nvPr>
        </p:nvSpPr>
        <p:spPr>
          <a:xfrm>
            <a:off x="112295" y="242199"/>
            <a:ext cx="3957900" cy="671785"/>
          </a:xfrm>
        </p:spPr>
        <p:txBody>
          <a:bodyPr/>
          <a:lstStyle/>
          <a:p>
            <a:r>
              <a:rPr lang="de-DE" dirty="0"/>
              <a:t>REFLECTION</a:t>
            </a:r>
            <a:endParaRPr lang="en-GB" dirty="0"/>
          </a:p>
        </p:txBody>
      </p:sp>
      <p:pic>
        <p:nvPicPr>
          <p:cNvPr id="8" name="Bildplatzhalter 7">
            <a:extLst>
              <a:ext uri="{FF2B5EF4-FFF2-40B4-BE49-F238E27FC236}">
                <a16:creationId xmlns:a16="http://schemas.microsoft.com/office/drawing/2014/main" id="{5BE00EF7-0DFD-38CD-B44C-15C1C7968D4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18648" r="18648"/>
          <a:stretch/>
        </p:blipFill>
        <p:spPr>
          <a:xfrm>
            <a:off x="7259665" y="562746"/>
            <a:ext cx="4195274" cy="4466887"/>
          </a:xfrm>
        </p:spPr>
      </p:pic>
    </p:spTree>
    <p:extLst>
      <p:ext uri="{BB962C8B-B14F-4D97-AF65-F5344CB8AC3E}">
        <p14:creationId xmlns:p14="http://schemas.microsoft.com/office/powerpoint/2010/main" val="3652719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BD91A-297F-7622-1FE1-E2700522DCBE}"/>
              </a:ext>
            </a:extLst>
          </p:cNvPr>
          <p:cNvSpPr>
            <a:spLocks noGrp="1"/>
          </p:cNvSpPr>
          <p:nvPr>
            <p:ph type="body" sz="quarter" idx="48"/>
          </p:nvPr>
        </p:nvSpPr>
        <p:spPr>
          <a:xfrm>
            <a:off x="4963887" y="272522"/>
            <a:ext cx="6825341" cy="7031792"/>
          </a:xfrm>
        </p:spPr>
        <p:txBody>
          <a:bodyPr/>
          <a:lstStyle/>
          <a:p>
            <a:r>
              <a:rPr lang="en-GB" b="1" dirty="0">
                <a:solidFill>
                  <a:srgbClr val="793D91"/>
                </a:solidFill>
              </a:rPr>
              <a:t>Activity 1</a:t>
            </a:r>
          </a:p>
          <a:p>
            <a:r>
              <a:rPr lang="en-GB" dirty="0">
                <a:solidFill>
                  <a:schemeClr val="tx1"/>
                </a:solidFill>
              </a:rPr>
              <a:t>In groups or individually, create a 'Reflection Map' where you chart out the problem-solving methods you've used, noting down specific skills or knowledge points you've gained next to each one. Share your Reflection Map with the class or within your group and discuss any common insights or differing experiences.</a:t>
            </a:r>
          </a:p>
          <a:p>
            <a:endParaRPr lang="en-GB" b="1" dirty="0">
              <a:solidFill>
                <a:schemeClr val="tx1"/>
              </a:solidFill>
            </a:endParaRPr>
          </a:p>
          <a:p>
            <a:r>
              <a:rPr lang="en-GB" b="1" dirty="0">
                <a:solidFill>
                  <a:srgbClr val="793D91"/>
                </a:solidFill>
              </a:rPr>
              <a:t>Activity 2</a:t>
            </a:r>
          </a:p>
          <a:p>
            <a:r>
              <a:rPr lang="en-GB" dirty="0">
                <a:solidFill>
                  <a:schemeClr val="tx1"/>
                </a:solidFill>
              </a:rPr>
              <a:t>For our final exercise, write a brief action plan outlining how you intend to integrate the problem-solving techniques you've learned into your upcoming projects or entrepreneurial endeavours.  Formulate at least one personal goal related to creative problem solving to achieve in the next month and share it with a partner. Accountability can greatly increase the likelihood of achieving your goals.</a:t>
            </a:r>
          </a:p>
        </p:txBody>
      </p:sp>
      <p:sp>
        <p:nvSpPr>
          <p:cNvPr id="3" name="Text Placeholder 2">
            <a:extLst>
              <a:ext uri="{FF2B5EF4-FFF2-40B4-BE49-F238E27FC236}">
                <a16:creationId xmlns:a16="http://schemas.microsoft.com/office/drawing/2014/main" id="{1B184F87-BF37-A983-9FD8-4B77B20C8C45}"/>
              </a:ext>
            </a:extLst>
          </p:cNvPr>
          <p:cNvSpPr>
            <a:spLocks noGrp="1"/>
          </p:cNvSpPr>
          <p:nvPr>
            <p:ph type="body" sz="quarter" idx="62"/>
          </p:nvPr>
        </p:nvSpPr>
        <p:spPr>
          <a:xfrm>
            <a:off x="112295" y="578092"/>
            <a:ext cx="3035919" cy="1609937"/>
          </a:xfrm>
        </p:spPr>
        <p:txBody>
          <a:bodyPr/>
          <a:lstStyle/>
          <a:p>
            <a:r>
              <a:rPr lang="en-GB" dirty="0"/>
              <a:t>Reflection Activity</a:t>
            </a:r>
          </a:p>
        </p:txBody>
      </p:sp>
    </p:spTree>
    <p:extLst>
      <p:ext uri="{BB962C8B-B14F-4D97-AF65-F5344CB8AC3E}">
        <p14:creationId xmlns:p14="http://schemas.microsoft.com/office/powerpoint/2010/main" val="4096297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60A5ED1-81A1-FBBE-51B3-F8EB0D999CF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t="34150" b="34150"/>
          <a:stretch>
            <a:fillRect/>
          </a:stretch>
        </p:blipFill>
        <p:spPr/>
      </p:pic>
      <p:sp>
        <p:nvSpPr>
          <p:cNvPr id="3" name="Text Placeholder 2">
            <a:extLst>
              <a:ext uri="{FF2B5EF4-FFF2-40B4-BE49-F238E27FC236}">
                <a16:creationId xmlns:a16="http://schemas.microsoft.com/office/drawing/2014/main" id="{8592CD2C-DE70-1B6E-55C2-F13BC33D08C9}"/>
              </a:ext>
            </a:extLst>
          </p:cNvPr>
          <p:cNvSpPr>
            <a:spLocks noGrp="1"/>
          </p:cNvSpPr>
          <p:nvPr>
            <p:ph type="body" sz="quarter" idx="48"/>
          </p:nvPr>
        </p:nvSpPr>
        <p:spPr/>
        <p:txBody>
          <a:bodyPr/>
          <a:lstStyle/>
          <a:p>
            <a:r>
              <a:rPr lang="en-GB" dirty="0"/>
              <a:t>Creative problem solving is more than a set of tools; it's a mindset that will serve you throughout your entrepreneurial and personal life.</a:t>
            </a:r>
          </a:p>
          <a:p>
            <a:endParaRPr lang="en-GB" dirty="0"/>
          </a:p>
          <a:p>
            <a:r>
              <a:rPr lang="en-GB" dirty="0"/>
              <a:t>As you move forward, carry with you the curiosity and analytical thinking you've developed here. Remember that every problem is an opportunity for innovation and growth.</a:t>
            </a:r>
          </a:p>
          <a:p>
            <a:endParaRPr lang="en-GB" dirty="0"/>
          </a:p>
          <a:p>
            <a:r>
              <a:rPr lang="en-GB" dirty="0"/>
              <a:t>We encourage you to continue practising these methods, whether in starting new ventures, tackling group projects, or navigating day-to-day decisions.</a:t>
            </a:r>
          </a:p>
        </p:txBody>
      </p:sp>
      <p:sp>
        <p:nvSpPr>
          <p:cNvPr id="4" name="Text Placeholder 3">
            <a:extLst>
              <a:ext uri="{FF2B5EF4-FFF2-40B4-BE49-F238E27FC236}">
                <a16:creationId xmlns:a16="http://schemas.microsoft.com/office/drawing/2014/main" id="{914FC99E-C0B2-393A-F771-FD69B9914D8D}"/>
              </a:ext>
            </a:extLst>
          </p:cNvPr>
          <p:cNvSpPr>
            <a:spLocks noGrp="1"/>
          </p:cNvSpPr>
          <p:nvPr>
            <p:ph type="body" sz="quarter" idx="62"/>
          </p:nvPr>
        </p:nvSpPr>
        <p:spPr>
          <a:solidFill>
            <a:srgbClr val="793D91"/>
          </a:solidFill>
        </p:spPr>
        <p:txBody>
          <a:bodyPr/>
          <a:lstStyle/>
          <a:p>
            <a:r>
              <a:rPr lang="en-GB" dirty="0">
                <a:solidFill>
                  <a:schemeClr val="bg1"/>
                </a:solidFill>
              </a:rPr>
              <a:t>Conclusion</a:t>
            </a:r>
          </a:p>
        </p:txBody>
      </p:sp>
    </p:spTree>
    <p:extLst>
      <p:ext uri="{BB962C8B-B14F-4D97-AF65-F5344CB8AC3E}">
        <p14:creationId xmlns:p14="http://schemas.microsoft.com/office/powerpoint/2010/main" val="3231057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3AD9EF-F4D1-7E92-2087-1A8376A4A8F7}"/>
              </a:ext>
            </a:extLst>
          </p:cNvPr>
          <p:cNvSpPr>
            <a:spLocks noGrp="1"/>
          </p:cNvSpPr>
          <p:nvPr>
            <p:ph type="body" sz="quarter" idx="62"/>
          </p:nvPr>
        </p:nvSpPr>
        <p:spPr>
          <a:xfrm>
            <a:off x="6953069" y="2757215"/>
            <a:ext cx="4491853" cy="671785"/>
          </a:xfrm>
        </p:spPr>
        <p:txBody>
          <a:bodyPr/>
          <a:lstStyle/>
          <a:p>
            <a:pPr algn="r"/>
            <a:r>
              <a:rPr lang="en-US" dirty="0"/>
              <a:t>FOLLOW OUR JOURNEY </a:t>
            </a:r>
          </a:p>
        </p:txBody>
      </p:sp>
      <p:sp>
        <p:nvSpPr>
          <p:cNvPr id="5" name="Text Placeholder 4">
            <a:extLst>
              <a:ext uri="{FF2B5EF4-FFF2-40B4-BE49-F238E27FC236}">
                <a16:creationId xmlns:a16="http://schemas.microsoft.com/office/drawing/2014/main" id="{9CDA372D-906F-3128-6D73-398C5EFC1510}"/>
              </a:ext>
            </a:extLst>
          </p:cNvPr>
          <p:cNvSpPr>
            <a:spLocks noGrp="1"/>
          </p:cNvSpPr>
          <p:nvPr>
            <p:ph type="body" sz="quarter" idx="24"/>
          </p:nvPr>
        </p:nvSpPr>
        <p:spPr>
          <a:xfrm>
            <a:off x="5252224" y="4658876"/>
            <a:ext cx="6192698" cy="649221"/>
          </a:xfrm>
        </p:spPr>
        <p:txBody>
          <a:bodyPr/>
          <a:lstStyle/>
          <a:p>
            <a:r>
              <a:rPr lang="en-US" b="1" dirty="0"/>
              <a:t>www.entrepreneurshiplabs.eu</a:t>
            </a:r>
            <a:endParaRPr lang="en-US" dirty="0"/>
          </a:p>
        </p:txBody>
      </p:sp>
      <p:grpSp>
        <p:nvGrpSpPr>
          <p:cNvPr id="126" name="Group 125">
            <a:extLst>
              <a:ext uri="{FF2B5EF4-FFF2-40B4-BE49-F238E27FC236}">
                <a16:creationId xmlns:a16="http://schemas.microsoft.com/office/drawing/2014/main" id="{4B7E4105-597A-8F0F-C420-568AA064F023}"/>
              </a:ext>
            </a:extLst>
          </p:cNvPr>
          <p:cNvGrpSpPr/>
          <p:nvPr/>
        </p:nvGrpSpPr>
        <p:grpSpPr>
          <a:xfrm>
            <a:off x="10003448" y="4371162"/>
            <a:ext cx="1189505" cy="278992"/>
            <a:chOff x="3244859" y="9797084"/>
            <a:chExt cx="1936438" cy="454180"/>
          </a:xfrm>
          <a:solidFill>
            <a:schemeClr val="bg1"/>
          </a:solidFill>
        </p:grpSpPr>
        <p:sp>
          <p:nvSpPr>
            <p:cNvPr id="127" name="Freeform 5">
              <a:extLst>
                <a:ext uri="{FF2B5EF4-FFF2-40B4-BE49-F238E27FC236}">
                  <a16:creationId xmlns:a16="http://schemas.microsoft.com/office/drawing/2014/main" id="{876F36C2-5264-94AF-E7F0-807B94DDA80E}"/>
                </a:ext>
              </a:extLst>
            </p:cNvPr>
            <p:cNvSpPr>
              <a:spLocks/>
            </p:cNvSpPr>
            <p:nvPr/>
          </p:nvSpPr>
          <p:spPr bwMode="auto">
            <a:xfrm>
              <a:off x="3244859" y="9797084"/>
              <a:ext cx="206694" cy="420436"/>
            </a:xfrm>
            <a:custGeom>
              <a:avLst/>
              <a:gdLst>
                <a:gd name="T0" fmla="*/ 6 w 30"/>
                <a:gd name="T1" fmla="*/ 13 h 64"/>
                <a:gd name="T2" fmla="*/ 6 w 30"/>
                <a:gd name="T3" fmla="*/ 21 h 64"/>
                <a:gd name="T4" fmla="*/ 0 w 30"/>
                <a:gd name="T5" fmla="*/ 21 h 64"/>
                <a:gd name="T6" fmla="*/ 0 w 30"/>
                <a:gd name="T7" fmla="*/ 32 h 64"/>
                <a:gd name="T8" fmla="*/ 6 w 30"/>
                <a:gd name="T9" fmla="*/ 32 h 64"/>
                <a:gd name="T10" fmla="*/ 6 w 30"/>
                <a:gd name="T11" fmla="*/ 64 h 64"/>
                <a:gd name="T12" fmla="*/ 20 w 30"/>
                <a:gd name="T13" fmla="*/ 64 h 64"/>
                <a:gd name="T14" fmla="*/ 20 w 30"/>
                <a:gd name="T15" fmla="*/ 32 h 64"/>
                <a:gd name="T16" fmla="*/ 29 w 30"/>
                <a:gd name="T17" fmla="*/ 32 h 64"/>
                <a:gd name="T18" fmla="*/ 30 w 30"/>
                <a:gd name="T19" fmla="*/ 21 h 64"/>
                <a:gd name="T20" fmla="*/ 20 w 30"/>
                <a:gd name="T21" fmla="*/ 21 h 64"/>
                <a:gd name="T22" fmla="*/ 20 w 30"/>
                <a:gd name="T23" fmla="*/ 14 h 64"/>
                <a:gd name="T24" fmla="*/ 23 w 30"/>
                <a:gd name="T25" fmla="*/ 11 h 64"/>
                <a:gd name="T26" fmla="*/ 30 w 30"/>
                <a:gd name="T27" fmla="*/ 11 h 64"/>
                <a:gd name="T28" fmla="*/ 30 w 30"/>
                <a:gd name="T29" fmla="*/ 0 h 64"/>
                <a:gd name="T30" fmla="*/ 20 w 30"/>
                <a:gd name="T31" fmla="*/ 0 h 64"/>
                <a:gd name="T32" fmla="*/ 6 w 30"/>
                <a:gd name="T33"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6" y="13"/>
                  </a:moveTo>
                  <a:cubicBezTo>
                    <a:pt x="6" y="14"/>
                    <a:pt x="6" y="21"/>
                    <a:pt x="6" y="21"/>
                  </a:cubicBezTo>
                  <a:cubicBezTo>
                    <a:pt x="0" y="21"/>
                    <a:pt x="0" y="21"/>
                    <a:pt x="0" y="21"/>
                  </a:cubicBezTo>
                  <a:cubicBezTo>
                    <a:pt x="0" y="32"/>
                    <a:pt x="0" y="32"/>
                    <a:pt x="0" y="32"/>
                  </a:cubicBezTo>
                  <a:cubicBezTo>
                    <a:pt x="6" y="32"/>
                    <a:pt x="6" y="32"/>
                    <a:pt x="6" y="32"/>
                  </a:cubicBezTo>
                  <a:cubicBezTo>
                    <a:pt x="6" y="64"/>
                    <a:pt x="6" y="64"/>
                    <a:pt x="6" y="64"/>
                  </a:cubicBezTo>
                  <a:cubicBezTo>
                    <a:pt x="20" y="64"/>
                    <a:pt x="20" y="64"/>
                    <a:pt x="20" y="64"/>
                  </a:cubicBezTo>
                  <a:cubicBezTo>
                    <a:pt x="20" y="32"/>
                    <a:pt x="20" y="32"/>
                    <a:pt x="20" y="32"/>
                  </a:cubicBezTo>
                  <a:cubicBezTo>
                    <a:pt x="29" y="32"/>
                    <a:pt x="29" y="32"/>
                    <a:pt x="29" y="32"/>
                  </a:cubicBezTo>
                  <a:cubicBezTo>
                    <a:pt x="29" y="32"/>
                    <a:pt x="29" y="27"/>
                    <a:pt x="30" y="21"/>
                  </a:cubicBezTo>
                  <a:cubicBezTo>
                    <a:pt x="29" y="21"/>
                    <a:pt x="20" y="21"/>
                    <a:pt x="20" y="21"/>
                  </a:cubicBezTo>
                  <a:cubicBezTo>
                    <a:pt x="20" y="21"/>
                    <a:pt x="20" y="15"/>
                    <a:pt x="20" y="14"/>
                  </a:cubicBezTo>
                  <a:cubicBezTo>
                    <a:pt x="20" y="13"/>
                    <a:pt x="21" y="11"/>
                    <a:pt x="23" y="11"/>
                  </a:cubicBezTo>
                  <a:cubicBezTo>
                    <a:pt x="24" y="11"/>
                    <a:pt x="27" y="11"/>
                    <a:pt x="30" y="11"/>
                  </a:cubicBezTo>
                  <a:cubicBezTo>
                    <a:pt x="30" y="10"/>
                    <a:pt x="30" y="5"/>
                    <a:pt x="30" y="0"/>
                  </a:cubicBezTo>
                  <a:cubicBezTo>
                    <a:pt x="26" y="0"/>
                    <a:pt x="22" y="0"/>
                    <a:pt x="20" y="0"/>
                  </a:cubicBezTo>
                  <a:cubicBezTo>
                    <a:pt x="6" y="0"/>
                    <a:pt x="6" y="11"/>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sp>
          <p:nvSpPr>
            <p:cNvPr id="128" name="Freeform 9">
              <a:extLst>
                <a:ext uri="{FF2B5EF4-FFF2-40B4-BE49-F238E27FC236}">
                  <a16:creationId xmlns:a16="http://schemas.microsoft.com/office/drawing/2014/main" id="{1AE07ABF-2F9D-CC3B-5CC2-976213DEDBA2}"/>
                </a:ext>
              </a:extLst>
            </p:cNvPr>
            <p:cNvSpPr>
              <a:spLocks noEditPoints="1"/>
            </p:cNvSpPr>
            <p:nvPr/>
          </p:nvSpPr>
          <p:spPr bwMode="auto">
            <a:xfrm>
              <a:off x="4763213" y="9806306"/>
              <a:ext cx="418084" cy="401645"/>
            </a:xfrm>
            <a:custGeom>
              <a:avLst/>
              <a:gdLst>
                <a:gd name="T0" fmla="*/ 64 w 64"/>
                <a:gd name="T1" fmla="*/ 37 h 61"/>
                <a:gd name="T2" fmla="*/ 64 w 64"/>
                <a:gd name="T3" fmla="*/ 61 h 61"/>
                <a:gd name="T4" fmla="*/ 50 w 64"/>
                <a:gd name="T5" fmla="*/ 61 h 61"/>
                <a:gd name="T6" fmla="*/ 50 w 64"/>
                <a:gd name="T7" fmla="*/ 39 h 61"/>
                <a:gd name="T8" fmla="*/ 43 w 64"/>
                <a:gd name="T9" fmla="*/ 30 h 61"/>
                <a:gd name="T10" fmla="*/ 36 w 64"/>
                <a:gd name="T11" fmla="*/ 35 h 61"/>
                <a:gd name="T12" fmla="*/ 36 w 64"/>
                <a:gd name="T13" fmla="*/ 38 h 61"/>
                <a:gd name="T14" fmla="*/ 36 w 64"/>
                <a:gd name="T15" fmla="*/ 61 h 61"/>
                <a:gd name="T16" fmla="*/ 22 w 64"/>
                <a:gd name="T17" fmla="*/ 61 h 61"/>
                <a:gd name="T18" fmla="*/ 22 w 64"/>
                <a:gd name="T19" fmla="*/ 20 h 61"/>
                <a:gd name="T20" fmla="*/ 36 w 64"/>
                <a:gd name="T21" fmla="*/ 20 h 61"/>
                <a:gd name="T22" fmla="*/ 36 w 64"/>
                <a:gd name="T23" fmla="*/ 26 h 61"/>
                <a:gd name="T24" fmla="*/ 36 w 64"/>
                <a:gd name="T25" fmla="*/ 26 h 61"/>
                <a:gd name="T26" fmla="*/ 36 w 64"/>
                <a:gd name="T27" fmla="*/ 26 h 61"/>
                <a:gd name="T28" fmla="*/ 36 w 64"/>
                <a:gd name="T29" fmla="*/ 26 h 61"/>
                <a:gd name="T30" fmla="*/ 48 w 64"/>
                <a:gd name="T31" fmla="*/ 19 h 61"/>
                <a:gd name="T32" fmla="*/ 64 w 64"/>
                <a:gd name="T33" fmla="*/ 37 h 61"/>
                <a:gd name="T34" fmla="*/ 8 w 64"/>
                <a:gd name="T35" fmla="*/ 0 h 61"/>
                <a:gd name="T36" fmla="*/ 0 w 64"/>
                <a:gd name="T37" fmla="*/ 7 h 61"/>
                <a:gd name="T38" fmla="*/ 8 w 64"/>
                <a:gd name="T39" fmla="*/ 14 h 61"/>
                <a:gd name="T40" fmla="*/ 8 w 64"/>
                <a:gd name="T41" fmla="*/ 14 h 61"/>
                <a:gd name="T42" fmla="*/ 15 w 64"/>
                <a:gd name="T43" fmla="*/ 7 h 61"/>
                <a:gd name="T44" fmla="*/ 8 w 64"/>
                <a:gd name="T45" fmla="*/ 0 h 61"/>
                <a:gd name="T46" fmla="*/ 1 w 64"/>
                <a:gd name="T47" fmla="*/ 61 h 61"/>
                <a:gd name="T48" fmla="*/ 15 w 64"/>
                <a:gd name="T49" fmla="*/ 61 h 61"/>
                <a:gd name="T50" fmla="*/ 15 w 64"/>
                <a:gd name="T51" fmla="*/ 20 h 61"/>
                <a:gd name="T52" fmla="*/ 1 w 64"/>
                <a:gd name="T53" fmla="*/ 20 h 61"/>
                <a:gd name="T54" fmla="*/ 1 w 64"/>
                <a:gd name="T5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61">
                  <a:moveTo>
                    <a:pt x="64" y="37"/>
                  </a:moveTo>
                  <a:cubicBezTo>
                    <a:pt x="64" y="61"/>
                    <a:pt x="64" y="61"/>
                    <a:pt x="64" y="61"/>
                  </a:cubicBezTo>
                  <a:cubicBezTo>
                    <a:pt x="50" y="61"/>
                    <a:pt x="50" y="61"/>
                    <a:pt x="50" y="61"/>
                  </a:cubicBezTo>
                  <a:cubicBezTo>
                    <a:pt x="50" y="39"/>
                    <a:pt x="50" y="39"/>
                    <a:pt x="50" y="39"/>
                  </a:cubicBezTo>
                  <a:cubicBezTo>
                    <a:pt x="50" y="34"/>
                    <a:pt x="48" y="30"/>
                    <a:pt x="43" y="30"/>
                  </a:cubicBezTo>
                  <a:cubicBezTo>
                    <a:pt x="40" y="30"/>
                    <a:pt x="37" y="32"/>
                    <a:pt x="36" y="35"/>
                  </a:cubicBezTo>
                  <a:cubicBezTo>
                    <a:pt x="36" y="36"/>
                    <a:pt x="36" y="37"/>
                    <a:pt x="36" y="38"/>
                  </a:cubicBezTo>
                  <a:cubicBezTo>
                    <a:pt x="36" y="61"/>
                    <a:pt x="36" y="61"/>
                    <a:pt x="36" y="61"/>
                  </a:cubicBezTo>
                  <a:cubicBezTo>
                    <a:pt x="22" y="61"/>
                    <a:pt x="22" y="61"/>
                    <a:pt x="22" y="61"/>
                  </a:cubicBezTo>
                  <a:cubicBezTo>
                    <a:pt x="22" y="61"/>
                    <a:pt x="22" y="24"/>
                    <a:pt x="22" y="20"/>
                  </a:cubicBezTo>
                  <a:cubicBezTo>
                    <a:pt x="36" y="20"/>
                    <a:pt x="36" y="20"/>
                    <a:pt x="36" y="20"/>
                  </a:cubicBezTo>
                  <a:cubicBezTo>
                    <a:pt x="36" y="26"/>
                    <a:pt x="36" y="26"/>
                    <a:pt x="36" y="26"/>
                  </a:cubicBezTo>
                  <a:cubicBezTo>
                    <a:pt x="36" y="26"/>
                    <a:pt x="36" y="26"/>
                    <a:pt x="36" y="26"/>
                  </a:cubicBezTo>
                  <a:cubicBezTo>
                    <a:pt x="36" y="26"/>
                    <a:pt x="36" y="26"/>
                    <a:pt x="36" y="26"/>
                  </a:cubicBezTo>
                  <a:cubicBezTo>
                    <a:pt x="36" y="26"/>
                    <a:pt x="36" y="26"/>
                    <a:pt x="36" y="26"/>
                  </a:cubicBezTo>
                  <a:cubicBezTo>
                    <a:pt x="38" y="23"/>
                    <a:pt x="41" y="19"/>
                    <a:pt x="48" y="19"/>
                  </a:cubicBezTo>
                  <a:cubicBezTo>
                    <a:pt x="57" y="19"/>
                    <a:pt x="64" y="25"/>
                    <a:pt x="64" y="37"/>
                  </a:cubicBezTo>
                  <a:close/>
                  <a:moveTo>
                    <a:pt x="8" y="0"/>
                  </a:moveTo>
                  <a:cubicBezTo>
                    <a:pt x="3" y="0"/>
                    <a:pt x="0" y="3"/>
                    <a:pt x="0" y="7"/>
                  </a:cubicBezTo>
                  <a:cubicBezTo>
                    <a:pt x="0" y="11"/>
                    <a:pt x="3" y="14"/>
                    <a:pt x="8" y="14"/>
                  </a:cubicBezTo>
                  <a:cubicBezTo>
                    <a:pt x="8" y="14"/>
                    <a:pt x="8" y="14"/>
                    <a:pt x="8" y="14"/>
                  </a:cubicBezTo>
                  <a:cubicBezTo>
                    <a:pt x="12" y="14"/>
                    <a:pt x="15" y="11"/>
                    <a:pt x="15" y="7"/>
                  </a:cubicBezTo>
                  <a:cubicBezTo>
                    <a:pt x="15" y="3"/>
                    <a:pt x="12" y="0"/>
                    <a:pt x="8" y="0"/>
                  </a:cubicBezTo>
                  <a:close/>
                  <a:moveTo>
                    <a:pt x="1" y="61"/>
                  </a:moveTo>
                  <a:cubicBezTo>
                    <a:pt x="15" y="61"/>
                    <a:pt x="15" y="61"/>
                    <a:pt x="15" y="61"/>
                  </a:cubicBezTo>
                  <a:cubicBezTo>
                    <a:pt x="15" y="20"/>
                    <a:pt x="15" y="20"/>
                    <a:pt x="15" y="20"/>
                  </a:cubicBezTo>
                  <a:cubicBezTo>
                    <a:pt x="1" y="20"/>
                    <a:pt x="1" y="20"/>
                    <a:pt x="1" y="20"/>
                  </a:cubicBezTo>
                  <a:lnTo>
                    <a:pt x="1"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sp>
          <p:nvSpPr>
            <p:cNvPr id="129" name="Freeform 128">
              <a:extLst>
                <a:ext uri="{FF2B5EF4-FFF2-40B4-BE49-F238E27FC236}">
                  <a16:creationId xmlns:a16="http://schemas.microsoft.com/office/drawing/2014/main" id="{5330927A-5E3D-ED22-0AFE-F1B0559A1A70}"/>
                </a:ext>
              </a:extLst>
            </p:cNvPr>
            <p:cNvSpPr>
              <a:spLocks/>
            </p:cNvSpPr>
            <p:nvPr/>
          </p:nvSpPr>
          <p:spPr bwMode="auto">
            <a:xfrm>
              <a:off x="3844999" y="9812041"/>
              <a:ext cx="521431" cy="439223"/>
            </a:xfrm>
            <a:custGeom>
              <a:avLst/>
              <a:gdLst>
                <a:gd name="T0" fmla="*/ 57 w 64"/>
                <a:gd name="T1" fmla="*/ 20 h 53"/>
                <a:gd name="T2" fmla="*/ 64 w 64"/>
                <a:gd name="T3" fmla="*/ 16 h 53"/>
                <a:gd name="T4" fmla="*/ 56 w 64"/>
                <a:gd name="T5" fmla="*/ 16 h 53"/>
                <a:gd name="T6" fmla="*/ 56 w 64"/>
                <a:gd name="T7" fmla="*/ 15 h 53"/>
                <a:gd name="T8" fmla="*/ 42 w 64"/>
                <a:gd name="T9" fmla="*/ 4 h 53"/>
                <a:gd name="T10" fmla="*/ 44 w 64"/>
                <a:gd name="T11" fmla="*/ 4 h 53"/>
                <a:gd name="T12" fmla="*/ 48 w 64"/>
                <a:gd name="T13" fmla="*/ 1 h 53"/>
                <a:gd name="T14" fmla="*/ 42 w 64"/>
                <a:gd name="T15" fmla="*/ 3 h 53"/>
                <a:gd name="T16" fmla="*/ 45 w 64"/>
                <a:gd name="T17" fmla="*/ 0 h 53"/>
                <a:gd name="T18" fmla="*/ 40 w 64"/>
                <a:gd name="T19" fmla="*/ 2 h 53"/>
                <a:gd name="T20" fmla="*/ 41 w 64"/>
                <a:gd name="T21" fmla="*/ 1 h 53"/>
                <a:gd name="T22" fmla="*/ 31 w 64"/>
                <a:gd name="T23" fmla="*/ 16 h 53"/>
                <a:gd name="T24" fmla="*/ 26 w 64"/>
                <a:gd name="T25" fmla="*/ 12 h 53"/>
                <a:gd name="T26" fmla="*/ 10 w 64"/>
                <a:gd name="T27" fmla="*/ 5 h 53"/>
                <a:gd name="T28" fmla="*/ 15 w 64"/>
                <a:gd name="T29" fmla="*/ 13 h 53"/>
                <a:gd name="T30" fmla="*/ 11 w 64"/>
                <a:gd name="T31" fmla="*/ 13 h 53"/>
                <a:gd name="T32" fmla="*/ 18 w 64"/>
                <a:gd name="T33" fmla="*/ 20 h 53"/>
                <a:gd name="T34" fmla="*/ 14 w 64"/>
                <a:gd name="T35" fmla="*/ 21 h 53"/>
                <a:gd name="T36" fmla="*/ 22 w 64"/>
                <a:gd name="T37" fmla="*/ 25 h 53"/>
                <a:gd name="T38" fmla="*/ 24 w 64"/>
                <a:gd name="T39" fmla="*/ 31 h 53"/>
                <a:gd name="T40" fmla="*/ 0 w 64"/>
                <a:gd name="T41" fmla="*/ 31 h 53"/>
                <a:gd name="T42" fmla="*/ 56 w 64"/>
                <a:gd name="T43" fmla="*/ 23 h 53"/>
                <a:gd name="T44" fmla="*/ 64 w 64"/>
                <a:gd name="T45" fmla="*/ 20 h 53"/>
                <a:gd name="T46" fmla="*/ 57 w 64"/>
                <a:gd name="T47"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53">
                  <a:moveTo>
                    <a:pt x="57" y="20"/>
                  </a:moveTo>
                  <a:cubicBezTo>
                    <a:pt x="60" y="19"/>
                    <a:pt x="63" y="18"/>
                    <a:pt x="64" y="16"/>
                  </a:cubicBezTo>
                  <a:cubicBezTo>
                    <a:pt x="62" y="16"/>
                    <a:pt x="58" y="17"/>
                    <a:pt x="56" y="16"/>
                  </a:cubicBezTo>
                  <a:cubicBezTo>
                    <a:pt x="56" y="16"/>
                    <a:pt x="56" y="15"/>
                    <a:pt x="56" y="15"/>
                  </a:cubicBezTo>
                  <a:cubicBezTo>
                    <a:pt x="54" y="9"/>
                    <a:pt x="48" y="4"/>
                    <a:pt x="42" y="4"/>
                  </a:cubicBezTo>
                  <a:cubicBezTo>
                    <a:pt x="43" y="4"/>
                    <a:pt x="43" y="4"/>
                    <a:pt x="44" y="4"/>
                  </a:cubicBezTo>
                  <a:cubicBezTo>
                    <a:pt x="44" y="3"/>
                    <a:pt x="48" y="3"/>
                    <a:pt x="48" y="1"/>
                  </a:cubicBezTo>
                  <a:cubicBezTo>
                    <a:pt x="47" y="0"/>
                    <a:pt x="42" y="2"/>
                    <a:pt x="42" y="3"/>
                  </a:cubicBezTo>
                  <a:cubicBezTo>
                    <a:pt x="43" y="2"/>
                    <a:pt x="45" y="1"/>
                    <a:pt x="45" y="0"/>
                  </a:cubicBezTo>
                  <a:cubicBezTo>
                    <a:pt x="43" y="0"/>
                    <a:pt x="41" y="1"/>
                    <a:pt x="40" y="2"/>
                  </a:cubicBezTo>
                  <a:cubicBezTo>
                    <a:pt x="40" y="2"/>
                    <a:pt x="41" y="1"/>
                    <a:pt x="41" y="1"/>
                  </a:cubicBezTo>
                  <a:cubicBezTo>
                    <a:pt x="36" y="4"/>
                    <a:pt x="33" y="10"/>
                    <a:pt x="31" y="16"/>
                  </a:cubicBezTo>
                  <a:cubicBezTo>
                    <a:pt x="29" y="14"/>
                    <a:pt x="27" y="13"/>
                    <a:pt x="26" y="12"/>
                  </a:cubicBezTo>
                  <a:cubicBezTo>
                    <a:pt x="22" y="10"/>
                    <a:pt x="17" y="8"/>
                    <a:pt x="10" y="5"/>
                  </a:cubicBezTo>
                  <a:cubicBezTo>
                    <a:pt x="9" y="7"/>
                    <a:pt x="11" y="11"/>
                    <a:pt x="15" y="13"/>
                  </a:cubicBezTo>
                  <a:cubicBezTo>
                    <a:pt x="14" y="13"/>
                    <a:pt x="12" y="13"/>
                    <a:pt x="11" y="13"/>
                  </a:cubicBezTo>
                  <a:cubicBezTo>
                    <a:pt x="12" y="16"/>
                    <a:pt x="13" y="19"/>
                    <a:pt x="18" y="20"/>
                  </a:cubicBezTo>
                  <a:cubicBezTo>
                    <a:pt x="16" y="20"/>
                    <a:pt x="15" y="20"/>
                    <a:pt x="14" y="21"/>
                  </a:cubicBezTo>
                  <a:cubicBezTo>
                    <a:pt x="15" y="23"/>
                    <a:pt x="17" y="26"/>
                    <a:pt x="22" y="25"/>
                  </a:cubicBezTo>
                  <a:cubicBezTo>
                    <a:pt x="17" y="27"/>
                    <a:pt x="20" y="31"/>
                    <a:pt x="24" y="31"/>
                  </a:cubicBezTo>
                  <a:cubicBezTo>
                    <a:pt x="17" y="38"/>
                    <a:pt x="6" y="37"/>
                    <a:pt x="0" y="31"/>
                  </a:cubicBezTo>
                  <a:cubicBezTo>
                    <a:pt x="16" y="53"/>
                    <a:pt x="51" y="44"/>
                    <a:pt x="56" y="23"/>
                  </a:cubicBezTo>
                  <a:cubicBezTo>
                    <a:pt x="60" y="23"/>
                    <a:pt x="63" y="22"/>
                    <a:pt x="64" y="20"/>
                  </a:cubicBezTo>
                  <a:cubicBezTo>
                    <a:pt x="62" y="21"/>
                    <a:pt x="58" y="20"/>
                    <a:pt x="5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5436" tIns="72717" rIns="145436" bIns="72717" numCol="1" anchor="t" anchorCtr="0" compatLnSpc="1">
              <a:prstTxWarp prst="textNoShape">
                <a:avLst/>
              </a:prstTxWarp>
            </a:bodyPr>
            <a:lstStyle/>
            <a:p>
              <a:endParaRPr lang="fr-CA" sz="4294" dirty="0">
                <a:solidFill>
                  <a:srgbClr val="F16924"/>
                </a:solidFill>
              </a:endParaRPr>
            </a:p>
          </p:txBody>
        </p:sp>
      </p:grpSp>
      <p:pic>
        <p:nvPicPr>
          <p:cNvPr id="3" name="Grafik 2">
            <a:extLst>
              <a:ext uri="{FF2B5EF4-FFF2-40B4-BE49-F238E27FC236}">
                <a16:creationId xmlns:a16="http://schemas.microsoft.com/office/drawing/2014/main" id="{A9D2E9F8-DDD9-9849-D6BA-F148779337B0}"/>
              </a:ext>
            </a:extLst>
          </p:cNvPr>
          <p:cNvPicPr>
            <a:picLocks noChangeAspect="1"/>
          </p:cNvPicPr>
          <p:nvPr/>
        </p:nvPicPr>
        <p:blipFill>
          <a:blip r:embed="rId3" cstate="screen">
            <a:extLst>
              <a:ext uri="{28A0092B-C50C-407E-A947-70E740481C1C}">
                <a14:useLocalDpi xmlns:a14="http://schemas.microsoft.com/office/drawing/2010/main"/>
              </a:ext>
            </a:extLst>
          </a:blip>
          <a:srcRect l="25" r="25"/>
          <a:stretch/>
        </p:blipFill>
        <p:spPr>
          <a:xfrm flipH="1">
            <a:off x="241300" y="943626"/>
            <a:ext cx="6407138" cy="4273561"/>
          </a:xfrm>
          <a:prstGeom prst="hexagon">
            <a:avLst/>
          </a:prstGeom>
        </p:spPr>
      </p:pic>
    </p:spTree>
    <p:extLst>
      <p:ext uri="{BB962C8B-B14F-4D97-AF65-F5344CB8AC3E}">
        <p14:creationId xmlns:p14="http://schemas.microsoft.com/office/powerpoint/2010/main" val="203832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a:t>Introduction and Motivation</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a:t>Concept and Basics </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a:t>Practical Skills Development</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Reflection and Conclusion</a:t>
            </a:r>
          </a:p>
        </p:txBody>
      </p:sp>
      <p:sp>
        <p:nvSpPr>
          <p:cNvPr id="6" name="Text Placeholder 5">
            <a:extLst>
              <a:ext uri="{FF2B5EF4-FFF2-40B4-BE49-F238E27FC236}">
                <a16:creationId xmlns:a16="http://schemas.microsoft.com/office/drawing/2014/main" id="{D4326ECC-000D-3303-394C-F9D0FC353004}"/>
              </a:ext>
            </a:extLst>
          </p:cNvPr>
          <p:cNvSpPr>
            <a:spLocks noGrp="1"/>
          </p:cNvSpPr>
          <p:nvPr>
            <p:ph type="body" sz="quarter" idx="62"/>
          </p:nvPr>
        </p:nvSpPr>
        <p:spPr/>
        <p:txBody>
          <a:bodyPr/>
          <a:lstStyle/>
          <a:p>
            <a:r>
              <a:rPr lang="en-US" dirty="0"/>
              <a:t>TABLE OF CONTENTS</a:t>
            </a:r>
          </a:p>
        </p:txBody>
      </p:sp>
      <p:sp>
        <p:nvSpPr>
          <p:cNvPr id="8" name="Text Placeholder 7">
            <a:extLst>
              <a:ext uri="{FF2B5EF4-FFF2-40B4-BE49-F238E27FC236}">
                <a16:creationId xmlns:a16="http://schemas.microsoft.com/office/drawing/2014/main" id="{37AF150C-15DE-64BB-1897-7B514621291D}"/>
              </a:ext>
            </a:extLst>
          </p:cNvPr>
          <p:cNvSpPr>
            <a:spLocks noGrp="1"/>
          </p:cNvSpPr>
          <p:nvPr>
            <p:ph type="body" sz="quarter" idx="11"/>
          </p:nvPr>
        </p:nvSpPr>
        <p:spPr/>
        <p:txBody>
          <a:bodyPr/>
          <a:lstStyle/>
          <a:p>
            <a:r>
              <a:rPr lang="en-US" dirty="0"/>
              <a:t>01</a:t>
            </a:r>
          </a:p>
        </p:txBody>
      </p:sp>
      <p:sp>
        <p:nvSpPr>
          <p:cNvPr id="25" name="Text Placeholder 24">
            <a:extLst>
              <a:ext uri="{FF2B5EF4-FFF2-40B4-BE49-F238E27FC236}">
                <a16:creationId xmlns:a16="http://schemas.microsoft.com/office/drawing/2014/main" id="{2C7B670D-93E0-143F-BFED-FF449FA71DDF}"/>
              </a:ext>
            </a:extLst>
          </p:cNvPr>
          <p:cNvSpPr>
            <a:spLocks noGrp="1"/>
          </p:cNvSpPr>
          <p:nvPr>
            <p:ph type="body" sz="quarter" idx="13"/>
          </p:nvPr>
        </p:nvSpPr>
        <p:spPr/>
        <p:txBody>
          <a:bodyPr/>
          <a:lstStyle/>
          <a:p>
            <a:r>
              <a:rPr lang="en-US" dirty="0"/>
              <a:t>02</a:t>
            </a:r>
          </a:p>
        </p:txBody>
      </p:sp>
      <p:sp>
        <p:nvSpPr>
          <p:cNvPr id="27" name="Text Placeholder 26">
            <a:extLst>
              <a:ext uri="{FF2B5EF4-FFF2-40B4-BE49-F238E27FC236}">
                <a16:creationId xmlns:a16="http://schemas.microsoft.com/office/drawing/2014/main" id="{C584965E-5819-BBF6-358D-08993EDF1D72}"/>
              </a:ext>
            </a:extLst>
          </p:cNvPr>
          <p:cNvSpPr>
            <a:spLocks noGrp="1"/>
          </p:cNvSpPr>
          <p:nvPr>
            <p:ph type="body" sz="quarter" idx="15"/>
          </p:nvPr>
        </p:nvSpPr>
        <p:spPr/>
        <p:txBody>
          <a:bodyPr/>
          <a:lstStyle/>
          <a:p>
            <a:r>
              <a:rPr lang="en-US" dirty="0"/>
              <a:t>03</a:t>
            </a:r>
          </a:p>
        </p:txBody>
      </p:sp>
      <p:sp>
        <p:nvSpPr>
          <p:cNvPr id="33" name="Text Placeholder 32">
            <a:extLst>
              <a:ext uri="{FF2B5EF4-FFF2-40B4-BE49-F238E27FC236}">
                <a16:creationId xmlns:a16="http://schemas.microsoft.com/office/drawing/2014/main" id="{D34F604F-285B-1953-275F-60A2981237EB}"/>
              </a:ext>
            </a:extLst>
          </p:cNvPr>
          <p:cNvSpPr>
            <a:spLocks noGrp="1"/>
          </p:cNvSpPr>
          <p:nvPr>
            <p:ph type="body" sz="quarter" idx="17"/>
          </p:nvPr>
        </p:nvSpPr>
        <p:spPr/>
        <p:txBody>
          <a:bodyPr/>
          <a:lstStyle/>
          <a:p>
            <a:r>
              <a:rPr lang="en-US" dirty="0"/>
              <a:t>04</a:t>
            </a:r>
          </a:p>
        </p:txBody>
      </p:sp>
      <p:grpSp>
        <p:nvGrpSpPr>
          <p:cNvPr id="3" name="Graphic 4">
            <a:extLst>
              <a:ext uri="{FF2B5EF4-FFF2-40B4-BE49-F238E27FC236}">
                <a16:creationId xmlns:a16="http://schemas.microsoft.com/office/drawing/2014/main" id="{EC8A9901-AD39-1EF1-9C3F-C23A6FA159A2}"/>
              </a:ext>
            </a:extLst>
          </p:cNvPr>
          <p:cNvGrpSpPr/>
          <p:nvPr/>
        </p:nvGrpSpPr>
        <p:grpSpPr>
          <a:xfrm>
            <a:off x="-807609" y="396129"/>
            <a:ext cx="1988628" cy="1318666"/>
            <a:chOff x="5072479" y="4905026"/>
            <a:chExt cx="803439" cy="532763"/>
          </a:xfrm>
        </p:grpSpPr>
        <p:sp>
          <p:nvSpPr>
            <p:cNvPr id="4" name="Freeform 3">
              <a:extLst>
                <a:ext uri="{FF2B5EF4-FFF2-40B4-BE49-F238E27FC236}">
                  <a16:creationId xmlns:a16="http://schemas.microsoft.com/office/drawing/2014/main" id="{F7CE8C73-5EC8-C290-A55B-CAB3AEA55332}"/>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DB932A2-6420-68CA-CB9D-F63391B2C4B8}"/>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B6FD762-2084-1311-3162-8965734EEEE0}"/>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6C20AE0-CC0E-2795-3B96-4186F28157B7}"/>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spTree>
    <p:extLst>
      <p:ext uri="{BB962C8B-B14F-4D97-AF65-F5344CB8AC3E}">
        <p14:creationId xmlns:p14="http://schemas.microsoft.com/office/powerpoint/2010/main" val="40106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97A8F2-1540-C0A2-D245-7A3A65EAF806}"/>
              </a:ext>
            </a:extLst>
          </p:cNvPr>
          <p:cNvSpPr>
            <a:spLocks noGrp="1"/>
          </p:cNvSpPr>
          <p:nvPr>
            <p:ph type="body" sz="quarter" idx="14"/>
          </p:nvPr>
        </p:nvSpPr>
        <p:spPr/>
        <p:txBody>
          <a:bodyPr/>
          <a:lstStyle/>
          <a:p>
            <a:r>
              <a:rPr lang="en-US" dirty="0"/>
              <a:t>01</a:t>
            </a:r>
          </a:p>
        </p:txBody>
      </p:sp>
      <p:pic>
        <p:nvPicPr>
          <p:cNvPr id="2" name="Picture 1">
            <a:extLst>
              <a:ext uri="{FF2B5EF4-FFF2-40B4-BE49-F238E27FC236}">
                <a16:creationId xmlns:a16="http://schemas.microsoft.com/office/drawing/2014/main" id="{224998B8-6828-7A3D-9A80-8BC09C5BDB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1015"/>
          <a:stretch/>
        </p:blipFill>
        <p:spPr>
          <a:xfrm flipH="1">
            <a:off x="4071979" y="1669635"/>
            <a:ext cx="4048042" cy="5333136"/>
          </a:xfrm>
          <a:prstGeom prst="rect">
            <a:avLst/>
          </a:prstGeom>
        </p:spPr>
      </p:pic>
      <p:sp>
        <p:nvSpPr>
          <p:cNvPr id="3" name="Freeform 2">
            <a:extLst>
              <a:ext uri="{FF2B5EF4-FFF2-40B4-BE49-F238E27FC236}">
                <a16:creationId xmlns:a16="http://schemas.microsoft.com/office/drawing/2014/main" id="{383F99E8-FC62-965A-CE93-9008FE061712}"/>
              </a:ext>
            </a:extLst>
          </p:cNvPr>
          <p:cNvSpPr/>
          <p:nvPr/>
        </p:nvSpPr>
        <p:spPr>
          <a:xfrm>
            <a:off x="8242840" y="1104489"/>
            <a:ext cx="2553683" cy="2025678"/>
          </a:xfrm>
          <a:custGeom>
            <a:avLst/>
            <a:gdLst>
              <a:gd name="connsiteX0" fmla="*/ 1157279 w 1317367"/>
              <a:gd name="connsiteY0" fmla="*/ 1031680 h 1044986"/>
              <a:gd name="connsiteX1" fmla="*/ 770440 w 1317367"/>
              <a:gd name="connsiteY1" fmla="*/ 1021331 h 1044986"/>
              <a:gd name="connsiteX2" fmla="*/ 418140 w 1317367"/>
              <a:gd name="connsiteY2" fmla="*/ 866094 h 1044986"/>
              <a:gd name="connsiteX3" fmla="*/ 148735 w 1317367"/>
              <a:gd name="connsiteY3" fmla="*/ 590117 h 1044986"/>
              <a:gd name="connsiteX4" fmla="*/ 3671 w 1317367"/>
              <a:gd name="connsiteY4" fmla="*/ 234797 h 1044986"/>
              <a:gd name="connsiteX5" fmla="*/ 159097 w 1317367"/>
              <a:gd name="connsiteY5" fmla="*/ 3666 h 1044986"/>
              <a:gd name="connsiteX6" fmla="*/ 390509 w 1317367"/>
              <a:gd name="connsiteY6" fmla="*/ 158903 h 1044986"/>
              <a:gd name="connsiteX7" fmla="*/ 476857 w 1317367"/>
              <a:gd name="connsiteY7" fmla="*/ 376235 h 1044986"/>
              <a:gd name="connsiteX8" fmla="*/ 639191 w 1317367"/>
              <a:gd name="connsiteY8" fmla="*/ 545271 h 1044986"/>
              <a:gd name="connsiteX9" fmla="*/ 853334 w 1317367"/>
              <a:gd name="connsiteY9" fmla="*/ 638413 h 1044986"/>
              <a:gd name="connsiteX10" fmla="*/ 1084746 w 1317367"/>
              <a:gd name="connsiteY10" fmla="*/ 645313 h 1044986"/>
              <a:gd name="connsiteX11" fmla="*/ 1312705 w 1317367"/>
              <a:gd name="connsiteY11" fmla="*/ 807449 h 1044986"/>
              <a:gd name="connsiteX12" fmla="*/ 1157279 w 1317367"/>
              <a:gd name="connsiteY12" fmla="*/ 1031680 h 104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367" h="1044986">
                <a:moveTo>
                  <a:pt x="1157279" y="1031680"/>
                </a:moveTo>
                <a:cubicBezTo>
                  <a:pt x="1029483" y="1052379"/>
                  <a:pt x="898235" y="1048929"/>
                  <a:pt x="770440" y="1021331"/>
                </a:cubicBezTo>
                <a:cubicBezTo>
                  <a:pt x="642645" y="993733"/>
                  <a:pt x="525212" y="938538"/>
                  <a:pt x="418140" y="866094"/>
                </a:cubicBezTo>
                <a:cubicBezTo>
                  <a:pt x="311069" y="793650"/>
                  <a:pt x="221267" y="700508"/>
                  <a:pt x="148735" y="590117"/>
                </a:cubicBezTo>
                <a:cubicBezTo>
                  <a:pt x="79657" y="483176"/>
                  <a:pt x="27848" y="362436"/>
                  <a:pt x="3671" y="234797"/>
                </a:cubicBezTo>
                <a:cubicBezTo>
                  <a:pt x="-17053" y="127856"/>
                  <a:pt x="52025" y="24364"/>
                  <a:pt x="159097" y="3666"/>
                </a:cubicBezTo>
                <a:cubicBezTo>
                  <a:pt x="266168" y="-17032"/>
                  <a:pt x="369786" y="51962"/>
                  <a:pt x="390509" y="158903"/>
                </a:cubicBezTo>
                <a:cubicBezTo>
                  <a:pt x="404325" y="234797"/>
                  <a:pt x="435410" y="310691"/>
                  <a:pt x="476857" y="376235"/>
                </a:cubicBezTo>
                <a:cubicBezTo>
                  <a:pt x="518304" y="441780"/>
                  <a:pt x="573567" y="500425"/>
                  <a:pt x="639191" y="545271"/>
                </a:cubicBezTo>
                <a:cubicBezTo>
                  <a:pt x="704816" y="590117"/>
                  <a:pt x="777348" y="621165"/>
                  <a:pt x="853334" y="638413"/>
                </a:cubicBezTo>
                <a:cubicBezTo>
                  <a:pt x="929320" y="655662"/>
                  <a:pt x="1008760" y="659111"/>
                  <a:pt x="1084746" y="645313"/>
                </a:cubicBezTo>
                <a:cubicBezTo>
                  <a:pt x="1191818" y="628064"/>
                  <a:pt x="1291981" y="700508"/>
                  <a:pt x="1312705" y="807449"/>
                </a:cubicBezTo>
                <a:cubicBezTo>
                  <a:pt x="1336882" y="910940"/>
                  <a:pt x="1264350" y="1014432"/>
                  <a:pt x="1157279" y="1031680"/>
                </a:cubicBezTo>
              </a:path>
            </a:pathLst>
          </a:custGeom>
          <a:solidFill>
            <a:srgbClr val="EE3E81"/>
          </a:solidFill>
          <a:ln w="3451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4D0E5E0-094F-0147-B62C-D82BF5C36992}"/>
              </a:ext>
            </a:extLst>
          </p:cNvPr>
          <p:cNvSpPr/>
          <p:nvPr/>
        </p:nvSpPr>
        <p:spPr>
          <a:xfrm>
            <a:off x="7757309" y="5058260"/>
            <a:ext cx="971063" cy="969882"/>
          </a:xfrm>
          <a:custGeom>
            <a:avLst/>
            <a:gdLst>
              <a:gd name="connsiteX0" fmla="*/ 152035 w 500942"/>
              <a:gd name="connsiteY0" fmla="*/ 20761 h 500333"/>
              <a:gd name="connsiteX1" fmla="*/ 20786 w 500942"/>
              <a:gd name="connsiteY1" fmla="*/ 348483 h 500333"/>
              <a:gd name="connsiteX2" fmla="*/ 348908 w 500942"/>
              <a:gd name="connsiteY2" fmla="*/ 479572 h 500333"/>
              <a:gd name="connsiteX3" fmla="*/ 480157 w 500942"/>
              <a:gd name="connsiteY3" fmla="*/ 151850 h 500333"/>
              <a:gd name="connsiteX4" fmla="*/ 152035 w 500942"/>
              <a:gd name="connsiteY4" fmla="*/ 20761 h 500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42" h="500333">
                <a:moveTo>
                  <a:pt x="152035" y="20761"/>
                </a:moveTo>
                <a:cubicBezTo>
                  <a:pt x="24240" y="75956"/>
                  <a:pt x="-34477" y="220844"/>
                  <a:pt x="20786" y="348483"/>
                </a:cubicBezTo>
                <a:cubicBezTo>
                  <a:pt x="76049" y="476123"/>
                  <a:pt x="221113" y="534768"/>
                  <a:pt x="348908" y="479572"/>
                </a:cubicBezTo>
                <a:cubicBezTo>
                  <a:pt x="476703" y="424377"/>
                  <a:pt x="535419" y="279489"/>
                  <a:pt x="480157" y="151850"/>
                </a:cubicBezTo>
                <a:cubicBezTo>
                  <a:pt x="424894" y="24210"/>
                  <a:pt x="279830" y="-34435"/>
                  <a:pt x="152035" y="20761"/>
                </a:cubicBezTo>
              </a:path>
            </a:pathLst>
          </a:custGeom>
          <a:solidFill>
            <a:srgbClr val="3EA5DC"/>
          </a:solidFill>
          <a:ln w="34512"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0E83ACCB-3DC3-F5A5-787F-9C5C329AE70C}"/>
              </a:ext>
            </a:extLst>
          </p:cNvPr>
          <p:cNvSpPr>
            <a:spLocks noGrp="1"/>
          </p:cNvSpPr>
          <p:nvPr>
            <p:ph type="body" sz="quarter" idx="62"/>
          </p:nvPr>
        </p:nvSpPr>
        <p:spPr>
          <a:xfrm>
            <a:off x="563238" y="2428875"/>
            <a:ext cx="3684912" cy="1037185"/>
          </a:xfrm>
        </p:spPr>
        <p:txBody>
          <a:bodyPr/>
          <a:lstStyle/>
          <a:p>
            <a:r>
              <a:rPr lang="en-US" dirty="0"/>
              <a:t>INTRODUCTION </a:t>
            </a:r>
            <a:r>
              <a:rPr lang="en-US" cap="all" dirty="0"/>
              <a:t>and motivation</a:t>
            </a:r>
          </a:p>
        </p:txBody>
      </p:sp>
      <p:grpSp>
        <p:nvGrpSpPr>
          <p:cNvPr id="9" name="Graphic 4">
            <a:extLst>
              <a:ext uri="{FF2B5EF4-FFF2-40B4-BE49-F238E27FC236}">
                <a16:creationId xmlns:a16="http://schemas.microsoft.com/office/drawing/2014/main" id="{CE205692-93C6-25C5-58AD-04DAC56EC125}"/>
              </a:ext>
            </a:extLst>
          </p:cNvPr>
          <p:cNvGrpSpPr/>
          <p:nvPr/>
        </p:nvGrpSpPr>
        <p:grpSpPr>
          <a:xfrm>
            <a:off x="-649996" y="4709476"/>
            <a:ext cx="1988628" cy="1318666"/>
            <a:chOff x="5072479" y="4905026"/>
            <a:chExt cx="803439" cy="532763"/>
          </a:xfrm>
        </p:grpSpPr>
        <p:sp>
          <p:nvSpPr>
            <p:cNvPr id="10" name="Freeform 9">
              <a:extLst>
                <a:ext uri="{FF2B5EF4-FFF2-40B4-BE49-F238E27FC236}">
                  <a16:creationId xmlns:a16="http://schemas.microsoft.com/office/drawing/2014/main" id="{C412E785-74E3-FEC7-0ADD-7B4EF3CF0C24}"/>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E89924D-F3BD-6C77-7F77-F78102616D5F}"/>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2700" cap="flat">
              <a:solidFill>
                <a:srgbClr val="3EA5DC"/>
              </a:solid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FAD0E338-5DB8-5285-9BA0-590E0F9ED174}"/>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00A544F-604F-C5CF-6184-7BE540604637}"/>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2700" cap="flat">
              <a:solidFill>
                <a:srgbClr val="3EA5DC"/>
              </a:solidFill>
              <a:prstDash val="solid"/>
              <a:miter/>
            </a:ln>
          </p:spPr>
          <p:txBody>
            <a:bodyPr rtlCol="0" anchor="ctr"/>
            <a:lstStyle/>
            <a:p>
              <a:endParaRPr lang="en-US"/>
            </a:p>
          </p:txBody>
        </p:sp>
      </p:grpSp>
    </p:spTree>
    <p:extLst>
      <p:ext uri="{BB962C8B-B14F-4D97-AF65-F5344CB8AC3E}">
        <p14:creationId xmlns:p14="http://schemas.microsoft.com/office/powerpoint/2010/main" val="87145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4E61E9-FC22-C235-9881-E7E0C234C9F4}"/>
              </a:ext>
            </a:extLst>
          </p:cNvPr>
          <p:cNvSpPr>
            <a:spLocks noGrp="1"/>
          </p:cNvSpPr>
          <p:nvPr>
            <p:ph type="body" sz="quarter" idx="48"/>
          </p:nvPr>
        </p:nvSpPr>
        <p:spPr>
          <a:xfrm>
            <a:off x="480974" y="2361851"/>
            <a:ext cx="7653376" cy="3933404"/>
          </a:xfrm>
        </p:spPr>
        <p:txBody>
          <a:bodyPr/>
          <a:lstStyle/>
          <a:p>
            <a:pPr algn="ctr">
              <a:spcBef>
                <a:spcPts val="1200"/>
              </a:spcBef>
            </a:pPr>
            <a:endParaRPr lang="de-DE" dirty="0"/>
          </a:p>
          <a:p>
            <a:pPr algn="ctr">
              <a:spcBef>
                <a:spcPts val="1200"/>
              </a:spcBef>
            </a:pPr>
            <a:r>
              <a:rPr lang="en-GB" b="1" dirty="0"/>
              <a:t>This module focuses on</a:t>
            </a:r>
          </a:p>
          <a:p>
            <a:pPr algn="ctr">
              <a:spcBef>
                <a:spcPts val="1200"/>
              </a:spcBef>
            </a:pPr>
            <a:r>
              <a:rPr lang="en-GB" dirty="0"/>
              <a:t>Creative problem solving </a:t>
            </a:r>
          </a:p>
          <a:p>
            <a:pPr algn="ctr">
              <a:spcBef>
                <a:spcPts val="1200"/>
              </a:spcBef>
            </a:pPr>
            <a:endParaRPr lang="en-GB" dirty="0"/>
          </a:p>
          <a:p>
            <a:pPr algn="ctr">
              <a:spcBef>
                <a:spcPts val="1200"/>
              </a:spcBef>
            </a:pPr>
            <a:r>
              <a:rPr lang="en-GB" b="1" dirty="0"/>
              <a:t>What do you think: </a:t>
            </a:r>
          </a:p>
          <a:p>
            <a:pPr algn="ctr">
              <a:spcBef>
                <a:spcPts val="1200"/>
              </a:spcBef>
            </a:pPr>
            <a:r>
              <a:rPr lang="en-GB" dirty="0"/>
              <a:t>Why are these competencies important for entrepreneurship?</a:t>
            </a:r>
          </a:p>
        </p:txBody>
      </p:sp>
      <p:sp>
        <p:nvSpPr>
          <p:cNvPr id="5" name="Text Placeholder 4">
            <a:extLst>
              <a:ext uri="{FF2B5EF4-FFF2-40B4-BE49-F238E27FC236}">
                <a16:creationId xmlns:a16="http://schemas.microsoft.com/office/drawing/2014/main" id="{2C733BA2-BC92-C2D0-C761-BBED1A26EDFB}"/>
              </a:ext>
            </a:extLst>
          </p:cNvPr>
          <p:cNvSpPr>
            <a:spLocks noGrp="1"/>
          </p:cNvSpPr>
          <p:nvPr>
            <p:ph type="body" sz="quarter" idx="62"/>
          </p:nvPr>
        </p:nvSpPr>
        <p:spPr>
          <a:xfrm>
            <a:off x="-8011" y="578092"/>
            <a:ext cx="8142361" cy="671785"/>
          </a:xfrm>
        </p:spPr>
        <p:txBody>
          <a:bodyPr/>
          <a:lstStyle/>
          <a:p>
            <a:r>
              <a:rPr lang="en-US" dirty="0"/>
              <a:t>INTRODUCTION </a:t>
            </a:r>
            <a:r>
              <a:rPr lang="en-US" cap="all" dirty="0"/>
              <a:t>and motivation</a:t>
            </a:r>
          </a:p>
        </p:txBody>
      </p:sp>
      <p:pic>
        <p:nvPicPr>
          <p:cNvPr id="2" name="Grafik 1">
            <a:extLst>
              <a:ext uri="{FF2B5EF4-FFF2-40B4-BE49-F238E27FC236}">
                <a16:creationId xmlns:a16="http://schemas.microsoft.com/office/drawing/2014/main" id="{458FCDB4-4A52-6411-B946-6246C4D212C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13049" b="99679" l="57257" r="93500">
                        <a14:foregroundMark x1="61714" y1="99829" x2="59657" y2="91258"/>
                        <a14:foregroundMark x1="59657" y1="91258" x2="60843" y2="82001"/>
                        <a14:foregroundMark x1="60843" y1="82001" x2="57243" y2="55646"/>
                        <a14:foregroundMark x1="57243" y1="55646" x2="61957" y2="51403"/>
                        <a14:foregroundMark x1="61957" y1="51403" x2="62914" y2="39769"/>
                        <a14:foregroundMark x1="62914" y1="39769" x2="66000" y2="32012"/>
                        <a14:foregroundMark x1="66000" y1="32012" x2="67214" y2="23398"/>
                        <a14:foregroundMark x1="67214" y1="23398" x2="70743" y2="16199"/>
                        <a14:foregroundMark x1="70743" y1="16199" x2="77286" y2="12535"/>
                        <a14:foregroundMark x1="77286" y1="12535" x2="82200" y2="15899"/>
                        <a14:foregroundMark x1="82200" y1="15899" x2="84486" y2="23184"/>
                        <a14:foregroundMark x1="84486" y1="23184" x2="85629" y2="32955"/>
                        <a14:foregroundMark x1="85629" y1="32955" x2="88814" y2="42340"/>
                        <a14:foregroundMark x1="88814" y1="42340" x2="88700" y2="51125"/>
                        <a14:foregroundMark x1="88700" y1="51125" x2="92157" y2="57146"/>
                        <a14:foregroundMark x1="92157" y1="57146" x2="95314" y2="74373"/>
                        <a14:foregroundMark x1="95314" y1="74373" x2="94357" y2="82301"/>
                        <a14:foregroundMark x1="94357" y1="82301" x2="95086" y2="93143"/>
                        <a14:foregroundMark x1="95086" y1="93143" x2="90271" y2="97579"/>
                        <a14:foregroundMark x1="90271" y1="97579" x2="89771" y2="99679"/>
                        <a14:foregroundMark x1="70086" y1="15535" x2="74786" y2="11956"/>
                        <a14:foregroundMark x1="74786" y1="11956" x2="80000" y2="13070"/>
                        <a14:foregroundMark x1="80000" y1="13070" x2="82271" y2="16199"/>
                        <a14:foregroundMark x1="58900" y1="52882" x2="57257" y2="69338"/>
                        <a14:foregroundMark x1="57257" y1="69338" x2="59986" y2="77330"/>
                      </a14:backgroundRemoval>
                    </a14:imgEffect>
                  </a14:imgLayer>
                </a14:imgProps>
              </a:ext>
              <a:ext uri="{28A0092B-C50C-407E-A947-70E740481C1C}">
                <a14:useLocalDpi xmlns:a14="http://schemas.microsoft.com/office/drawing/2010/main"/>
              </a:ext>
            </a:extLst>
          </a:blip>
          <a:srcRect l="55958" t="8430" r="2299"/>
          <a:stretch/>
        </p:blipFill>
        <p:spPr>
          <a:xfrm>
            <a:off x="7513984" y="1275860"/>
            <a:ext cx="3816625" cy="5582140"/>
          </a:xfrm>
          <a:prstGeom prst="rect">
            <a:avLst/>
          </a:prstGeom>
        </p:spPr>
      </p:pic>
    </p:spTree>
    <p:extLst>
      <p:ext uri="{BB962C8B-B14F-4D97-AF65-F5344CB8AC3E}">
        <p14:creationId xmlns:p14="http://schemas.microsoft.com/office/powerpoint/2010/main" val="409010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A962B-7E01-C523-F198-3AD744618DBC}"/>
              </a:ext>
            </a:extLst>
          </p:cNvPr>
          <p:cNvSpPr>
            <a:spLocks noGrp="1"/>
          </p:cNvSpPr>
          <p:nvPr>
            <p:ph type="body" sz="quarter" idx="48"/>
          </p:nvPr>
        </p:nvSpPr>
        <p:spPr>
          <a:xfrm>
            <a:off x="870864" y="2126024"/>
            <a:ext cx="5552103" cy="3973286"/>
          </a:xfrm>
        </p:spPr>
        <p:txBody>
          <a:bodyPr/>
          <a:lstStyle/>
          <a:p>
            <a:endParaRPr lang="en-GB" dirty="0"/>
          </a:p>
          <a:p>
            <a:r>
              <a:rPr lang="en-GB" dirty="0"/>
              <a:t>Creative problem solving is an approach that involves reimagining challenges and seeking innovative solutions. It combines creativity, critical thinking, and a pragmatic approach to addressing complex issues.</a:t>
            </a:r>
          </a:p>
          <a:p>
            <a:endParaRPr lang="en-GB" dirty="0"/>
          </a:p>
          <a:p>
            <a:r>
              <a:rPr lang="en-GB" dirty="0"/>
              <a:t>Unlike conventional problem-solving methods, creative problem solving encourages thinking outside the box and exploring unconventional solutions.</a:t>
            </a:r>
          </a:p>
        </p:txBody>
      </p:sp>
      <p:sp>
        <p:nvSpPr>
          <p:cNvPr id="3" name="Text Placeholder 2">
            <a:extLst>
              <a:ext uri="{FF2B5EF4-FFF2-40B4-BE49-F238E27FC236}">
                <a16:creationId xmlns:a16="http://schemas.microsoft.com/office/drawing/2014/main" id="{BCFCF8D4-3340-6BEB-FDE4-CA3C608C2289}"/>
              </a:ext>
            </a:extLst>
          </p:cNvPr>
          <p:cNvSpPr>
            <a:spLocks noGrp="1"/>
          </p:cNvSpPr>
          <p:nvPr>
            <p:ph type="body" sz="quarter" idx="62"/>
          </p:nvPr>
        </p:nvSpPr>
        <p:spPr>
          <a:xfrm>
            <a:off x="112295" y="279718"/>
            <a:ext cx="5983705" cy="1548650"/>
          </a:xfrm>
        </p:spPr>
        <p:txBody>
          <a:bodyPr/>
          <a:lstStyle/>
          <a:p>
            <a:r>
              <a:rPr lang="en-GB" b="1" i="0" dirty="0">
                <a:effectLst/>
                <a:latin typeface="Söhne"/>
              </a:rPr>
              <a:t>Understanding Creative Problem Solving in Entrepreneurship</a:t>
            </a:r>
            <a:endParaRPr lang="en-GB" dirty="0"/>
          </a:p>
        </p:txBody>
      </p:sp>
      <p:pic>
        <p:nvPicPr>
          <p:cNvPr id="6" name="Picture Placeholder 5">
            <a:extLst>
              <a:ext uri="{FF2B5EF4-FFF2-40B4-BE49-F238E27FC236}">
                <a16:creationId xmlns:a16="http://schemas.microsoft.com/office/drawing/2014/main" id="{0A2A193F-AEDE-6DA0-F17E-0B7721FB01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18695" r="18695"/>
          <a:stretch>
            <a:fillRect/>
          </a:stretch>
        </p:blipFill>
        <p:spPr/>
      </p:pic>
    </p:spTree>
    <p:extLst>
      <p:ext uri="{BB962C8B-B14F-4D97-AF65-F5344CB8AC3E}">
        <p14:creationId xmlns:p14="http://schemas.microsoft.com/office/powerpoint/2010/main" val="301115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AF8E2E5-7F53-D10E-31C4-819BAD1A481E}"/>
              </a:ext>
            </a:extLst>
          </p:cNvPr>
          <p:cNvPicPr>
            <a:picLocks noGrp="1" noChangeAspect="1"/>
          </p:cNvPicPr>
          <p:nvPr>
            <p:ph type="pic" sz="quarter" idx="21"/>
          </p:nvPr>
        </p:nvPicPr>
        <p:blipFill>
          <a:blip r:embed="rId3" cstate="screen">
            <a:extLst>
              <a:ext uri="{28A0092B-C50C-407E-A947-70E740481C1C}">
                <a14:useLocalDpi xmlns:a14="http://schemas.microsoft.com/office/drawing/2010/main"/>
              </a:ext>
            </a:extLst>
          </a:blip>
          <a:srcRect t="34150" b="34150"/>
          <a:stretch>
            <a:fillRect/>
          </a:stretch>
        </p:blipFill>
        <p:spPr/>
      </p:pic>
      <p:sp>
        <p:nvSpPr>
          <p:cNvPr id="3" name="Text Placeholder 2">
            <a:extLst>
              <a:ext uri="{FF2B5EF4-FFF2-40B4-BE49-F238E27FC236}">
                <a16:creationId xmlns:a16="http://schemas.microsoft.com/office/drawing/2014/main" id="{827A5048-DDCB-0F2F-8233-BA97FF97013B}"/>
              </a:ext>
            </a:extLst>
          </p:cNvPr>
          <p:cNvSpPr>
            <a:spLocks noGrp="1"/>
          </p:cNvSpPr>
          <p:nvPr>
            <p:ph type="body" sz="quarter" idx="48"/>
          </p:nvPr>
        </p:nvSpPr>
        <p:spPr>
          <a:xfrm>
            <a:off x="387539" y="2960609"/>
            <a:ext cx="5534290" cy="3319299"/>
          </a:xfrm>
          <a:ln>
            <a:solidFill>
              <a:srgbClr val="793D91"/>
            </a:solidFill>
          </a:ln>
        </p:spPr>
        <p:txBody>
          <a:bodyPr/>
          <a:lstStyle/>
          <a:p>
            <a:r>
              <a:rPr lang="en-GB" dirty="0"/>
              <a:t>In the entrepreneurial journey, you often face unique and unforeseen challenges. Creative problem-solving is key to not just overcoming these challenges, but also in turning them into growth opportunities.</a:t>
            </a:r>
          </a:p>
          <a:p>
            <a:endParaRPr lang="en-GB" dirty="0"/>
          </a:p>
          <a:p>
            <a:r>
              <a:rPr lang="en-GB" dirty="0"/>
              <a:t>It's not just about finding a solution, but about finding the most effective, efficient, and innovative solution that gives your enterprise a competitive edge.</a:t>
            </a:r>
          </a:p>
        </p:txBody>
      </p:sp>
      <p:sp>
        <p:nvSpPr>
          <p:cNvPr id="4" name="Text Placeholder 3">
            <a:extLst>
              <a:ext uri="{FF2B5EF4-FFF2-40B4-BE49-F238E27FC236}">
                <a16:creationId xmlns:a16="http://schemas.microsoft.com/office/drawing/2014/main" id="{A1E67565-2ECD-771D-A4D3-D72441A1A805}"/>
              </a:ext>
            </a:extLst>
          </p:cNvPr>
          <p:cNvSpPr>
            <a:spLocks noGrp="1"/>
          </p:cNvSpPr>
          <p:nvPr>
            <p:ph type="body" sz="quarter" idx="62"/>
          </p:nvPr>
        </p:nvSpPr>
        <p:spPr>
          <a:xfrm>
            <a:off x="-8011" y="578092"/>
            <a:ext cx="5810097" cy="1599051"/>
          </a:xfrm>
          <a:solidFill>
            <a:srgbClr val="793D91"/>
          </a:solidFill>
        </p:spPr>
        <p:txBody>
          <a:bodyPr/>
          <a:lstStyle/>
          <a:p>
            <a:r>
              <a:rPr lang="en-GB" dirty="0">
                <a:solidFill>
                  <a:schemeClr val="bg1"/>
                </a:solidFill>
              </a:rPr>
              <a:t>Importance of creative problem solving in Entrepreneurship</a:t>
            </a:r>
          </a:p>
        </p:txBody>
      </p:sp>
      <p:sp>
        <p:nvSpPr>
          <p:cNvPr id="7" name="Text Placeholder 2">
            <a:extLst>
              <a:ext uri="{FF2B5EF4-FFF2-40B4-BE49-F238E27FC236}">
                <a16:creationId xmlns:a16="http://schemas.microsoft.com/office/drawing/2014/main" id="{500667DA-9080-297B-8351-8249AF562141}"/>
              </a:ext>
            </a:extLst>
          </p:cNvPr>
          <p:cNvSpPr txBox="1">
            <a:spLocks/>
          </p:cNvSpPr>
          <p:nvPr/>
        </p:nvSpPr>
        <p:spPr>
          <a:xfrm>
            <a:off x="6709946" y="2960609"/>
            <a:ext cx="5094515" cy="3319299"/>
          </a:xfrm>
          <a:prstGeom prst="rect">
            <a:avLst/>
          </a:prstGeom>
          <a:ln>
            <a:solidFill>
              <a:srgbClr val="EE3E81"/>
            </a:solidFill>
          </a:ln>
        </p:spPr>
        <p:txBody>
          <a:bodyPr vert="horz" lIns="91440" tIns="45720" rIns="91440" bIns="45720" numCol="1" spcCol="288000" rtlCol="0" anchor="t">
            <a:noAutofit/>
          </a:bodyPr>
          <a:lstStyle>
            <a:lvl1pPr marL="0" indent="0" algn="l" defTabSz="3343281" rtl="0" eaLnBrk="1" latinLnBrk="0" hangingPunct="1">
              <a:lnSpc>
                <a:spcPts val="2480"/>
              </a:lnSpc>
              <a:spcBef>
                <a:spcPts val="0"/>
              </a:spcBef>
              <a:buFont typeface="Arial" panose="020B0604020202020204" pitchFamily="34" charset="0"/>
              <a:buNone/>
              <a:defRPr sz="24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GB" dirty="0"/>
              <a:t>Developing a mindset geared towards creative problem-solving involves embracing risks, learning from failures, and being open to new ideas and perspectives.</a:t>
            </a:r>
          </a:p>
          <a:p>
            <a:endParaRPr lang="en-GB" dirty="0"/>
          </a:p>
          <a:p>
            <a:r>
              <a:rPr lang="en-GB" dirty="0"/>
              <a:t>It also includes cultivating curiosity and a continuous desire for learning and improvement.</a:t>
            </a:r>
          </a:p>
        </p:txBody>
      </p:sp>
      <p:sp>
        <p:nvSpPr>
          <p:cNvPr id="8" name="Text Placeholder 3">
            <a:extLst>
              <a:ext uri="{FF2B5EF4-FFF2-40B4-BE49-F238E27FC236}">
                <a16:creationId xmlns:a16="http://schemas.microsoft.com/office/drawing/2014/main" id="{309EF55D-CB0A-8BAF-757C-4805601BBEAE}"/>
              </a:ext>
            </a:extLst>
          </p:cNvPr>
          <p:cNvSpPr txBox="1">
            <a:spLocks/>
          </p:cNvSpPr>
          <p:nvPr/>
        </p:nvSpPr>
        <p:spPr>
          <a:xfrm>
            <a:off x="6389916" y="578092"/>
            <a:ext cx="5810097" cy="1599051"/>
          </a:xfrm>
          <a:prstGeom prst="rect">
            <a:avLst/>
          </a:prstGeom>
          <a:solidFill>
            <a:srgbClr val="EE3E81"/>
          </a:solidFill>
        </p:spPr>
        <p:txBody>
          <a:bodyPr vert="horz" lIns="91440" tIns="45720" rIns="91440" bIns="45720" rtlCol="0" anchor="ctr">
            <a:noAutofit/>
          </a:bodyPr>
          <a:lstStyle>
            <a:lvl1pPr marL="808038" indent="0" algn="l" defTabSz="3343281" rtl="0" eaLnBrk="1" latinLnBrk="0" hangingPunct="1">
              <a:lnSpc>
                <a:spcPts val="3769"/>
              </a:lnSpc>
              <a:spcBef>
                <a:spcPts val="0"/>
              </a:spcBef>
              <a:buFont typeface="Arial" panose="020B0604020202020204" pitchFamily="34" charset="0"/>
              <a:buNone/>
              <a:tabLst/>
              <a:defRPr sz="3600" b="1" i="0" kern="1200" spc="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82455" indent="0" algn="l" defTabSz="3343281" rtl="0" eaLnBrk="1" latinLnBrk="0" hangingPunct="1">
              <a:lnSpc>
                <a:spcPct val="100000"/>
              </a:lnSpc>
              <a:spcBef>
                <a:spcPts val="1828"/>
              </a:spcBef>
              <a:buFont typeface="Arial" panose="020B0604020202020204" pitchFamily="34" charset="0"/>
              <a:buNone/>
              <a:defRPr sz="3238" kern="1200">
                <a:solidFill>
                  <a:srgbClr val="011E3B"/>
                </a:solidFill>
                <a:latin typeface="Montserrat" pitchFamily="2" charset="77"/>
                <a:ea typeface="+mn-ea"/>
                <a:cs typeface="Calibri" panose="020F0502020204030204" pitchFamily="34" charset="0"/>
              </a:defRPr>
            </a:lvl2pPr>
            <a:lvl3pPr marL="764909" indent="0" algn="l" defTabSz="3343281" rtl="0" eaLnBrk="1" latinLnBrk="0" hangingPunct="1">
              <a:lnSpc>
                <a:spcPct val="100000"/>
              </a:lnSpc>
              <a:spcBef>
                <a:spcPts val="1828"/>
              </a:spcBef>
              <a:buFont typeface="Arial" panose="020B0604020202020204" pitchFamily="34" charset="0"/>
              <a:buNone/>
              <a:defRPr sz="3238" kern="1200">
                <a:solidFill>
                  <a:srgbClr val="011E3B"/>
                </a:solidFill>
                <a:latin typeface="Montserrat" pitchFamily="2" charset="77"/>
                <a:ea typeface="+mn-ea"/>
                <a:cs typeface="Calibri" panose="020F0502020204030204" pitchFamily="34" charset="0"/>
              </a:defRPr>
            </a:lvl3pPr>
            <a:lvl4pPr marL="1147364" indent="0" algn="l" defTabSz="3343281" rtl="0" eaLnBrk="1" latinLnBrk="0" hangingPunct="1">
              <a:lnSpc>
                <a:spcPct val="100000"/>
              </a:lnSpc>
              <a:spcBef>
                <a:spcPts val="1828"/>
              </a:spcBef>
              <a:buFont typeface="Arial" panose="020B0604020202020204" pitchFamily="34" charset="0"/>
              <a:buNone/>
              <a:defRPr sz="3238" kern="1200">
                <a:solidFill>
                  <a:srgbClr val="011E3B"/>
                </a:solidFill>
                <a:latin typeface="Montserrat" pitchFamily="2" charset="77"/>
                <a:ea typeface="+mn-ea"/>
                <a:cs typeface="Calibri" panose="020F0502020204030204" pitchFamily="34" charset="0"/>
              </a:defRPr>
            </a:lvl4pPr>
            <a:lvl5pPr marL="1529821" indent="0" algn="l" defTabSz="3343281" rtl="0" eaLnBrk="1" latinLnBrk="0" hangingPunct="1">
              <a:lnSpc>
                <a:spcPct val="100000"/>
              </a:lnSpc>
              <a:spcBef>
                <a:spcPts val="1828"/>
              </a:spcBef>
              <a:buFont typeface="Arial" panose="020B0604020202020204" pitchFamily="34" charset="0"/>
              <a:buNone/>
              <a:defRPr sz="3238"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GB" dirty="0">
                <a:solidFill>
                  <a:schemeClr val="bg1"/>
                </a:solidFill>
              </a:rPr>
              <a:t>Encouraging an Innovative Mindset</a:t>
            </a:r>
          </a:p>
        </p:txBody>
      </p:sp>
    </p:spTree>
    <p:extLst>
      <p:ext uri="{BB962C8B-B14F-4D97-AF65-F5344CB8AC3E}">
        <p14:creationId xmlns:p14="http://schemas.microsoft.com/office/powerpoint/2010/main" val="69257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A962B-7E01-C523-F198-3AD744618DBC}"/>
              </a:ext>
            </a:extLst>
          </p:cNvPr>
          <p:cNvSpPr>
            <a:spLocks noGrp="1"/>
          </p:cNvSpPr>
          <p:nvPr>
            <p:ph type="body" sz="quarter" idx="48"/>
          </p:nvPr>
        </p:nvSpPr>
        <p:spPr>
          <a:xfrm>
            <a:off x="870864" y="2223995"/>
            <a:ext cx="5552103" cy="3973286"/>
          </a:xfrm>
        </p:spPr>
        <p:txBody>
          <a:bodyPr/>
          <a:lstStyle/>
          <a:p>
            <a:endParaRPr lang="en-GB" dirty="0"/>
          </a:p>
          <a:p>
            <a:r>
              <a:rPr lang="en-GB" dirty="0"/>
              <a:t>Problem-solving skills are critical in navigating the complexities and uncertainties of the business world. They enable entrepreneurs to handle operational, financial, and strategic challenges effectively. These skills are essential for adapting to market changes, customer needs, and technological advancements.</a:t>
            </a:r>
          </a:p>
        </p:txBody>
      </p:sp>
      <p:sp>
        <p:nvSpPr>
          <p:cNvPr id="3" name="Text Placeholder 2">
            <a:extLst>
              <a:ext uri="{FF2B5EF4-FFF2-40B4-BE49-F238E27FC236}">
                <a16:creationId xmlns:a16="http://schemas.microsoft.com/office/drawing/2014/main" id="{BCFCF8D4-3340-6BEB-FDE4-CA3C608C2289}"/>
              </a:ext>
            </a:extLst>
          </p:cNvPr>
          <p:cNvSpPr>
            <a:spLocks noGrp="1"/>
          </p:cNvSpPr>
          <p:nvPr>
            <p:ph type="body" sz="quarter" idx="62"/>
          </p:nvPr>
        </p:nvSpPr>
        <p:spPr>
          <a:xfrm>
            <a:off x="112295" y="279718"/>
            <a:ext cx="5983705" cy="1548650"/>
          </a:xfrm>
        </p:spPr>
        <p:txBody>
          <a:bodyPr/>
          <a:lstStyle/>
          <a:p>
            <a:r>
              <a:rPr lang="en-GB" b="1" i="0" dirty="0">
                <a:effectLst/>
                <a:latin typeface="Söhne"/>
              </a:rPr>
              <a:t>The Need for Problem Solving Skills</a:t>
            </a:r>
            <a:endParaRPr lang="en-GB" dirty="0"/>
          </a:p>
        </p:txBody>
      </p:sp>
      <p:pic>
        <p:nvPicPr>
          <p:cNvPr id="6" name="Picture Placeholder 5">
            <a:extLst>
              <a:ext uri="{FF2B5EF4-FFF2-40B4-BE49-F238E27FC236}">
                <a16:creationId xmlns:a16="http://schemas.microsoft.com/office/drawing/2014/main" id="{0A2A193F-AEDE-6DA0-F17E-0B7721FB01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l="18679" r="18679"/>
          <a:stretch/>
        </p:blipFill>
        <p:spPr/>
      </p:pic>
    </p:spTree>
    <p:extLst>
      <p:ext uri="{BB962C8B-B14F-4D97-AF65-F5344CB8AC3E}">
        <p14:creationId xmlns:p14="http://schemas.microsoft.com/office/powerpoint/2010/main" val="23373924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34ABE1725AD546A0718A12DDE892CF" ma:contentTypeVersion="14" ma:contentTypeDescription="Ein neues Dokument erstellen." ma:contentTypeScope="" ma:versionID="97e4622ea98c3b99695a57078e94d175">
  <xsd:schema xmlns:xsd="http://www.w3.org/2001/XMLSchema" xmlns:xs="http://www.w3.org/2001/XMLSchema" xmlns:p="http://schemas.microsoft.com/office/2006/metadata/properties" xmlns:ns2="dd34db74-4d35-4e18-8a72-9b1bc5183849" xmlns:ns3="aabdb8d6-f71b-4f0b-a1f1-674c3652b43c" targetNamespace="http://schemas.microsoft.com/office/2006/metadata/properties" ma:root="true" ma:fieldsID="4a27234c4ae80c91e9d300d034c5466f" ns2:_="" ns3:_="">
    <xsd:import namespace="dd34db74-4d35-4e18-8a72-9b1bc5183849"/>
    <xsd:import namespace="aabdb8d6-f71b-4f0b-a1f1-674c3652b4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4db74-4d35-4e18-8a72-9b1bc5183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77bb5f2b-d4a0-4b54-bd97-63e1ab2bf35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bdb8d6-f71b-4f0b-a1f1-674c3652b43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b052e51-d624-4a1f-bc3e-a43645dce8e9}" ma:internalName="TaxCatchAll" ma:showField="CatchAllData" ma:web="aabdb8d6-f71b-4f0b-a1f1-674c3652b43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34db74-4d35-4e18-8a72-9b1bc5183849">
      <Terms xmlns="http://schemas.microsoft.com/office/infopath/2007/PartnerControls"/>
    </lcf76f155ced4ddcb4097134ff3c332f>
    <TaxCatchAll xmlns="aabdb8d6-f71b-4f0b-a1f1-674c3652b4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B7B51-3A38-4599-BA6A-B7A9A6C579D3}"/>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dd34db74-4d35-4e18-8a72-9b1bc5183849"/>
    <ds:schemaRef ds:uri="aabdb8d6-f71b-4f0b-a1f1-674c3652b43c"/>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0</TotalTime>
  <Words>4014</Words>
  <Application>Microsoft Office PowerPoint</Application>
  <PresentationFormat>Breitbild</PresentationFormat>
  <Paragraphs>280</Paragraphs>
  <Slides>39</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39</vt:i4>
      </vt:variant>
    </vt:vector>
  </HeadingPairs>
  <TitlesOfParts>
    <vt:vector size="45" baseType="lpstr">
      <vt:lpstr>Arial</vt:lpstr>
      <vt:lpstr>Calibri</vt:lpstr>
      <vt:lpstr>Lato Light</vt:lpstr>
      <vt:lpstr>Montserrat</vt:lpstr>
      <vt:lpstr>Söhne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Julia Grey</cp:lastModifiedBy>
  <cp:revision>554</cp:revision>
  <dcterms:created xsi:type="dcterms:W3CDTF">2021-06-15T11:45:52Z</dcterms:created>
  <dcterms:modified xsi:type="dcterms:W3CDTF">2024-06-12T12:41:24Z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0x0101004334ABE1725AD546A0718A12DDE892CF</vt:lpwstr>
  </property>
</Properties>
</file>