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52" r:id="rId5"/>
  </p:sldMasterIdLst>
  <p:notesMasterIdLst>
    <p:notesMasterId r:id="rId51"/>
  </p:notesMasterIdLst>
  <p:handoutMasterIdLst>
    <p:handoutMasterId r:id="rId52"/>
  </p:handoutMasterIdLst>
  <p:sldIdLst>
    <p:sldId id="719" r:id="rId6"/>
    <p:sldId id="714" r:id="rId7"/>
    <p:sldId id="763" r:id="rId8"/>
    <p:sldId id="767" r:id="rId9"/>
    <p:sldId id="768" r:id="rId10"/>
    <p:sldId id="777" r:id="rId11"/>
    <p:sldId id="769" r:id="rId12"/>
    <p:sldId id="681" r:id="rId13"/>
    <p:sldId id="715" r:id="rId14"/>
    <p:sldId id="698" r:id="rId15"/>
    <p:sldId id="734" r:id="rId16"/>
    <p:sldId id="735" r:id="rId17"/>
    <p:sldId id="736" r:id="rId18"/>
    <p:sldId id="723" r:id="rId19"/>
    <p:sldId id="737" r:id="rId20"/>
    <p:sldId id="739" r:id="rId21"/>
    <p:sldId id="783" r:id="rId22"/>
    <p:sldId id="725" r:id="rId23"/>
    <p:sldId id="741" r:id="rId24"/>
    <p:sldId id="753" r:id="rId25"/>
    <p:sldId id="780" r:id="rId26"/>
    <p:sldId id="744" r:id="rId27"/>
    <p:sldId id="748" r:id="rId28"/>
    <p:sldId id="749" r:id="rId29"/>
    <p:sldId id="750" r:id="rId30"/>
    <p:sldId id="779" r:id="rId31"/>
    <p:sldId id="751" r:id="rId32"/>
    <p:sldId id="752" r:id="rId33"/>
    <p:sldId id="781" r:id="rId34"/>
    <p:sldId id="754" r:id="rId35"/>
    <p:sldId id="770" r:id="rId36"/>
    <p:sldId id="771" r:id="rId37"/>
    <p:sldId id="772" r:id="rId38"/>
    <p:sldId id="755" r:id="rId39"/>
    <p:sldId id="757" r:id="rId40"/>
    <p:sldId id="760" r:id="rId41"/>
    <p:sldId id="782" r:id="rId42"/>
    <p:sldId id="758" r:id="rId43"/>
    <p:sldId id="761" r:id="rId44"/>
    <p:sldId id="759" r:id="rId45"/>
    <p:sldId id="765" r:id="rId46"/>
    <p:sldId id="727" r:id="rId47"/>
    <p:sldId id="764" r:id="rId48"/>
    <p:sldId id="766" r:id="rId49"/>
    <p:sldId id="773" r:id="rId50"/>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13"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E81"/>
    <a:srgbClr val="3EA5DC"/>
    <a:srgbClr val="793D91"/>
    <a:srgbClr val="76C7EF"/>
    <a:srgbClr val="BE65A7"/>
    <a:srgbClr val="F16924"/>
    <a:srgbClr val="00A8F6"/>
    <a:srgbClr val="000D41"/>
    <a:srgbClr val="010101"/>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91" autoAdjust="0"/>
    <p:restoredTop sz="88430" autoAdjust="0"/>
  </p:normalViewPr>
  <p:slideViewPr>
    <p:cSldViewPr snapToGrid="0" snapToObjects="1">
      <p:cViewPr varScale="1">
        <p:scale>
          <a:sx n="94" d="100"/>
          <a:sy n="94" d="100"/>
        </p:scale>
        <p:origin x="420" y="84"/>
      </p:cViewPr>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6/12/2024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1:55:28.627"/>
    </inkml:context>
    <inkml:brush xml:id="br0">
      <inkml:brushProperty name="width" value="0.05" units="cm"/>
      <inkml:brushProperty name="height" value="0.05" units="cm"/>
      <inkml:brushProperty name="color" value="#EE3E81"/>
    </inkml:brush>
  </inkml:definitions>
  <inkml:trace contextRef="#ctx0" brushRef="#br0">703 0 24575,'65'3'0,"116"21"0,14 2 0,-181-26 0,-8 0 0,-1 0 0,1 0 0,0 0 0,0 0 0,-1 1 0,1 0 0,0 1 0,-1-1 0,1 1 0,-1 0 0,0 0 0,9 5 0,-14-6 0,0 0 0,0 0 0,0 0 0,0-1 0,0 1 0,-1 0 0,1 0 0,0-1 0,-1 1 0,1 0 0,0-1 0,-1 1 0,1 0 0,-1-1 0,1 1 0,-1 0 0,1-1 0,-1 1 0,0-1 0,1 1 0,-1-1 0,1 1 0,-1-1 0,0 0 0,0 1 0,1-1 0,-1 0 0,0 0 0,0 1 0,0-1 0,-30 14 0,28-13 0,-72 26 0,-1-4 0,-145 25 0,-32 7 0,251-55 0,1 1 0,-1-1 0,0 0 0,1 1 0,-1 0 0,0-1 0,1 1 0,-1 0 0,1 0 0,-1 0 0,1-1 0,-1 2 0,1-1 0,0 0 0,0 0 0,-1 0 0,1 1 0,0-1 0,0 0 0,-1 3 0,2-3 0,0 1 0,0-1 0,0 0 0,0 0 0,0 0 0,0 1 0,1-1 0,-1 0 0,0 0 0,1 0 0,-1 1 0,1-1 0,-1 0 0,1 0 0,0 0 0,0 0 0,-1 0 0,1 0 0,0 0 0,0 0 0,1 1 0,10 7 0,0 0 0,0-1 0,24 13 0,-22-14 0,21 14 0,33 20 0,1-3 0,3-2 0,134 45 0,-38-30 0,109 28 0,-216-68 0,-46-9 0,-1 0 0,0 0 0,0 2 0,0 0 0,0 0 0,0 1 0,-1 1 0,17 9 0,-30-15 0,1 1 0,-1-1 0,1 0 0,-1 0 0,0 0 0,1 0 0,-1 1 0,1-1 0,-1 0 0,0 0 0,1 1 0,-1-1 0,1 0 0,-1 1 0,0-1 0,1 0 0,-1 1 0,0-1 0,0 1 0,1-1 0,-1 1 0,0-1 0,0 0 0,0 1 0,0-1 0,1 1 0,-1-1 0,0 1 0,0-1 0,0 1 0,0-1 0,0 1 0,0-1 0,0 1 0,0-1 0,0 1 0,-1-1 0,1 1 0,0-1 0,0 0 0,0 1 0,0-1 0,-1 1 0,1-1 0,0 1 0,0-1 0,-1 0 0,1 1 0,0-1 0,-1 0 0,1 1 0,-1-1 0,1 0 0,0 1 0,-1-1 0,1 0 0,-1 0 0,1 0 0,0 1 0,-1-1 0,1 0 0,-1 0 0,0 0 0,-34 8 0,-69-1 0,-175-10 0,119-10 0,-45-2 0,112 13 0,-196 5 0,248 4 0,0 0 0,0 3 0,1 2 0,-56 23 0,92-34 0,1 0 0,0 0 0,0 1 0,0 0 0,0 0 0,0 0 0,0 0 0,1 0 0,-1 0 0,1 1 0,-1-1 0,1 1 0,-2 2 0,3-3 0,1-1 0,-1 1 0,1-1 0,0 0 0,0 1 0,0-1 0,0 1 0,0-1 0,0 1 0,0-1 0,0 1 0,0-1 0,1 0 0,-1 1 0,0-1 0,1 1 0,-1-1 0,1 0 0,0 1 0,-1-1 0,1 0 0,0 0 0,0 0 0,0 1 0,0-1 0,0 0 0,0 0 0,0 0 0,0 0 0,1-1 0,-1 1 0,0 0 0,3 1 0,19 11 0,1 0 0,1-1 0,0-2 0,51 15 0,11 4 0,22 8 0,1-5 0,177 27 0,42 11 0,-269-54 0,207 49 0,-267-65 0,13 2 0,-1 0 0,1 1 0,-1 0 0,17 8 0,-29-11 0,0 0 0,0 0 0,0 0 0,0 0 0,-1 0 0,1 0 0,0 0 0,0 0 0,0 0 0,0 0 0,0 0 0,0 0 0,0 0 0,0 0 0,0 0 0,0 0 0,0 0 0,-1 0 0,1 1 0,0-1 0,0 0 0,0 0 0,0 0 0,0 0 0,0 0 0,0 0 0,0 0 0,0 0 0,0 0 0,0 0 0,0 0 0,0 1 0,0-1 0,0 0 0,0 0 0,0 0 0,0 0 0,0 0 0,0 0 0,0 0 0,0 0 0,0 0 0,0 0 0,0 1 0,0-1 0,0 0 0,0 0 0,0 0 0,0 0 0,0 0 0,0 0 0,1 0 0,-1 0 0,0 0 0,0 0 0,0 0 0,0 0 0,0 0 0,0 1 0,0-1 0,0 0 0,0 0 0,0 0 0,0 0 0,0 0 0,1 0 0,-14 3 0,-18 0 0,-345-19 0,252 7 0,-375 4 0,272 7 0,198 1 0,0 1 0,0 2 0,0 1 0,1 0 0,0 3 0,-48 22 0,-13 3 0,37-19 0,27-8 0,0 0 0,-34 17 0,58-25 0,1 1 0,-1-1 0,0 0 0,0 0 0,0 1 0,1-1 0,-1 1 0,0-1 0,1 1 0,-1-1 0,0 1 0,1-1 0,-1 1 0,1-1 0,-1 1 0,1 0 0,-1-1 0,1 1 0,-1 0 0,1 0 0,0-1 0,-1 1 0,1 0 0,0 0 0,0 0 0,-1-1 0,1 1 0,0 0 0,0 0 0,0 0 0,0-1 0,0 1 0,0 0 0,1 1 0,0 0 0,0 0 0,1 0 0,-1 0 0,1-1 0,-1 1 0,1-1 0,0 1 0,0-1 0,0 1 0,0-1 0,0 0 0,2 1 0,65 23 0,331 50 0,-278-55 0,-31-9 0,1-5 0,119-5 0,40 0 0,-115 12 0,73 2 0,-196-16 0,-6 1 0,-1-1 0,0 1 0,1 0 0,-1 0 0,0 1 0,0 0 0,1 0 0,-1 0 0,0 1 0,0 0 0,0 0 0,9 5 0,-15-6 0,-1-1 0,1 1 0,-1-1 0,1 1 0,0-1 0,-1 1 0,1-1 0,-1 1 0,1-1 0,-1 1 0,1-1 0,-1 0 0,1 1 0,-1-1 0,0 0 0,1 1 0,-1-1 0,0 0 0,1 0 0,-1 0 0,1 0 0,-1 1 0,0-1 0,1 0 0,-1 0 0,0 0 0,1 0 0,-1-1 0,0 1 0,0 0 0,-28 3 0,-36-1 0,0 3 0,0 2 0,1 4 0,-86 24 0,110-23 0,-1-2 0,-1-1 0,1-3 0,-1-1 0,-55-1 0,-128 9 0,9 1 0,131-17 0,51 1 0,-1 1 0,1 1 0,-1 2 0,-53 11 0,87-13 0,1 0 0,-1 0 0,0 0 0,0 0 0,0 0 0,0 0 0,1 0 0,-1 1 0,0-1 0,0 0 0,0 1 0,1-1 0,-1 0 0,0 1 0,1-1 0,-1 1 0,0-1 0,1 1 0,-1 0 0,0-1 0,1 1 0,-1-1 0,1 1 0,0 0 0,-1 1 0,16 7 0,38 3 0,-52-11 0,67 7 0,0-3 0,74-4 0,-70-2 0,121 13 0,-119-4 0,-1-4 0,87-6 0,80 4 0,-145 10 54,-51-6-763,52 2-1,-71-8-6116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1:55:55.497"/>
    </inkml:context>
    <inkml:brush xml:id="br0">
      <inkml:brushProperty name="width" value="0.05" units="cm"/>
      <inkml:brushProperty name="height" value="0.05" units="cm"/>
      <inkml:brushProperty name="color" value="#EE3E81"/>
    </inkml:brush>
  </inkml:definitions>
  <inkml:trace contextRef="#ctx0" brushRef="#br0">0 0 24575,'4'1'0,"0"1"0,0-1 0,0 1 0,-1 0 0,1 0 0,-1 0 0,1 0 0,-1 1 0,0-1 0,0 1 0,0 0 0,0 0 0,4 6 0,4 2 0,25 29 0,-2 1 0,-1 2 0,32 56 0,12 16 0,-6-18 0,109 153 0,-115-158 0,126 135 0,98 65 0,-125-130 0,-5-8 0,6-6 0,352 240 0,-297-239 0,72 45 0,-224-155 0,1-3 0,115 42 0,158 33 0,-226-76 0,699 170 0,-478-144 0,-181-35 0,-64-14 0,166-1 0,-26-4 0,685 11 0,-597-20 0,-89 0 0,251 4 0,-115 38 0,-271-27 0,35 10 0,-79-12 0,1-3 0,85 3 0,-56-14-49,-47 0-280,-1 2 0,0 2 0,67 8 0,-79-3-6497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6/12/2024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Other </a:t>
            </a:r>
            <a:r>
              <a:rPr lang="de-DE" dirty="0" err="1"/>
              <a:t>examples</a:t>
            </a:r>
            <a:r>
              <a:rPr lang="de-DE" dirty="0"/>
              <a:t> </a:t>
            </a:r>
            <a:r>
              <a:rPr lang="de-DE" dirty="0" err="1"/>
              <a:t>from</a:t>
            </a:r>
            <a:r>
              <a:rPr lang="de-DE" dirty="0"/>
              <a:t> </a:t>
            </a:r>
            <a:r>
              <a:rPr lang="de-DE" dirty="0" err="1"/>
              <a:t>praxis</a:t>
            </a:r>
            <a:r>
              <a:rPr lang="de-DE" dirty="0"/>
              <a:t> </a:t>
            </a:r>
            <a:r>
              <a:rPr lang="de-DE" dirty="0" err="1"/>
              <a:t>are</a:t>
            </a:r>
            <a:r>
              <a:rPr lang="de-DE" dirty="0"/>
              <a:t>: </a:t>
            </a:r>
          </a:p>
          <a:p>
            <a:pPr marL="171450" indent="-171450">
              <a:buFont typeface="Arial" panose="020B0604020202020204" pitchFamily="34" charset="0"/>
              <a:buChar char="•"/>
            </a:pPr>
            <a:r>
              <a:rPr lang="en-GB" dirty="0"/>
              <a:t>Uber: Uber revolutionized the transportation industry by introducing the concept of ridesharing. They leveraged the widespread use of smartphones to create a platform that connects drivers with passengers. Uber's out-of-the-box thinking disrupted traditional taxi services and created a new, more convenient way to get around cities.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Netflix: Netflix began as a DVD rental service but shifted its focus to streaming video content, challenging the dominance of cable television. Their original content strategy changed how people consume entertainment and led to the decline of traditional cable TV.</a:t>
            </a:r>
          </a:p>
        </p:txBody>
      </p:sp>
    </p:spTree>
    <p:extLst>
      <p:ext uri="{BB962C8B-B14F-4D97-AF65-F5344CB8AC3E}">
        <p14:creationId xmlns:p14="http://schemas.microsoft.com/office/powerpoint/2010/main" val="3662176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13724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266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358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180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In its most basic form, the prototype is a rudimentary sketch. However, this process can be further expanded to encompass the creation of 3D prints or digital models for more comprehensive development.</a:t>
            </a:r>
          </a:p>
        </p:txBody>
      </p:sp>
    </p:spTree>
    <p:extLst>
      <p:ext uri="{BB962C8B-B14F-4D97-AF65-F5344CB8AC3E}">
        <p14:creationId xmlns:p14="http://schemas.microsoft.com/office/powerpoint/2010/main" val="88048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4748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6688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456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2089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workshop concept works with different challenges/tasks. So feel free to formulate your own challenge here that has particular relevance for your students and your region.</a:t>
            </a:r>
          </a:p>
          <a:p>
            <a:endParaRPr lang="de-DE" dirty="0"/>
          </a:p>
          <a:p>
            <a:r>
              <a:rPr lang="de-DE" dirty="0"/>
              <a:t>Other </a:t>
            </a:r>
            <a:r>
              <a:rPr lang="de-DE" dirty="0" err="1"/>
              <a:t>examples</a:t>
            </a:r>
            <a:r>
              <a:rPr lang="de-DE" dirty="0"/>
              <a:t> </a:t>
            </a:r>
            <a:r>
              <a:rPr lang="de-DE" dirty="0" err="1"/>
              <a:t>for</a:t>
            </a:r>
            <a:r>
              <a:rPr lang="de-DE" dirty="0"/>
              <a:t> </a:t>
            </a:r>
            <a:r>
              <a:rPr lang="de-DE" dirty="0" err="1"/>
              <a:t>challenges</a:t>
            </a:r>
            <a:r>
              <a:rPr lang="de-DE" dirty="0"/>
              <a:t> </a:t>
            </a:r>
            <a:r>
              <a:rPr lang="de-DE" dirty="0" err="1"/>
              <a:t>are</a:t>
            </a:r>
            <a:r>
              <a:rPr lang="de-DE" dirty="0"/>
              <a:t>:</a:t>
            </a:r>
          </a:p>
          <a:p>
            <a:pPr marL="171450" marR="0" lvl="0" indent="-171450" algn="l" defTabSz="8759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EE3E81"/>
                </a:solidFill>
                <a:effectLst/>
                <a:latin typeface="docs-Calibri"/>
              </a:rPr>
              <a:t>How can we get more young people interested in politics?</a:t>
            </a:r>
            <a:endParaRPr lang="en-GB" b="0" dirty="0"/>
          </a:p>
          <a:p>
            <a:pPr marL="171450" indent="-171450">
              <a:buFont typeface="Arial" panose="020B0604020202020204" pitchFamily="34" charset="0"/>
              <a:buChar char="•"/>
            </a:pPr>
            <a:r>
              <a:rPr lang="en-GB" b="0" i="0" dirty="0">
                <a:solidFill>
                  <a:srgbClr val="374151"/>
                </a:solidFill>
                <a:effectLst/>
                <a:latin typeface="Söhne"/>
              </a:rPr>
              <a:t>How might we design new and exciting leisure activities that bring together young people and foster a sense of connection and community?</a:t>
            </a:r>
          </a:p>
          <a:p>
            <a:pPr marL="171450" indent="-171450">
              <a:buFont typeface="Arial" panose="020B0604020202020204" pitchFamily="34" charset="0"/>
              <a:buChar char="•"/>
            </a:pPr>
            <a:r>
              <a:rPr lang="en-GB" dirty="0"/>
              <a:t>How can we make a schoolyard of the future sustainable so that all students feel comfortable?</a:t>
            </a:r>
          </a:p>
          <a:p>
            <a:pPr marL="171450" indent="-171450">
              <a:buFont typeface="Arial" panose="020B0604020202020204" pitchFamily="34" charset="0"/>
              <a:buChar char="•"/>
            </a:pPr>
            <a:r>
              <a:rPr lang="en-GB" dirty="0"/>
              <a:t>How can we ensure that young people eat healthier?</a:t>
            </a:r>
          </a:p>
          <a:p>
            <a:pPr marL="171450" indent="-171450">
              <a:buFont typeface="Arial" panose="020B0604020202020204" pitchFamily="34" charset="0"/>
              <a:buChar char="•"/>
            </a:pPr>
            <a:r>
              <a:rPr lang="en-GB" dirty="0"/>
              <a:t>How can we make young people move more?</a:t>
            </a:r>
          </a:p>
          <a:p>
            <a:endParaRPr lang="en-GB" dirty="0"/>
          </a:p>
        </p:txBody>
      </p:sp>
    </p:spTree>
    <p:extLst>
      <p:ext uri="{BB962C8B-B14F-4D97-AF65-F5344CB8AC3E}">
        <p14:creationId xmlns:p14="http://schemas.microsoft.com/office/powerpoint/2010/main" val="160166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de-DE" dirty="0"/>
              <a:t>Here </a:t>
            </a:r>
            <a:r>
              <a:rPr lang="de-DE" dirty="0" err="1"/>
              <a:t>you</a:t>
            </a:r>
            <a:r>
              <a:rPr lang="de-DE" dirty="0"/>
              <a:t> will find </a:t>
            </a:r>
            <a:r>
              <a:rPr lang="de-DE" dirty="0" err="1"/>
              <a:t>more</a:t>
            </a:r>
            <a:r>
              <a:rPr lang="de-DE" dirty="0"/>
              <a:t> </a:t>
            </a:r>
            <a:r>
              <a:rPr lang="de-DE" dirty="0" err="1"/>
              <a:t>information</a:t>
            </a:r>
            <a:r>
              <a:rPr lang="de-DE" dirty="0"/>
              <a:t> </a:t>
            </a:r>
            <a:r>
              <a:rPr lang="de-DE" dirty="0" err="1"/>
              <a:t>about</a:t>
            </a:r>
            <a:r>
              <a:rPr lang="de-DE" dirty="0"/>
              <a:t> </a:t>
            </a:r>
            <a:r>
              <a:rPr lang="de-DE" dirty="0" err="1"/>
              <a:t>how</a:t>
            </a:r>
            <a:r>
              <a:rPr lang="de-DE" dirty="0"/>
              <a:t> </a:t>
            </a:r>
            <a:r>
              <a:rPr lang="de-DE" dirty="0" err="1"/>
              <a:t>to</a:t>
            </a:r>
            <a:r>
              <a:rPr lang="de-DE" dirty="0"/>
              <a:t> </a:t>
            </a:r>
            <a:r>
              <a:rPr lang="de-DE" dirty="0" err="1"/>
              <a:t>create</a:t>
            </a:r>
            <a:r>
              <a:rPr lang="de-DE" dirty="0"/>
              <a:t> a </a:t>
            </a:r>
            <a:r>
              <a:rPr lang="de-DE" dirty="0" err="1"/>
              <a:t>mind</a:t>
            </a:r>
            <a:r>
              <a:rPr lang="de-DE" dirty="0"/>
              <a:t> </a:t>
            </a:r>
            <a:r>
              <a:rPr lang="de-DE" dirty="0" err="1"/>
              <a:t>map</a:t>
            </a:r>
            <a:r>
              <a:rPr lang="de-DE" dirty="0"/>
              <a:t>: </a:t>
            </a:r>
          </a:p>
          <a:p>
            <a:r>
              <a:rPr lang="en-GB" dirty="0"/>
              <a:t>https://simplemind.eu/how-to-mind-map/basics/</a:t>
            </a:r>
          </a:p>
          <a:p>
            <a:endParaRPr lang="en-GB" dirty="0"/>
          </a:p>
          <a:p>
            <a:endParaRPr lang="en-GB" dirty="0"/>
          </a:p>
        </p:txBody>
      </p:sp>
    </p:spTree>
    <p:extLst>
      <p:ext uri="{BB962C8B-B14F-4D97-AF65-F5344CB8AC3E}">
        <p14:creationId xmlns:p14="http://schemas.microsoft.com/office/powerpoint/2010/main" val="61548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8152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de-DE" dirty="0"/>
              <a:t>Here </a:t>
            </a:r>
            <a:r>
              <a:rPr lang="de-DE" dirty="0" err="1"/>
              <a:t>you</a:t>
            </a:r>
            <a:r>
              <a:rPr lang="de-DE" dirty="0"/>
              <a:t> will find </a:t>
            </a:r>
            <a:r>
              <a:rPr lang="de-DE" dirty="0" err="1"/>
              <a:t>more</a:t>
            </a:r>
            <a:r>
              <a:rPr lang="de-DE" dirty="0"/>
              <a:t> </a:t>
            </a:r>
            <a:r>
              <a:rPr lang="de-DE" dirty="0" err="1"/>
              <a:t>information</a:t>
            </a:r>
            <a:r>
              <a:rPr lang="de-DE" dirty="0"/>
              <a:t> </a:t>
            </a:r>
            <a:r>
              <a:rPr lang="de-DE" dirty="0" err="1"/>
              <a:t>about</a:t>
            </a:r>
            <a:r>
              <a:rPr lang="de-DE" dirty="0"/>
              <a:t> </a:t>
            </a:r>
            <a:r>
              <a:rPr lang="de-DE" dirty="0" err="1"/>
              <a:t>how</a:t>
            </a:r>
            <a:r>
              <a:rPr lang="de-DE" dirty="0"/>
              <a:t> </a:t>
            </a:r>
            <a:r>
              <a:rPr lang="de-DE" dirty="0" err="1"/>
              <a:t>to</a:t>
            </a:r>
            <a:r>
              <a:rPr lang="de-DE" dirty="0"/>
              <a:t> </a:t>
            </a:r>
            <a:r>
              <a:rPr lang="de-DE" dirty="0" err="1"/>
              <a:t>create</a:t>
            </a:r>
            <a:r>
              <a:rPr lang="de-DE" dirty="0"/>
              <a:t> a </a:t>
            </a:r>
            <a:r>
              <a:rPr lang="de-DE" dirty="0" err="1"/>
              <a:t>persona</a:t>
            </a:r>
            <a:r>
              <a:rPr lang="de-DE" dirty="0"/>
              <a:t>: </a:t>
            </a:r>
          </a:p>
          <a:p>
            <a:pPr marL="0" marR="0" lvl="0" indent="0" algn="l" defTabSz="875998" rtl="0" eaLnBrk="1" fontAlgn="auto" latinLnBrk="0" hangingPunct="1">
              <a:lnSpc>
                <a:spcPct val="100000"/>
              </a:lnSpc>
              <a:spcBef>
                <a:spcPts val="0"/>
              </a:spcBef>
              <a:spcAft>
                <a:spcPts val="0"/>
              </a:spcAft>
              <a:buClrTx/>
              <a:buSzTx/>
              <a:buFontTx/>
              <a:buNone/>
              <a:tabLst/>
              <a:defRPr/>
            </a:pPr>
            <a:r>
              <a:rPr lang="de-DE" dirty="0"/>
              <a:t>https://xtensio.com/how-to-create-a-persona/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dirty="0"/>
              <a:t>https://www.innovationtraining.org/create-personas-design-thinking/</a:t>
            </a:r>
          </a:p>
          <a:p>
            <a:endParaRPr lang="en-GB" dirty="0"/>
          </a:p>
        </p:txBody>
      </p:sp>
    </p:spTree>
    <p:extLst>
      <p:ext uri="{BB962C8B-B14F-4D97-AF65-F5344CB8AC3E}">
        <p14:creationId xmlns:p14="http://schemas.microsoft.com/office/powerpoint/2010/main" val="74019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057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To assist learners who may struggle with generating their own ideas, consider introducing them to this persona as a source of inspiration. This can stimulate their creative thinking and provide them with thought-provoking impulses.</a:t>
            </a:r>
          </a:p>
        </p:txBody>
      </p:sp>
    </p:spTree>
    <p:extLst>
      <p:ext uri="{BB962C8B-B14F-4D97-AF65-F5344CB8AC3E}">
        <p14:creationId xmlns:p14="http://schemas.microsoft.com/office/powerpoint/2010/main" val="106951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UIDELINES">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D60FCBF-C2BE-D33C-C44E-B701381E07CE}"/>
              </a:ext>
            </a:extLst>
          </p:cNvPr>
          <p:cNvSpPr/>
          <p:nvPr userDrawn="1"/>
        </p:nvSpPr>
        <p:spPr>
          <a:xfrm>
            <a:off x="0" y="0"/>
            <a:ext cx="12192000" cy="6858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D3BC805F-C62B-3527-CE22-B64E289943D4}"/>
              </a:ext>
            </a:extLst>
          </p:cNvPr>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rPr>
              <a:t>FONT TYPEFACE &amp; SIZE</a:t>
            </a:r>
            <a:endParaRPr lang="en-IE" sz="3600" baseline="0" dirty="0">
              <a:solidFill>
                <a:schemeClr val="bg1"/>
              </a:solidFill>
              <a:latin typeface="Calibri" panose="020F0502020204030204" pitchFamily="34" charset="0"/>
              <a:ea typeface="Quattrocento Sans"/>
              <a:cs typeface="Calibri" panose="020F0502020204030204" pitchFamily="34" charset="0"/>
              <a:sym typeface="Quattrocento Sans"/>
            </a:endParaRPr>
          </a:p>
        </p:txBody>
      </p:sp>
      <p:sp>
        <p:nvSpPr>
          <p:cNvPr id="57" name="Rectangle 56">
            <a:extLst>
              <a:ext uri="{FF2B5EF4-FFF2-40B4-BE49-F238E27FC236}">
                <a16:creationId xmlns:a16="http://schemas.microsoft.com/office/drawing/2014/main" id="{59C92EBB-ED23-2769-9831-4F531F2CEA6C}"/>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PLEASE</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ENSURE TO KEEP FONTS AS PER THE LAYOUT</a:t>
            </a:r>
            <a:endParaRPr lang="en-IE" sz="3000" b="0" i="0" u="none" strike="noStrike" kern="1200" dirty="0">
              <a:solidFill>
                <a:schemeClr val="bg1"/>
              </a:solidFill>
              <a:effectLst/>
              <a:latin typeface="Calibri" panose="020F0502020204030204" pitchFamily="34" charset="0"/>
              <a:ea typeface="+mn-ea"/>
              <a:cs typeface="Calibri" panose="020F0502020204030204" pitchFamily="34" charset="0"/>
            </a:endParaRPr>
          </a:p>
          <a:p>
            <a:pPr fontAlgn="base"/>
            <a:endParaRPr lang="en-IE" sz="3000" b="0" i="0" u="none" strike="noStrike" kern="1200" dirty="0">
              <a:solidFill>
                <a:schemeClr val="bg1"/>
              </a:solidFill>
              <a:effectLst/>
              <a:latin typeface="Calibri" panose="020F0502020204030204" pitchFamily="34" charset="0"/>
              <a:ea typeface="+mn-ea"/>
              <a:cs typeface="Calibri" panose="020F0502020204030204" pitchFamily="34" charset="0"/>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48 point </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Divider</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Calibri" panose="020F0502020204030204" pitchFamily="34" charset="0"/>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36 point</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30 point</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	</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a:t>
            </a: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24 point</a:t>
            </a:r>
            <a:r>
              <a:rPr lang="en-IE" sz="3000" b="0" i="0" u="none" strike="noStrike" kern="1200" baseline="0" dirty="0">
                <a:solidFill>
                  <a:schemeClr val="bg1"/>
                </a:solidFill>
                <a:effectLst/>
                <a:latin typeface="Calibri" panose="020F0502020204030204" pitchFamily="34" charset="0"/>
                <a:ea typeface="+mn-ea"/>
                <a:cs typeface="Calibri" panose="020F0502020204030204" pitchFamily="34" charset="0"/>
              </a:rPr>
              <a:t>  -  </a:t>
            </a:r>
            <a:r>
              <a:rPr lang="en-IE" sz="3000" b="0" i="0" u="none" strike="noStrike" kern="1200" baseline="0" dirty="0">
                <a:solidFill>
                  <a:schemeClr val="bg1"/>
                </a:solidFill>
                <a:effectLst/>
                <a:latin typeface="Calibri" panose="020F0502020204030204" pitchFamily="34" charset="0"/>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Calibri" panose="020F0502020204030204" pitchFamily="34" charset="0"/>
                <a:ea typeface="+mn-ea"/>
                <a:cs typeface="Calibri" panose="020F0502020204030204" pitchFamily="34" charset="0"/>
              </a:rPr>
              <a:t>Text Body </a:t>
            </a:r>
            <a:endParaRPr lang="en-US" sz="3000" dirty="0">
              <a:solidFill>
                <a:schemeClr val="bg1"/>
              </a:solidFill>
              <a:latin typeface="Calibri" panose="020F0502020204030204" pitchFamily="34" charset="0"/>
              <a:cs typeface="Calibri" panose="020F0502020204030204" pitchFamily="34" charset="0"/>
            </a:endParaRPr>
          </a:p>
          <a:p>
            <a:pPr fontAlgn="base"/>
            <a:endParaRPr lang="en-IE" sz="3000" b="0" i="0" u="none" strike="noStrike" kern="1200" dirty="0">
              <a:solidFill>
                <a:schemeClr val="bg1"/>
              </a:solidFill>
              <a:effectLst/>
              <a:latin typeface="Calibri" panose="020F0502020204030204" pitchFamily="34" charset="0"/>
              <a:ea typeface="+mn-ea"/>
              <a:cs typeface="Calibri" panose="020F0502020204030204" pitchFamily="34" charset="0"/>
            </a:endParaRPr>
          </a:p>
        </p:txBody>
      </p:sp>
      <p:sp>
        <p:nvSpPr>
          <p:cNvPr id="62" name="Rectangle 61">
            <a:extLst>
              <a:ext uri="{FF2B5EF4-FFF2-40B4-BE49-F238E27FC236}">
                <a16:creationId xmlns:a16="http://schemas.microsoft.com/office/drawing/2014/main" id="{03F0F37D-D084-29C9-188E-E9BE51676011}"/>
              </a:ext>
            </a:extLst>
          </p:cNvPr>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rPr>
              <a:t>EELS </a:t>
            </a:r>
            <a:r>
              <a:rPr lang="en-IE" sz="2400" b="0"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rPr>
              <a:t>PowerPoint is</a:t>
            </a:r>
            <a:r>
              <a:rPr lang="is-IS" sz="2400" b="0"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endParaRPr>
          </a:p>
          <a:p>
            <a:pPr fontAlgn="base"/>
            <a:endParaRPr lang="en-IE" sz="2400" b="0" i="0" u="none" strike="noStrike" kern="1200" baseline="0" dirty="0">
              <a:solidFill>
                <a:schemeClr val="bg1"/>
              </a:solidFill>
              <a:effectLst/>
              <a:latin typeface="Calibri" panose="020F0502020204030204" pitchFamily="34" charset="0"/>
              <a:ea typeface="+mn-ea"/>
              <a:cs typeface="Calibri" panose="020F0502020204030204" pitchFamily="34" charset="0"/>
              <a:sym typeface="Quattrocento Sans"/>
            </a:endParaRPr>
          </a:p>
          <a:p>
            <a:pPr fontAlgn="base"/>
            <a:r>
              <a:rPr lang="en-IE" sz="3600" b="1" i="1" baseline="0" dirty="0">
                <a:solidFill>
                  <a:schemeClr val="bg1"/>
                </a:solidFill>
                <a:latin typeface="Calibri" panose="020F0502020204030204" pitchFamily="34" charset="0"/>
                <a:ea typeface="Quattrocento Sans"/>
                <a:cs typeface="Calibri" panose="020F0502020204030204" pitchFamily="34" charset="0"/>
                <a:sym typeface="Quattrocento Sans"/>
              </a:rPr>
              <a:t>Calibri</a:t>
            </a:r>
            <a:endParaRPr lang="en-IE" sz="3600" baseline="0" dirty="0">
              <a:solidFill>
                <a:schemeClr val="bg1"/>
              </a:solidFill>
              <a:latin typeface="Calibri" panose="020F0502020204030204" pitchFamily="34" charset="0"/>
              <a:ea typeface="Quattrocento Sans"/>
              <a:cs typeface="Calibri" panose="020F0502020204030204" pitchFamily="34" charset="0"/>
              <a:sym typeface="Quattrocento Sans"/>
            </a:endParaRPr>
          </a:p>
        </p:txBody>
      </p:sp>
      <p:cxnSp>
        <p:nvCxnSpPr>
          <p:cNvPr id="63" name="Straight Connector 62">
            <a:extLst>
              <a:ext uri="{FF2B5EF4-FFF2-40B4-BE49-F238E27FC236}">
                <a16:creationId xmlns:a16="http://schemas.microsoft.com/office/drawing/2014/main" id="{D8D9B6D8-67C4-EF00-BE23-EEE539F9C323}"/>
              </a:ext>
            </a:extLst>
          </p:cNvPr>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CA84D2A-0BE1-E471-43A8-11F8E6422020}"/>
              </a:ext>
            </a:extLst>
          </p:cNvPr>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361E8CB1-2A99-A72A-B6E0-86C4AAFB9584}"/>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Calibri" panose="020F0502020204030204" pitchFamily="34" charset="0"/>
                <a:ea typeface="+mn-ea"/>
                <a:cs typeface="Calibri" panose="020F0502020204030204" pitchFamily="34" charset="0"/>
              </a:rPr>
              <a:t>*** </a:t>
            </a:r>
            <a:r>
              <a:rPr lang="en-IE" sz="2400" b="1" kern="1200" dirty="0">
                <a:solidFill>
                  <a:schemeClr val="bg1"/>
                </a:solidFill>
                <a:effectLst/>
                <a:latin typeface="Calibri" panose="020F0502020204030204" pitchFamily="34" charset="0"/>
                <a:ea typeface="+mn-ea"/>
                <a:cs typeface="Calibri" panose="020F0502020204030204" pitchFamily="34" charset="0"/>
              </a:rPr>
              <a:t>PLEASE DELETE THIS INSTRUCTION SLIDE BEFORE PRESENTING FINAL PRESENTATION </a:t>
            </a:r>
            <a:r>
              <a:rPr lang="en-IE" sz="2400" kern="1200" dirty="0">
                <a:solidFill>
                  <a:schemeClr val="bg1"/>
                </a:solidFill>
                <a:effectLst/>
                <a:latin typeface="Calibri" panose="020F0502020204030204" pitchFamily="34" charset="0"/>
                <a:ea typeface="+mn-ea"/>
                <a:cs typeface="Calibri" panose="020F0502020204030204" pitchFamily="34" charset="0"/>
              </a:rPr>
              <a:t>*** </a:t>
            </a:r>
            <a:endParaRPr lang="en-US" sz="2400" kern="1200" dirty="0">
              <a:solidFill>
                <a:schemeClr val="bg1"/>
              </a:solidFill>
              <a:effectLst/>
              <a:latin typeface="Calibri" panose="020F0502020204030204" pitchFamily="34" charset="0"/>
              <a:ea typeface="+mn-ea"/>
              <a:cs typeface="Calibri" panose="020F0502020204030204" pitchFamily="34" charset="0"/>
            </a:endParaRPr>
          </a:p>
        </p:txBody>
      </p:sp>
      <p:cxnSp>
        <p:nvCxnSpPr>
          <p:cNvPr id="68" name="Straight Connector 67">
            <a:extLst>
              <a:ext uri="{FF2B5EF4-FFF2-40B4-BE49-F238E27FC236}">
                <a16:creationId xmlns:a16="http://schemas.microsoft.com/office/drawing/2014/main" id="{53A69F38-DDCB-F37C-310A-CD83CAF944C2}"/>
              </a:ext>
            </a:extLst>
          </p:cNvPr>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54359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60" y="-398"/>
            <a:ext cx="4130040"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5408574" y="1628342"/>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314783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42EFB695-81D9-8012-9C3A-7D4F79272781}"/>
              </a:ext>
            </a:extLst>
          </p:cNvPr>
          <p:cNvSpPr>
            <a:spLocks noGrp="1"/>
          </p:cNvSpPr>
          <p:nvPr>
            <p:ph type="pic" sz="quarter" idx="21"/>
          </p:nvPr>
        </p:nvSpPr>
        <p:spPr>
          <a:xfrm>
            <a:off x="0" y="1"/>
            <a:ext cx="12192000" cy="3241781"/>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Text Placeholder 32">
            <a:extLst>
              <a:ext uri="{FF2B5EF4-FFF2-40B4-BE49-F238E27FC236}">
                <a16:creationId xmlns:a16="http://schemas.microsoft.com/office/drawing/2014/main" id="{152E5000-5425-17ED-5FF9-DD990C5FEFDE}"/>
              </a:ext>
            </a:extLst>
          </p:cNvPr>
          <p:cNvSpPr>
            <a:spLocks noGrp="1"/>
          </p:cNvSpPr>
          <p:nvPr>
            <p:ph type="body" sz="quarter" idx="66" hasCustomPrompt="1"/>
          </p:nvPr>
        </p:nvSpPr>
        <p:spPr>
          <a:xfrm>
            <a:off x="3248324" y="2743650"/>
            <a:ext cx="5695351"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HELPLING STUDENTS TACKLE</a:t>
            </a:r>
          </a:p>
        </p:txBody>
      </p:sp>
      <p:sp>
        <p:nvSpPr>
          <p:cNvPr id="9" name="Text Placeholder 32">
            <a:extLst>
              <a:ext uri="{FF2B5EF4-FFF2-40B4-BE49-F238E27FC236}">
                <a16:creationId xmlns:a16="http://schemas.microsoft.com/office/drawing/2014/main" id="{5B750407-34F5-26A6-8EAC-03A2EA828444}"/>
              </a:ext>
            </a:extLst>
          </p:cNvPr>
          <p:cNvSpPr>
            <a:spLocks noGrp="1"/>
          </p:cNvSpPr>
          <p:nvPr>
            <p:ph type="body" sz="quarter" idx="67" hasCustomPrompt="1"/>
          </p:nvPr>
        </p:nvSpPr>
        <p:spPr>
          <a:xfrm>
            <a:off x="2981037" y="3616218"/>
            <a:ext cx="6229924" cy="685350"/>
          </a:xfrm>
          <a:prstGeom prst="rect">
            <a:avLst/>
          </a:prstGeom>
          <a:solidFill>
            <a:srgbClr val="3EA5DC"/>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dirty="0"/>
              <a:t>INTERGENERATIONAL TENSION, </a:t>
            </a:r>
          </a:p>
        </p:txBody>
      </p:sp>
      <p:sp>
        <p:nvSpPr>
          <p:cNvPr id="10" name="Text Placeholder 32">
            <a:extLst>
              <a:ext uri="{FF2B5EF4-FFF2-40B4-BE49-F238E27FC236}">
                <a16:creationId xmlns:a16="http://schemas.microsoft.com/office/drawing/2014/main" id="{009103B8-D932-9523-F323-1E95836A47A3}"/>
              </a:ext>
            </a:extLst>
          </p:cNvPr>
          <p:cNvSpPr>
            <a:spLocks noGrp="1"/>
          </p:cNvSpPr>
          <p:nvPr>
            <p:ph type="body" sz="quarter" idx="68" hasCustomPrompt="1"/>
          </p:nvPr>
        </p:nvSpPr>
        <p:spPr>
          <a:xfrm>
            <a:off x="3775562" y="4488786"/>
            <a:ext cx="4640874"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WHILE ALSO MEETING</a:t>
            </a:r>
          </a:p>
        </p:txBody>
      </p:sp>
      <p:sp>
        <p:nvSpPr>
          <p:cNvPr id="11" name="Text Placeholder 32">
            <a:extLst>
              <a:ext uri="{FF2B5EF4-FFF2-40B4-BE49-F238E27FC236}">
                <a16:creationId xmlns:a16="http://schemas.microsoft.com/office/drawing/2014/main" id="{F902A7A8-435E-00E1-0348-C0F92EA93837}"/>
              </a:ext>
            </a:extLst>
          </p:cNvPr>
          <p:cNvSpPr>
            <a:spLocks noGrp="1"/>
          </p:cNvSpPr>
          <p:nvPr>
            <p:ph type="body" sz="quarter" idx="69" hasCustomPrompt="1"/>
          </p:nvPr>
        </p:nvSpPr>
        <p:spPr>
          <a:xfrm>
            <a:off x="3930606" y="5361354"/>
            <a:ext cx="4330786" cy="685350"/>
          </a:xfrm>
          <a:prstGeom prst="rect">
            <a:avLst/>
          </a:prstGeom>
          <a:solidFill>
            <a:srgbClr val="3EA5DC"/>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COMMUNITY NEEDS</a:t>
            </a:r>
          </a:p>
        </p:txBody>
      </p:sp>
    </p:spTree>
    <p:extLst>
      <p:ext uri="{BB962C8B-B14F-4D97-AF65-F5344CB8AC3E}">
        <p14:creationId xmlns:p14="http://schemas.microsoft.com/office/powerpoint/2010/main" val="95982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Statement 02">
    <p:spTree>
      <p:nvGrpSpPr>
        <p:cNvPr id="1" name=""/>
        <p:cNvGrpSpPr/>
        <p:nvPr/>
      </p:nvGrpSpPr>
      <p:grpSpPr>
        <a:xfrm>
          <a:off x="0" y="0"/>
          <a:ext cx="0" cy="0"/>
          <a:chOff x="0" y="0"/>
          <a:chExt cx="0" cy="0"/>
        </a:xfrm>
      </p:grpSpPr>
      <p:sp>
        <p:nvSpPr>
          <p:cNvPr id="261" name="Text Placeholder 32">
            <a:extLst>
              <a:ext uri="{FF2B5EF4-FFF2-40B4-BE49-F238E27FC236}">
                <a16:creationId xmlns:a16="http://schemas.microsoft.com/office/drawing/2014/main" id="{9EA89162-1F85-A92A-F4FC-9009A8C6BE80}"/>
              </a:ext>
            </a:extLst>
          </p:cNvPr>
          <p:cNvSpPr>
            <a:spLocks noGrp="1"/>
          </p:cNvSpPr>
          <p:nvPr>
            <p:ph type="body" sz="quarter" idx="61" hasCustomPrompt="1"/>
          </p:nvPr>
        </p:nvSpPr>
        <p:spPr>
          <a:xfrm>
            <a:off x="755426" y="869369"/>
            <a:ext cx="7091402"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TEXT</a:t>
            </a:r>
          </a:p>
        </p:txBody>
      </p:sp>
      <p:sp>
        <p:nvSpPr>
          <p:cNvPr id="262" name="Text Placeholder 32">
            <a:extLst>
              <a:ext uri="{FF2B5EF4-FFF2-40B4-BE49-F238E27FC236}">
                <a16:creationId xmlns:a16="http://schemas.microsoft.com/office/drawing/2014/main" id="{C02CC088-8F23-7F45-72D6-023D336201D1}"/>
              </a:ext>
            </a:extLst>
          </p:cNvPr>
          <p:cNvSpPr>
            <a:spLocks noGrp="1"/>
          </p:cNvSpPr>
          <p:nvPr>
            <p:ph type="body" sz="quarter" idx="62" hasCustomPrompt="1"/>
          </p:nvPr>
        </p:nvSpPr>
        <p:spPr>
          <a:xfrm>
            <a:off x="755424" y="1724666"/>
            <a:ext cx="6687367" cy="671785"/>
          </a:xfrm>
          <a:prstGeom prst="rect">
            <a:avLst/>
          </a:prstGeom>
          <a:solidFill>
            <a:srgbClr val="3EA5DC"/>
          </a:solidFill>
        </p:spPr>
        <p:txBody>
          <a:bodyPr anchor="ctr">
            <a:noAutofit/>
          </a:bodyPr>
          <a:lstStyle>
            <a:lvl1pPr marL="0" marR="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marL="0" marR="0" lvl="0" indent="0" algn="l" defTabSz="755899" rtl="0" eaLnBrk="1" fontAlgn="auto" latinLnBrk="0" hangingPunct="1">
              <a:lnSpc>
                <a:spcPts val="3769"/>
              </a:lnSpc>
              <a:spcBef>
                <a:spcPts val="0"/>
              </a:spcBef>
              <a:spcAft>
                <a:spcPts val="0"/>
              </a:spcAft>
              <a:buClrTx/>
              <a:buSzTx/>
              <a:buFont typeface="Arial" panose="020B0604020202020204" pitchFamily="34" charset="0"/>
              <a:buNone/>
              <a:tabLst/>
              <a:defRPr/>
            </a:pPr>
            <a:r>
              <a:rPr lang="en-US" dirty="0"/>
              <a:t>TEXT</a:t>
            </a:r>
          </a:p>
        </p:txBody>
      </p:sp>
      <p:sp>
        <p:nvSpPr>
          <p:cNvPr id="263" name="Text Placeholder 32">
            <a:extLst>
              <a:ext uri="{FF2B5EF4-FFF2-40B4-BE49-F238E27FC236}">
                <a16:creationId xmlns:a16="http://schemas.microsoft.com/office/drawing/2014/main" id="{C0EB2F99-227E-BD13-A9EB-3E8BE74403BD}"/>
              </a:ext>
            </a:extLst>
          </p:cNvPr>
          <p:cNvSpPr>
            <a:spLocks noGrp="1"/>
          </p:cNvSpPr>
          <p:nvPr>
            <p:ph type="body" sz="quarter" idx="63" hasCustomPrompt="1"/>
          </p:nvPr>
        </p:nvSpPr>
        <p:spPr>
          <a:xfrm>
            <a:off x="755424" y="2579963"/>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TEXT</a:t>
            </a:r>
          </a:p>
        </p:txBody>
      </p:sp>
      <p:sp>
        <p:nvSpPr>
          <p:cNvPr id="2" name="Text Placeholder 32">
            <a:extLst>
              <a:ext uri="{FF2B5EF4-FFF2-40B4-BE49-F238E27FC236}">
                <a16:creationId xmlns:a16="http://schemas.microsoft.com/office/drawing/2014/main" id="{6B3707FC-F98D-B151-2DA1-C108C677BC9A}"/>
              </a:ext>
            </a:extLst>
          </p:cNvPr>
          <p:cNvSpPr>
            <a:spLocks noGrp="1"/>
          </p:cNvSpPr>
          <p:nvPr>
            <p:ph type="body" sz="quarter" idx="64" hasCustomPrompt="1"/>
          </p:nvPr>
        </p:nvSpPr>
        <p:spPr>
          <a:xfrm>
            <a:off x="755424" y="3429000"/>
            <a:ext cx="5778450"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TEXT</a:t>
            </a:r>
          </a:p>
        </p:txBody>
      </p:sp>
    </p:spTree>
    <p:extLst>
      <p:ext uri="{BB962C8B-B14F-4D97-AF65-F5344CB8AC3E}">
        <p14:creationId xmlns:p14="http://schemas.microsoft.com/office/powerpoint/2010/main" val="167217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FAE201F-19CA-3846-8AD8-E1BF7774449F}"/>
              </a:ext>
            </a:extLst>
          </p:cNvPr>
          <p:cNvSpPr>
            <a:spLocks noGrp="1"/>
          </p:cNvSpPr>
          <p:nvPr>
            <p:ph type="pic" sz="quarter" idx="21"/>
          </p:nvPr>
        </p:nvSpPr>
        <p:spPr>
          <a:xfrm>
            <a:off x="0" y="2"/>
            <a:ext cx="12192000" cy="6857998"/>
          </a:xfrm>
          <a:custGeom>
            <a:avLst/>
            <a:gdLst>
              <a:gd name="connsiteX0" fmla="*/ 1304064 w 12192000"/>
              <a:gd name="connsiteY0" fmla="*/ 1382514 h 6857998"/>
              <a:gd name="connsiteX1" fmla="*/ 1304063 w 12192000"/>
              <a:gd name="connsiteY1" fmla="*/ 5475487 h 6857998"/>
              <a:gd name="connsiteX2" fmla="*/ 10887937 w 12192000"/>
              <a:gd name="connsiteY2" fmla="*/ 5475487 h 6857998"/>
              <a:gd name="connsiteX3" fmla="*/ 1088793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1304064" y="1382514"/>
                </a:moveTo>
                <a:lnTo>
                  <a:pt x="1304063" y="5475487"/>
                </a:lnTo>
                <a:lnTo>
                  <a:pt x="10887937" y="5475487"/>
                </a:lnTo>
                <a:lnTo>
                  <a:pt x="1088793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5" name="Text Placeholder 32">
            <a:extLst>
              <a:ext uri="{FF2B5EF4-FFF2-40B4-BE49-F238E27FC236}">
                <a16:creationId xmlns:a16="http://schemas.microsoft.com/office/drawing/2014/main" id="{EC487D12-9BBD-9894-C653-73C78D57CC52}"/>
              </a:ext>
            </a:extLst>
          </p:cNvPr>
          <p:cNvSpPr>
            <a:spLocks noGrp="1"/>
          </p:cNvSpPr>
          <p:nvPr>
            <p:ph type="body" sz="quarter" idx="30" hasCustomPrompt="1"/>
          </p:nvPr>
        </p:nvSpPr>
        <p:spPr>
          <a:xfrm>
            <a:off x="1304062" y="2111761"/>
            <a:ext cx="9583873" cy="842867"/>
          </a:xfrm>
          <a:noFill/>
        </p:spPr>
        <p:txBody>
          <a:bodyPr anchor="ctr">
            <a:noAutofit/>
          </a:bodyPr>
          <a:lstStyle>
            <a:lvl1pPr marL="231775" indent="0" algn="ctr">
              <a:lnSpc>
                <a:spcPts val="3100"/>
              </a:lnSpc>
              <a:spcBef>
                <a:spcPts val="0"/>
              </a:spcBef>
              <a:buNone/>
              <a:tabLst/>
              <a:defRPr sz="3000" b="1" i="0" spc="0">
                <a:solidFill>
                  <a:srgbClr val="793D9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D0A844BD-A11E-3140-B864-C371EEB8977E}"/>
              </a:ext>
            </a:extLst>
          </p:cNvPr>
          <p:cNvSpPr>
            <a:spLocks noGrp="1"/>
          </p:cNvSpPr>
          <p:nvPr>
            <p:ph type="body" sz="quarter" idx="48" hasCustomPrompt="1"/>
          </p:nvPr>
        </p:nvSpPr>
        <p:spPr>
          <a:xfrm>
            <a:off x="1304062" y="4063447"/>
            <a:ext cx="9583873" cy="842867"/>
          </a:xfrm>
        </p:spPr>
        <p:txBody>
          <a:bodyPr numCol="1" spcCol="288000" anchor="t">
            <a:noAutofit/>
          </a:bodyPr>
          <a:lstStyle>
            <a:lvl1pPr marL="0" indent="0" algn="ctr">
              <a:lnSpc>
                <a:spcPct val="100000"/>
              </a:lnSpc>
              <a:spcBef>
                <a:spcPts val="0"/>
              </a:spcBef>
              <a:buNone/>
              <a:defRPr sz="1774"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NAME</a:t>
            </a:r>
            <a:endParaRPr lang="en-US" dirty="0"/>
          </a:p>
        </p:txBody>
      </p:sp>
    </p:spTree>
    <p:extLst>
      <p:ext uri="{BB962C8B-B14F-4D97-AF65-F5344CB8AC3E}">
        <p14:creationId xmlns:p14="http://schemas.microsoft.com/office/powerpoint/2010/main" val="127014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atement 0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19969A-205E-C892-734E-93D43F4FED59}"/>
              </a:ext>
            </a:extLst>
          </p:cNvPr>
          <p:cNvSpPr>
            <a:spLocks noGrp="1"/>
          </p:cNvSpPr>
          <p:nvPr>
            <p:ph type="pic" sz="quarter" idx="21"/>
          </p:nvPr>
        </p:nvSpPr>
        <p:spPr>
          <a:xfrm>
            <a:off x="0" y="0"/>
            <a:ext cx="12192000" cy="6857998"/>
          </a:xfrm>
          <a:custGeom>
            <a:avLst/>
            <a:gdLst>
              <a:gd name="connsiteX0" fmla="*/ 3565354 w 12192000"/>
              <a:gd name="connsiteY0" fmla="*/ 1382514 h 6857998"/>
              <a:gd name="connsiteX1" fmla="*/ 3565354 w 12192000"/>
              <a:gd name="connsiteY1" fmla="*/ 5475487 h 6857998"/>
              <a:gd name="connsiteX2" fmla="*/ 8626647 w 12192000"/>
              <a:gd name="connsiteY2" fmla="*/ 5475487 h 6857998"/>
              <a:gd name="connsiteX3" fmla="*/ 8626647 w 12192000"/>
              <a:gd name="connsiteY3" fmla="*/ 1382514 h 6857998"/>
              <a:gd name="connsiteX4" fmla="*/ 0 w 12192000"/>
              <a:gd name="connsiteY4" fmla="*/ 0 h 6857998"/>
              <a:gd name="connsiteX5" fmla="*/ 12192000 w 12192000"/>
              <a:gd name="connsiteY5" fmla="*/ 0 h 6857998"/>
              <a:gd name="connsiteX6" fmla="*/ 12192000 w 12192000"/>
              <a:gd name="connsiteY6" fmla="*/ 6857998 h 6857998"/>
              <a:gd name="connsiteX7" fmla="*/ 0 w 12192000"/>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8">
                <a:moveTo>
                  <a:pt x="3565354" y="1382514"/>
                </a:moveTo>
                <a:lnTo>
                  <a:pt x="3565354" y="5475487"/>
                </a:lnTo>
                <a:lnTo>
                  <a:pt x="8626647" y="5475487"/>
                </a:lnTo>
                <a:lnTo>
                  <a:pt x="8626647" y="1382514"/>
                </a:lnTo>
                <a:close/>
                <a:moveTo>
                  <a:pt x="0" y="0"/>
                </a:moveTo>
                <a:lnTo>
                  <a:pt x="12192000" y="0"/>
                </a:lnTo>
                <a:lnTo>
                  <a:pt x="12192000" y="6857998"/>
                </a:lnTo>
                <a:lnTo>
                  <a:pt x="0" y="6857998"/>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3112D2FC-5359-D8D5-CD9D-651A4D56B2E8}"/>
              </a:ext>
            </a:extLst>
          </p:cNvPr>
          <p:cNvSpPr/>
          <p:nvPr userDrawn="1"/>
        </p:nvSpPr>
        <p:spPr>
          <a:xfrm>
            <a:off x="3565354" y="1382513"/>
            <a:ext cx="5061293" cy="4092973"/>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93D91"/>
          </a:solidFill>
          <a:ln w="30808" cap="flat">
            <a:noFill/>
            <a:prstDash val="solid"/>
            <a:miter/>
          </a:ln>
        </p:spPr>
        <p:txBody>
          <a:bodyPr rtlCol="0" anchor="ctr"/>
          <a:lstStyle/>
          <a:p>
            <a:endParaRPr lang="en-US" sz="2069" dirty="0">
              <a:latin typeface="Calibri" panose="020F0502020204030204" pitchFamily="34" charset="0"/>
              <a:cs typeface="Calibri" panose="020F0502020204030204" pitchFamily="34" charset="0"/>
            </a:endParaRPr>
          </a:p>
        </p:txBody>
      </p:sp>
      <p:sp>
        <p:nvSpPr>
          <p:cNvPr id="14" name="Text Placeholder 32">
            <a:extLst>
              <a:ext uri="{FF2B5EF4-FFF2-40B4-BE49-F238E27FC236}">
                <a16:creationId xmlns:a16="http://schemas.microsoft.com/office/drawing/2014/main" id="{BC2A17FB-B479-FEEE-E62D-3CDB48F9231B}"/>
              </a:ext>
            </a:extLst>
          </p:cNvPr>
          <p:cNvSpPr>
            <a:spLocks noGrp="1"/>
          </p:cNvSpPr>
          <p:nvPr>
            <p:ph type="body" sz="quarter" idx="48" hasCustomPrompt="1"/>
          </p:nvPr>
        </p:nvSpPr>
        <p:spPr>
          <a:xfrm>
            <a:off x="3565354" y="4063447"/>
            <a:ext cx="5061293" cy="842867"/>
          </a:xfrm>
        </p:spPr>
        <p:txBody>
          <a:bodyPr numCol="1" spcCol="288000" anchor="t">
            <a:noAutofit/>
          </a:bodyPr>
          <a:lstStyle>
            <a:lvl1pPr marL="0" indent="0" algn="ctr">
              <a:lnSpc>
                <a:spcPct val="100000"/>
              </a:lnSpc>
              <a:spcBef>
                <a:spcPts val="0"/>
              </a:spcBef>
              <a:buNone/>
              <a:defRPr sz="177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NAME</a:t>
            </a:r>
            <a:endParaRPr lang="en-US" dirty="0"/>
          </a:p>
        </p:txBody>
      </p:sp>
      <p:sp>
        <p:nvSpPr>
          <p:cNvPr id="15" name="Text Placeholder 32">
            <a:extLst>
              <a:ext uri="{FF2B5EF4-FFF2-40B4-BE49-F238E27FC236}">
                <a16:creationId xmlns:a16="http://schemas.microsoft.com/office/drawing/2014/main" id="{D42768A2-4E9F-81E5-D12B-D4EECE951126}"/>
              </a:ext>
            </a:extLst>
          </p:cNvPr>
          <p:cNvSpPr>
            <a:spLocks noGrp="1"/>
          </p:cNvSpPr>
          <p:nvPr>
            <p:ph type="body" sz="quarter" idx="30" hasCustomPrompt="1"/>
          </p:nvPr>
        </p:nvSpPr>
        <p:spPr>
          <a:xfrm>
            <a:off x="3565354" y="2111761"/>
            <a:ext cx="5061293" cy="1317239"/>
          </a:xfrm>
          <a:noFill/>
        </p:spPr>
        <p:txBody>
          <a:bodyPr anchor="ctr">
            <a:noAutofit/>
          </a:bodyPr>
          <a:lstStyle>
            <a:lvl1pPr marL="231775" indent="0" algn="ctr">
              <a:lnSpc>
                <a:spcPts val="31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68550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Text Placeholder 32">
            <a:extLst>
              <a:ext uri="{FF2B5EF4-FFF2-40B4-BE49-F238E27FC236}">
                <a16:creationId xmlns:a16="http://schemas.microsoft.com/office/drawing/2014/main" id="{D5A7A45A-4DD5-F209-87AC-46910A37767D}"/>
              </a:ext>
            </a:extLst>
          </p:cNvPr>
          <p:cNvSpPr>
            <a:spLocks noGrp="1"/>
          </p:cNvSpPr>
          <p:nvPr>
            <p:ph type="body" sz="quarter" idx="66" hasCustomPrompt="1"/>
          </p:nvPr>
        </p:nvSpPr>
        <p:spPr>
          <a:xfrm>
            <a:off x="3248324" y="1637864"/>
            <a:ext cx="5695351"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HELPLING STUDENTS TACKLE</a:t>
            </a:r>
          </a:p>
        </p:txBody>
      </p:sp>
      <p:sp>
        <p:nvSpPr>
          <p:cNvPr id="11" name="Text Placeholder 32">
            <a:extLst>
              <a:ext uri="{FF2B5EF4-FFF2-40B4-BE49-F238E27FC236}">
                <a16:creationId xmlns:a16="http://schemas.microsoft.com/office/drawing/2014/main" id="{7AF565AC-F4B3-10D9-C09C-ED1206D606AA}"/>
              </a:ext>
            </a:extLst>
          </p:cNvPr>
          <p:cNvSpPr>
            <a:spLocks noGrp="1"/>
          </p:cNvSpPr>
          <p:nvPr>
            <p:ph type="body" sz="quarter" idx="67" hasCustomPrompt="1"/>
          </p:nvPr>
        </p:nvSpPr>
        <p:spPr>
          <a:xfrm>
            <a:off x="2981037" y="2510432"/>
            <a:ext cx="6229924" cy="685350"/>
          </a:xfrm>
          <a:prstGeom prst="rect">
            <a:avLst/>
          </a:prstGeom>
          <a:solidFill>
            <a:srgbClr val="EE3E81"/>
          </a:solidFill>
        </p:spPr>
        <p:txBody>
          <a:bodyPr anchor="ctr">
            <a:noAutofit/>
          </a:bodyPr>
          <a:lstStyle>
            <a:lvl1pPr marL="0" marR="0" indent="0" algn="ctr" defTabSz="777514" rtl="0" eaLnBrk="1" fontAlgn="auto" latinLnBrk="0" hangingPunct="1">
              <a:lnSpc>
                <a:spcPts val="3877"/>
              </a:lnSpc>
              <a:spcBef>
                <a:spcPts val="0"/>
              </a:spcBef>
              <a:spcAft>
                <a:spcPts val="0"/>
              </a:spcAft>
              <a:buClrTx/>
              <a:buSzTx/>
              <a:buFont typeface="Arial" panose="020B0604020202020204" pitchFamily="34" charset="0"/>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marL="0" marR="0" lvl="0" indent="0" algn="l" defTabSz="777514" rtl="0" eaLnBrk="1" fontAlgn="auto" latinLnBrk="0" hangingPunct="1">
              <a:lnSpc>
                <a:spcPts val="3877"/>
              </a:lnSpc>
              <a:spcBef>
                <a:spcPts val="0"/>
              </a:spcBef>
              <a:spcAft>
                <a:spcPts val="0"/>
              </a:spcAft>
              <a:buClrTx/>
              <a:buSzTx/>
              <a:buFont typeface="Arial" panose="020B0604020202020204" pitchFamily="34" charset="0"/>
              <a:buNone/>
              <a:tabLst/>
              <a:defRPr/>
            </a:pPr>
            <a:r>
              <a:rPr lang="en-US" dirty="0"/>
              <a:t>INTERGENERATIONAL TENSION, </a:t>
            </a:r>
          </a:p>
        </p:txBody>
      </p:sp>
      <p:sp>
        <p:nvSpPr>
          <p:cNvPr id="12" name="Text Placeholder 32">
            <a:extLst>
              <a:ext uri="{FF2B5EF4-FFF2-40B4-BE49-F238E27FC236}">
                <a16:creationId xmlns:a16="http://schemas.microsoft.com/office/drawing/2014/main" id="{7AD14515-FEAD-3E9D-CC75-820DE0050F8D}"/>
              </a:ext>
            </a:extLst>
          </p:cNvPr>
          <p:cNvSpPr>
            <a:spLocks noGrp="1"/>
          </p:cNvSpPr>
          <p:nvPr>
            <p:ph type="body" sz="quarter" idx="68" hasCustomPrompt="1"/>
          </p:nvPr>
        </p:nvSpPr>
        <p:spPr>
          <a:xfrm>
            <a:off x="3775562" y="3383000"/>
            <a:ext cx="4640874"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WHILE ALSO MEETING</a:t>
            </a:r>
          </a:p>
        </p:txBody>
      </p:sp>
      <p:sp>
        <p:nvSpPr>
          <p:cNvPr id="13" name="Text Placeholder 32">
            <a:extLst>
              <a:ext uri="{FF2B5EF4-FFF2-40B4-BE49-F238E27FC236}">
                <a16:creationId xmlns:a16="http://schemas.microsoft.com/office/drawing/2014/main" id="{57C21A5B-8B64-E9C3-6F6C-689EBE990A79}"/>
              </a:ext>
            </a:extLst>
          </p:cNvPr>
          <p:cNvSpPr>
            <a:spLocks noGrp="1"/>
          </p:cNvSpPr>
          <p:nvPr>
            <p:ph type="body" sz="quarter" idx="69" hasCustomPrompt="1"/>
          </p:nvPr>
        </p:nvSpPr>
        <p:spPr>
          <a:xfrm>
            <a:off x="3930606" y="4255568"/>
            <a:ext cx="4330786" cy="685350"/>
          </a:xfrm>
          <a:prstGeom prst="rect">
            <a:avLst/>
          </a:prstGeom>
          <a:solidFill>
            <a:srgbClr val="EE3E81"/>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COMMUNITY NEEDS</a:t>
            </a:r>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CF1503-F257-CDC7-305A-06968390BA6D}"/>
              </a:ext>
            </a:extLst>
          </p:cNvPr>
          <p:cNvSpPr/>
          <p:nvPr userDrawn="1"/>
        </p:nvSpPr>
        <p:spPr>
          <a:xfrm rot="16200000">
            <a:off x="5086571" y="-5143627"/>
            <a:ext cx="2018862" cy="12192002"/>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6CA70D26-FE14-6181-8E02-2A2764509D31}"/>
              </a:ext>
            </a:extLst>
          </p:cNvPr>
          <p:cNvSpPr>
            <a:spLocks noGrp="1"/>
          </p:cNvSpPr>
          <p:nvPr>
            <p:ph type="body" sz="quarter" idx="48" hasCustomPrompt="1"/>
          </p:nvPr>
        </p:nvSpPr>
        <p:spPr>
          <a:xfrm>
            <a:off x="4684168" y="2297729"/>
            <a:ext cx="6794380"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4" name="Text Placeholder 32">
            <a:extLst>
              <a:ext uri="{FF2B5EF4-FFF2-40B4-BE49-F238E27FC236}">
                <a16:creationId xmlns:a16="http://schemas.microsoft.com/office/drawing/2014/main" id="{54E061A1-EA00-118D-B191-B64007A91033}"/>
              </a:ext>
            </a:extLst>
          </p:cNvPr>
          <p:cNvSpPr>
            <a:spLocks noGrp="1"/>
          </p:cNvSpPr>
          <p:nvPr>
            <p:ph type="body" sz="quarter" idx="30" hasCustomPrompt="1"/>
          </p:nvPr>
        </p:nvSpPr>
        <p:spPr>
          <a:xfrm>
            <a:off x="4684167" y="480873"/>
            <a:ext cx="6794381" cy="804265"/>
          </a:xfrm>
          <a:noFill/>
        </p:spPr>
        <p:txBody>
          <a:bodyPr anchor="ctr">
            <a:noAutofit/>
          </a:bodyPr>
          <a:lstStyle>
            <a:lvl1pPr marL="20638" indent="0" algn="l">
              <a:lnSpc>
                <a:spcPts val="3620"/>
              </a:lnSpc>
              <a:spcBef>
                <a:spcPts val="0"/>
              </a:spcBef>
              <a:buNone/>
              <a:tabLst/>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grpSp>
        <p:nvGrpSpPr>
          <p:cNvPr id="70" name="Graphic 4">
            <a:extLst>
              <a:ext uri="{FF2B5EF4-FFF2-40B4-BE49-F238E27FC236}">
                <a16:creationId xmlns:a16="http://schemas.microsoft.com/office/drawing/2014/main" id="{17E6A48D-DFBA-B424-30DA-EFB4F9E8F1DE}"/>
              </a:ext>
            </a:extLst>
          </p:cNvPr>
          <p:cNvGrpSpPr/>
          <p:nvPr userDrawn="1"/>
        </p:nvGrpSpPr>
        <p:grpSpPr>
          <a:xfrm rot="15627803">
            <a:off x="11025707" y="115954"/>
            <a:ext cx="1988628" cy="1318666"/>
            <a:chOff x="5072479" y="4905026"/>
            <a:chExt cx="803439" cy="532763"/>
          </a:xfrm>
        </p:grpSpPr>
        <p:sp>
          <p:nvSpPr>
            <p:cNvPr id="71" name="Freeform 70">
              <a:extLst>
                <a:ext uri="{FF2B5EF4-FFF2-40B4-BE49-F238E27FC236}">
                  <a16:creationId xmlns:a16="http://schemas.microsoft.com/office/drawing/2014/main" id="{8EED71F4-EB74-F0BE-8AA0-943D1F72F48C}"/>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C01794E-5C8F-CDDA-85A9-3A8A7B417AD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3EA5DC"/>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C563A5-8B9E-B134-EE2F-EE327D8FB53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408CECF-1D82-A287-7BE0-F93D1A8D1B70}"/>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5D589111-96C8-6061-29A0-E051A53CA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334" y="105594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0581DB6E-02C2-197C-F3F3-7A04B74ACCDD}"/>
              </a:ext>
            </a:extLst>
          </p:cNvPr>
          <p:cNvSpPr>
            <a:spLocks noGrp="1"/>
          </p:cNvSpPr>
          <p:nvPr>
            <p:ph type="pic" sz="quarter" idx="10"/>
          </p:nvPr>
        </p:nvSpPr>
        <p:spPr>
          <a:xfrm>
            <a:off x="912599" y="2248306"/>
            <a:ext cx="2905022" cy="4632554"/>
          </a:xfrm>
          <a:prstGeom prst="rect">
            <a:avLst/>
          </a:prstGeom>
          <a:solidFill>
            <a:schemeClr val="bg1">
              <a:lumMod val="85000"/>
            </a:schemeClr>
          </a:solidFill>
          <a:ln>
            <a:noFill/>
          </a:ln>
        </p:spPr>
        <p:txBody>
          <a:bodyPr/>
          <a:lstStyle>
            <a:lvl1pPr>
              <a:defRPr>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7857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BA96FE-388B-BD0D-161A-7D0642470D03}"/>
              </a:ext>
            </a:extLst>
          </p:cNvPr>
          <p:cNvSpPr/>
          <p:nvPr userDrawn="1"/>
        </p:nvSpPr>
        <p:spPr>
          <a:xfrm rot="16200000">
            <a:off x="4779026" y="-1700260"/>
            <a:ext cx="2633948"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1AD5CCF-AF5D-608E-F029-EE250FC79E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73770" y="6159142"/>
            <a:ext cx="1698650" cy="381936"/>
          </a:xfrm>
          <a:prstGeom prst="rect">
            <a:avLst/>
          </a:prstGeom>
          <a:ln>
            <a:noFill/>
          </a:ln>
          <a:extLst>
            <a:ext uri="{53640926-AAD7-44D8-BBD7-CCE9431645EC}">
              <a14:shadowObscured xmlns:a14="http://schemas.microsoft.com/office/drawing/2010/main"/>
            </a:ext>
          </a:extLst>
        </p:spPr>
      </p:pic>
      <p:sp>
        <p:nvSpPr>
          <p:cNvPr id="16" name="Text Placeholder 32">
            <a:extLst>
              <a:ext uri="{FF2B5EF4-FFF2-40B4-BE49-F238E27FC236}">
                <a16:creationId xmlns:a16="http://schemas.microsoft.com/office/drawing/2014/main" id="{0071EAE0-4439-F2CB-EE34-0F1989474EEF}"/>
              </a:ext>
            </a:extLst>
          </p:cNvPr>
          <p:cNvSpPr>
            <a:spLocks noGrp="1"/>
          </p:cNvSpPr>
          <p:nvPr>
            <p:ph type="body" sz="quarter" idx="62" hasCustomPrompt="1"/>
          </p:nvPr>
        </p:nvSpPr>
        <p:spPr>
          <a:xfrm>
            <a:off x="6753533" y="2757215"/>
            <a:ext cx="4691389" cy="671785"/>
          </a:xfrm>
          <a:prstGeom prst="rect">
            <a:avLst/>
          </a:prstGeom>
          <a:solidFill>
            <a:srgbClr val="EE3E81"/>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FOLLOW OUR JOURNEY </a:t>
            </a:r>
          </a:p>
        </p:txBody>
      </p:sp>
      <p:pic>
        <p:nvPicPr>
          <p:cNvPr id="4" name="Picture 3">
            <a:extLst>
              <a:ext uri="{FF2B5EF4-FFF2-40B4-BE49-F238E27FC236}">
                <a16:creationId xmlns:a16="http://schemas.microsoft.com/office/drawing/2014/main" id="{80E751ED-8D3D-1841-D297-911263A81D9D}"/>
              </a:ext>
            </a:extLst>
          </p:cNvPr>
          <p:cNvPicPr>
            <a:picLocks noChangeAspect="1"/>
          </p:cNvPicPr>
          <p:nvPr userDrawn="1"/>
        </p:nvPicPr>
        <p:blipFill>
          <a:blip r:embed="rId3"/>
          <a:stretch>
            <a:fillRect/>
          </a:stretch>
        </p:blipFill>
        <p:spPr>
          <a:xfrm>
            <a:off x="7608047" y="568709"/>
            <a:ext cx="4205665" cy="1351821"/>
          </a:xfrm>
          <a:prstGeom prst="rect">
            <a:avLst/>
          </a:prstGeom>
        </p:spPr>
      </p:pic>
      <p:sp>
        <p:nvSpPr>
          <p:cNvPr id="5" name="Text Placeholder 32">
            <a:extLst>
              <a:ext uri="{FF2B5EF4-FFF2-40B4-BE49-F238E27FC236}">
                <a16:creationId xmlns:a16="http://schemas.microsoft.com/office/drawing/2014/main" id="{ECC1A77C-1905-78E6-D54F-BD4199E72C18}"/>
              </a:ext>
            </a:extLst>
          </p:cNvPr>
          <p:cNvSpPr>
            <a:spLocks noGrp="1"/>
          </p:cNvSpPr>
          <p:nvPr>
            <p:ph type="body" sz="quarter" idx="24" hasCustomPrompt="1"/>
          </p:nvPr>
        </p:nvSpPr>
        <p:spPr>
          <a:xfrm>
            <a:off x="7976838" y="4804756"/>
            <a:ext cx="3468084" cy="649221"/>
          </a:xfrm>
          <a:prstGeom prst="rect">
            <a:avLst/>
          </a:prstGeom>
          <a:noFill/>
        </p:spPr>
        <p:txBody>
          <a:bodyPr anchor="ctr">
            <a:noAutofit/>
          </a:bodyPr>
          <a:lstStyle>
            <a:lvl1pPr marL="0" indent="0" algn="r">
              <a:lnSpc>
                <a:spcPts val="3120"/>
              </a:lnSpc>
              <a:spcBef>
                <a:spcPts val="0"/>
              </a:spcBef>
              <a:buNone/>
              <a:defRPr sz="28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 </a:t>
            </a:r>
            <a:r>
              <a:rPr lang="en-GB" dirty="0" err="1"/>
              <a:t>www.website.eu</a:t>
            </a:r>
            <a:endParaRPr lang="en-US" dirty="0"/>
          </a:p>
        </p:txBody>
      </p:sp>
      <p:pic>
        <p:nvPicPr>
          <p:cNvPr id="2" name="Grafik 1">
            <a:extLst>
              <a:ext uri="{FF2B5EF4-FFF2-40B4-BE49-F238E27FC236}">
                <a16:creationId xmlns:a16="http://schemas.microsoft.com/office/drawing/2014/main" id="{79CF787F-6A97-EA19-6A90-CCFCFCDBAFA1}"/>
              </a:ext>
            </a:extLst>
          </p:cNvPr>
          <p:cNvPicPr>
            <a:picLocks noChangeAspect="1"/>
          </p:cNvPicPr>
          <p:nvPr userDrawn="1"/>
        </p:nvPicPr>
        <p:blipFill>
          <a:blip r:embed="rId4"/>
          <a:stretch>
            <a:fillRect/>
          </a:stretch>
        </p:blipFill>
        <p:spPr>
          <a:xfrm>
            <a:off x="656460" y="6159142"/>
            <a:ext cx="1715960" cy="360000"/>
          </a:xfrm>
          <a:prstGeom prst="rect">
            <a:avLst/>
          </a:prstGeom>
        </p:spPr>
      </p:pic>
      <p:sp>
        <p:nvSpPr>
          <p:cNvPr id="6" name="Textfeld 5">
            <a:extLst>
              <a:ext uri="{FF2B5EF4-FFF2-40B4-BE49-F238E27FC236}">
                <a16:creationId xmlns:a16="http://schemas.microsoft.com/office/drawing/2014/main" id="{A6182A61-6224-F7E7-5093-3A2FDEE6BD4B}"/>
              </a:ext>
            </a:extLst>
          </p:cNvPr>
          <p:cNvSpPr txBox="1"/>
          <p:nvPr userDrawn="1"/>
        </p:nvSpPr>
        <p:spPr>
          <a:xfrm>
            <a:off x="2389730" y="6122284"/>
            <a:ext cx="9518251" cy="430887"/>
          </a:xfrm>
          <a:prstGeom prst="rect">
            <a:avLst/>
          </a:prstGeom>
          <a:noFill/>
        </p:spPr>
        <p:txBody>
          <a:bodyPr wrap="square" rtlCol="0">
            <a:spAutoFit/>
          </a:bodyPr>
          <a:lstStyle/>
          <a:p>
            <a:r>
              <a:rPr lang="en-GB" sz="110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599395"/>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Page">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45CBCED-FE66-334D-973A-18C5C4D98C72}"/>
              </a:ext>
            </a:extLst>
          </p:cNvPr>
          <p:cNvSpPr/>
          <p:nvPr userDrawn="1"/>
        </p:nvSpPr>
        <p:spPr>
          <a:xfrm>
            <a:off x="0" y="-1"/>
            <a:ext cx="12192000" cy="1010562"/>
          </a:xfrm>
          <a:custGeom>
            <a:avLst/>
            <a:gdLst/>
            <a:ahLst/>
            <a:cxnLst/>
            <a:rect l="l" t="t" r="r" b="b"/>
            <a:pathLst>
              <a:path w="10368280" h="5749290">
                <a:moveTo>
                  <a:pt x="10368000" y="0"/>
                </a:moveTo>
                <a:lnTo>
                  <a:pt x="0" y="0"/>
                </a:lnTo>
                <a:lnTo>
                  <a:pt x="0" y="5749201"/>
                </a:lnTo>
                <a:lnTo>
                  <a:pt x="10368000" y="5749201"/>
                </a:lnTo>
                <a:lnTo>
                  <a:pt x="10368000" y="0"/>
                </a:lnTo>
                <a:close/>
              </a:path>
            </a:pathLst>
          </a:custGeom>
          <a:solidFill>
            <a:srgbClr val="793D91"/>
          </a:solidFill>
        </p:spPr>
        <p:txBody>
          <a:bodyPr wrap="square" lIns="0" tIns="0" rIns="0" bIns="0" rtlCol="0"/>
          <a:lstStyle/>
          <a:p>
            <a:endParaRPr sz="1163" dirty="0"/>
          </a:p>
        </p:txBody>
      </p:sp>
      <p:sp>
        <p:nvSpPr>
          <p:cNvPr id="7" name="Text Placeholder 5">
            <a:extLst>
              <a:ext uri="{FF2B5EF4-FFF2-40B4-BE49-F238E27FC236}">
                <a16:creationId xmlns:a16="http://schemas.microsoft.com/office/drawing/2014/main" id="{400D9C70-E5E6-FE45-A385-C76AB7AA912C}"/>
              </a:ext>
            </a:extLst>
          </p:cNvPr>
          <p:cNvSpPr>
            <a:spLocks noGrp="1"/>
          </p:cNvSpPr>
          <p:nvPr>
            <p:ph type="body" sz="quarter" idx="10" hasCustomPrompt="1"/>
          </p:nvPr>
        </p:nvSpPr>
        <p:spPr>
          <a:xfrm>
            <a:off x="497804" y="1606538"/>
            <a:ext cx="5225401" cy="251183"/>
          </a:xfrm>
        </p:spPr>
        <p:txBody>
          <a:bodyPr/>
          <a:lstStyle>
            <a:lvl1pPr marL="0" indent="0">
              <a:buNone/>
              <a:defRPr sz="1632"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Colour Palette</a:t>
            </a:r>
            <a:endParaRPr lang="en-US" dirty="0"/>
          </a:p>
        </p:txBody>
      </p:sp>
      <p:sp>
        <p:nvSpPr>
          <p:cNvPr id="11" name="object 11">
            <a:extLst>
              <a:ext uri="{FF2B5EF4-FFF2-40B4-BE49-F238E27FC236}">
                <a16:creationId xmlns:a16="http://schemas.microsoft.com/office/drawing/2014/main" id="{FA6AD937-584F-064E-8F52-72E2E45A6F50}"/>
              </a:ext>
            </a:extLst>
          </p:cNvPr>
          <p:cNvSpPr txBox="1"/>
          <p:nvPr/>
        </p:nvSpPr>
        <p:spPr>
          <a:xfrm>
            <a:off x="620821" y="523542"/>
            <a:ext cx="3563844" cy="151218"/>
          </a:xfrm>
          <a:prstGeom prst="rect">
            <a:avLst/>
          </a:prstGeom>
          <a:noFill/>
        </p:spPr>
        <p:txBody>
          <a:bodyPr vert="horz" wrap="square" lIns="0" tIns="11516" rIns="0" bIns="0" rtlCol="0">
            <a:spAutoFit/>
          </a:bodyPr>
          <a:lstStyle/>
          <a:p>
            <a:pPr marL="11516">
              <a:lnSpc>
                <a:spcPct val="100000"/>
              </a:lnSpc>
              <a:spcBef>
                <a:spcPts val="91"/>
              </a:spcBef>
            </a:pPr>
            <a:r>
              <a:rPr sz="907" b="0" spc="9" dirty="0">
                <a:solidFill>
                  <a:schemeClr val="bg1"/>
                </a:solidFill>
                <a:latin typeface="Open Sans"/>
                <a:cs typeface="Open Sans"/>
              </a:rPr>
              <a:t>Brand</a:t>
            </a:r>
            <a:r>
              <a:rPr sz="907" b="0" spc="23" dirty="0">
                <a:solidFill>
                  <a:schemeClr val="bg1"/>
                </a:solidFill>
                <a:latin typeface="Open Sans"/>
                <a:cs typeface="Open Sans"/>
              </a:rPr>
              <a:t> </a:t>
            </a:r>
            <a:r>
              <a:rPr sz="907" b="0" spc="9" dirty="0">
                <a:solidFill>
                  <a:schemeClr val="bg1"/>
                </a:solidFill>
                <a:latin typeface="Open Sans"/>
                <a:cs typeface="Open Sans"/>
              </a:rPr>
              <a:t>manual</a:t>
            </a:r>
            <a:r>
              <a:rPr sz="907" b="0" spc="23" dirty="0">
                <a:solidFill>
                  <a:schemeClr val="bg1"/>
                </a:solidFill>
                <a:latin typeface="Open Sans"/>
                <a:cs typeface="Open Sans"/>
              </a:rPr>
              <a:t> </a:t>
            </a:r>
            <a:r>
              <a:rPr sz="907" b="0" spc="9" dirty="0">
                <a:solidFill>
                  <a:schemeClr val="bg1"/>
                </a:solidFill>
                <a:latin typeface="Open Sans"/>
                <a:cs typeface="Open Sans"/>
              </a:rPr>
              <a:t>for</a:t>
            </a:r>
            <a:r>
              <a:rPr lang="en-IE" sz="907" b="0" spc="9" dirty="0">
                <a:solidFill>
                  <a:schemeClr val="bg1"/>
                </a:solidFill>
                <a:latin typeface="Open Sans"/>
                <a:cs typeface="Open Sans"/>
              </a:rPr>
              <a:t> </a:t>
            </a:r>
            <a:r>
              <a:rPr lang="en-IE" sz="907" b="1" spc="9" dirty="0">
                <a:solidFill>
                  <a:schemeClr val="bg1"/>
                </a:solidFill>
                <a:latin typeface="Open Sans"/>
                <a:cs typeface="Open Sans"/>
              </a:rPr>
              <a:t>EELS</a:t>
            </a:r>
            <a:endParaRPr sz="907" b="1" dirty="0">
              <a:solidFill>
                <a:schemeClr val="bg1"/>
              </a:solidFill>
              <a:latin typeface="Open Sans"/>
              <a:cs typeface="Open Sans"/>
            </a:endParaRPr>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9294227" y="523542"/>
            <a:ext cx="2188262" cy="210627"/>
          </a:xfrm>
        </p:spPr>
        <p:txBody>
          <a:bodyPr>
            <a:noAutofit/>
          </a:bodyPr>
          <a:lstStyle>
            <a:lvl1pPr marL="0" indent="0" algn="r">
              <a:buNone/>
              <a:defRPr sz="90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14589" indent="0" algn="r">
              <a:buNone/>
              <a:defRPr sz="725"/>
            </a:lvl2pPr>
            <a:lvl3pPr marL="829178" indent="0" algn="r">
              <a:buNone/>
              <a:defRPr sz="725"/>
            </a:lvl3pPr>
            <a:lvl4pPr marL="1243767" indent="0" algn="r">
              <a:buNone/>
              <a:defRPr sz="725"/>
            </a:lvl4pPr>
            <a:lvl5pPr marL="1658356" indent="0" algn="r">
              <a:buNone/>
              <a:defRPr sz="725"/>
            </a:lvl5pPr>
          </a:lstStyle>
          <a:p>
            <a:pPr lvl="0"/>
            <a:r>
              <a:rPr lang="en-GB" dirty="0"/>
              <a:t>Page 2 of 19</a:t>
            </a:r>
            <a:endParaRPr lang="en-US" dirty="0"/>
          </a:p>
        </p:txBody>
      </p:sp>
    </p:spTree>
    <p:extLst>
      <p:ext uri="{BB962C8B-B14F-4D97-AF65-F5344CB8AC3E}">
        <p14:creationId xmlns:p14="http://schemas.microsoft.com/office/powerpoint/2010/main" val="303464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aster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E65022-F926-0349-BDCB-A7EC61E017AB}"/>
              </a:ext>
            </a:extLst>
          </p:cNvPr>
          <p:cNvSpPr/>
          <p:nvPr userDrawn="1"/>
        </p:nvSpPr>
        <p:spPr>
          <a:xfrm rot="16200000">
            <a:off x="-1814502" y="1814500"/>
            <a:ext cx="6858002" cy="3229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4748" tIns="22374" rIns="44748" bIns="22374" numCol="1" spcCol="0" rtlCol="0" fromWordArt="0" anchor="ctr" anchorCtr="0" forceAA="0" compatLnSpc="1">
            <a:prstTxWarp prst="textNoShape">
              <a:avLst/>
            </a:prstTxWarp>
            <a:noAutofit/>
          </a:bodyPr>
          <a:lstStyle/>
          <a:p>
            <a:endParaRPr lang="en-GB" sz="480" dirty="0">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C9D089F-4D7D-65D0-CCCA-C7A1BC76B7E1}"/>
              </a:ext>
            </a:extLst>
          </p:cNvPr>
          <p:cNvSpPr/>
          <p:nvPr userDrawn="1"/>
        </p:nvSpPr>
        <p:spPr>
          <a:xfrm>
            <a:off x="2365875" y="4746111"/>
            <a:ext cx="972000" cy="972000"/>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sz="1163"/>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9294227" y="523542"/>
            <a:ext cx="2188262" cy="210627"/>
          </a:xfrm>
        </p:spPr>
        <p:txBody>
          <a:bodyPr>
            <a:noAutofit/>
          </a:bodyPr>
          <a:lstStyle>
            <a:lvl1pPr marL="0" indent="0" algn="r">
              <a:buNone/>
              <a:defRPr sz="907"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4589" indent="0" algn="r">
              <a:buNone/>
              <a:defRPr sz="725"/>
            </a:lvl2pPr>
            <a:lvl3pPr marL="829178" indent="0" algn="r">
              <a:buNone/>
              <a:defRPr sz="725"/>
            </a:lvl3pPr>
            <a:lvl4pPr marL="1243767" indent="0" algn="r">
              <a:buNone/>
              <a:defRPr sz="725"/>
            </a:lvl4pPr>
            <a:lvl5pPr marL="1658356" indent="0" algn="r">
              <a:buNone/>
              <a:defRPr sz="725"/>
            </a:lvl5pPr>
          </a:lstStyle>
          <a:p>
            <a:pPr lvl="0"/>
            <a:r>
              <a:rPr lang="en-GB" dirty="0"/>
              <a:t>Page 2 of 19</a:t>
            </a:r>
            <a:endParaRPr lang="en-US" dirty="0"/>
          </a:p>
        </p:txBody>
      </p:sp>
      <p:sp>
        <p:nvSpPr>
          <p:cNvPr id="71" name="Rectangle 70">
            <a:extLst>
              <a:ext uri="{FF2B5EF4-FFF2-40B4-BE49-F238E27FC236}">
                <a16:creationId xmlns:a16="http://schemas.microsoft.com/office/drawing/2014/main" id="{C1670EBD-F559-8443-4A47-6044BDBD9EDB}"/>
              </a:ext>
            </a:extLst>
          </p:cNvPr>
          <p:cNvSpPr/>
          <p:nvPr userDrawn="1"/>
        </p:nvSpPr>
        <p:spPr>
          <a:xfrm>
            <a:off x="-1259071" y="-164108"/>
            <a:ext cx="1259072" cy="732993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3" dirty="0"/>
          </a:p>
        </p:txBody>
      </p:sp>
      <p:sp>
        <p:nvSpPr>
          <p:cNvPr id="2" name="Freeform 6">
            <a:extLst>
              <a:ext uri="{FF2B5EF4-FFF2-40B4-BE49-F238E27FC236}">
                <a16:creationId xmlns:a16="http://schemas.microsoft.com/office/drawing/2014/main" id="{A067DB7A-908B-C504-A246-BB334BB05758}"/>
              </a:ext>
            </a:extLst>
          </p:cNvPr>
          <p:cNvSpPr/>
          <p:nvPr userDrawn="1"/>
        </p:nvSpPr>
        <p:spPr>
          <a:xfrm>
            <a:off x="797623" y="4507986"/>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Tree>
    <p:extLst>
      <p:ext uri="{BB962C8B-B14F-4D97-AF65-F5344CB8AC3E}">
        <p14:creationId xmlns:p14="http://schemas.microsoft.com/office/powerpoint/2010/main" val="9715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CB68F5-C389-F355-5FFC-F9CB3349C96C}"/>
              </a:ext>
            </a:extLst>
          </p:cNvPr>
          <p:cNvSpPr/>
          <p:nvPr userDrawn="1"/>
        </p:nvSpPr>
        <p:spPr>
          <a:xfrm rot="16200000">
            <a:off x="4611080" y="-1868205"/>
            <a:ext cx="2969839" cy="1219200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E4A245-2DE9-587E-97F4-143F2F3EE4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989257" y="6095991"/>
            <a:ext cx="1698650" cy="38193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0EDFC9C-3B8E-78D9-62F7-556B6F4C60C0}"/>
              </a:ext>
            </a:extLst>
          </p:cNvPr>
          <p:cNvPicPr>
            <a:picLocks noChangeAspect="1"/>
          </p:cNvPicPr>
          <p:nvPr userDrawn="1"/>
        </p:nvPicPr>
        <p:blipFill>
          <a:blip r:embed="rId3"/>
          <a:stretch>
            <a:fillRect/>
          </a:stretch>
        </p:blipFill>
        <p:spPr>
          <a:xfrm>
            <a:off x="618331" y="639199"/>
            <a:ext cx="4205665" cy="1351821"/>
          </a:xfrm>
          <a:prstGeom prst="rect">
            <a:avLst/>
          </a:prstGeom>
        </p:spPr>
      </p:pic>
      <p:sp>
        <p:nvSpPr>
          <p:cNvPr id="4" name="Text Placeholder 32">
            <a:extLst>
              <a:ext uri="{FF2B5EF4-FFF2-40B4-BE49-F238E27FC236}">
                <a16:creationId xmlns:a16="http://schemas.microsoft.com/office/drawing/2014/main" id="{B112669A-CF12-7C87-4B05-0BCEE2BD1ED0}"/>
              </a:ext>
            </a:extLst>
          </p:cNvPr>
          <p:cNvSpPr>
            <a:spLocks noGrp="1"/>
          </p:cNvSpPr>
          <p:nvPr>
            <p:ph type="body" sz="quarter" idx="64" hasCustomPrompt="1"/>
          </p:nvPr>
        </p:nvSpPr>
        <p:spPr>
          <a:xfrm>
            <a:off x="519736" y="2590985"/>
            <a:ext cx="6121696"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YOUR GUIDE TO EXPERIENTIAL</a:t>
            </a:r>
          </a:p>
        </p:txBody>
      </p:sp>
      <p:sp>
        <p:nvSpPr>
          <p:cNvPr id="7" name="Text Placeholder 32">
            <a:extLst>
              <a:ext uri="{FF2B5EF4-FFF2-40B4-BE49-F238E27FC236}">
                <a16:creationId xmlns:a16="http://schemas.microsoft.com/office/drawing/2014/main" id="{4F54C20D-43F9-2843-ABC1-52F9C147D1FF}"/>
              </a:ext>
            </a:extLst>
          </p:cNvPr>
          <p:cNvSpPr>
            <a:spLocks noGrp="1"/>
          </p:cNvSpPr>
          <p:nvPr>
            <p:ph type="body" sz="quarter" idx="65" hasCustomPrompt="1"/>
          </p:nvPr>
        </p:nvSpPr>
        <p:spPr>
          <a:xfrm>
            <a:off x="519735" y="3373305"/>
            <a:ext cx="5705335"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ENTREPRENEURSHIP LABS</a:t>
            </a:r>
          </a:p>
        </p:txBody>
      </p:sp>
      <p:pic>
        <p:nvPicPr>
          <p:cNvPr id="3" name="Grafik 2">
            <a:extLst>
              <a:ext uri="{FF2B5EF4-FFF2-40B4-BE49-F238E27FC236}">
                <a16:creationId xmlns:a16="http://schemas.microsoft.com/office/drawing/2014/main" id="{FD0FD3C7-12C5-DD76-4A89-AF9813BB29F7}"/>
              </a:ext>
            </a:extLst>
          </p:cNvPr>
          <p:cNvPicPr>
            <a:picLocks noChangeAspect="1"/>
          </p:cNvPicPr>
          <p:nvPr userDrawn="1"/>
        </p:nvPicPr>
        <p:blipFill>
          <a:blip r:embed="rId4"/>
          <a:stretch>
            <a:fillRect/>
          </a:stretch>
        </p:blipFill>
        <p:spPr>
          <a:xfrm>
            <a:off x="9980602" y="6099689"/>
            <a:ext cx="1715960" cy="360000"/>
          </a:xfrm>
          <a:prstGeom prst="rect">
            <a:avLst/>
          </a:prstGeom>
        </p:spPr>
      </p:pic>
      <p:sp>
        <p:nvSpPr>
          <p:cNvPr id="2" name="Textfeld 1">
            <a:extLst>
              <a:ext uri="{FF2B5EF4-FFF2-40B4-BE49-F238E27FC236}">
                <a16:creationId xmlns:a16="http://schemas.microsoft.com/office/drawing/2014/main" id="{34523628-4AE4-F822-EFBC-F3861CFA2224}"/>
              </a:ext>
            </a:extLst>
          </p:cNvPr>
          <p:cNvSpPr txBox="1"/>
          <p:nvPr userDrawn="1"/>
        </p:nvSpPr>
        <p:spPr>
          <a:xfrm>
            <a:off x="495438" y="6079725"/>
            <a:ext cx="9362937" cy="430887"/>
          </a:xfrm>
          <a:prstGeom prst="rect">
            <a:avLst/>
          </a:prstGeom>
          <a:noFill/>
        </p:spPr>
        <p:txBody>
          <a:bodyPr wrap="square" rtlCol="0">
            <a:spAutoFit/>
          </a:bodyPr>
          <a:lstStyle/>
          <a:p>
            <a:r>
              <a:rPr lang="en-GB" sz="110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100" i="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aster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E65022-F926-0349-BDCB-A7EC61E017AB}"/>
              </a:ext>
            </a:extLst>
          </p:cNvPr>
          <p:cNvSpPr/>
          <p:nvPr userDrawn="1"/>
        </p:nvSpPr>
        <p:spPr>
          <a:xfrm rot="16200000">
            <a:off x="-1814502" y="1814500"/>
            <a:ext cx="6858002" cy="3229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4748" tIns="22374" rIns="44748" bIns="22374" numCol="1" spcCol="0" rtlCol="0" fromWordArt="0" anchor="ctr" anchorCtr="0" forceAA="0" compatLnSpc="1">
            <a:prstTxWarp prst="textNoShape">
              <a:avLst/>
            </a:prstTxWarp>
            <a:noAutofit/>
          </a:bodyPr>
          <a:lstStyle/>
          <a:p>
            <a:endParaRPr lang="en-GB" sz="480" dirty="0">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C9D089F-4D7D-65D0-CCCA-C7A1BC76B7E1}"/>
              </a:ext>
            </a:extLst>
          </p:cNvPr>
          <p:cNvSpPr/>
          <p:nvPr userDrawn="1"/>
        </p:nvSpPr>
        <p:spPr>
          <a:xfrm>
            <a:off x="2365875" y="4746111"/>
            <a:ext cx="972000" cy="972000"/>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sz="1163"/>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9294227" y="523542"/>
            <a:ext cx="2188262" cy="210627"/>
          </a:xfrm>
        </p:spPr>
        <p:txBody>
          <a:bodyPr>
            <a:noAutofit/>
          </a:bodyPr>
          <a:lstStyle>
            <a:lvl1pPr marL="0" indent="0" algn="r">
              <a:buNone/>
              <a:defRPr sz="907"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4589" indent="0" algn="r">
              <a:buNone/>
              <a:defRPr sz="725"/>
            </a:lvl2pPr>
            <a:lvl3pPr marL="829178" indent="0" algn="r">
              <a:buNone/>
              <a:defRPr sz="725"/>
            </a:lvl3pPr>
            <a:lvl4pPr marL="1243767" indent="0" algn="r">
              <a:buNone/>
              <a:defRPr sz="725"/>
            </a:lvl4pPr>
            <a:lvl5pPr marL="1658356" indent="0" algn="r">
              <a:buNone/>
              <a:defRPr sz="725"/>
            </a:lvl5pPr>
          </a:lstStyle>
          <a:p>
            <a:pPr lvl="0"/>
            <a:r>
              <a:rPr lang="en-GB" dirty="0"/>
              <a:t>Page 2 of 19</a:t>
            </a:r>
            <a:endParaRPr lang="en-US" dirty="0"/>
          </a:p>
        </p:txBody>
      </p:sp>
      <p:sp>
        <p:nvSpPr>
          <p:cNvPr id="71" name="Rectangle 70">
            <a:extLst>
              <a:ext uri="{FF2B5EF4-FFF2-40B4-BE49-F238E27FC236}">
                <a16:creationId xmlns:a16="http://schemas.microsoft.com/office/drawing/2014/main" id="{C1670EBD-F559-8443-4A47-6044BDBD9EDB}"/>
              </a:ext>
            </a:extLst>
          </p:cNvPr>
          <p:cNvSpPr/>
          <p:nvPr userDrawn="1"/>
        </p:nvSpPr>
        <p:spPr>
          <a:xfrm>
            <a:off x="-1259071" y="-164108"/>
            <a:ext cx="1259072" cy="732993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3" dirty="0"/>
          </a:p>
        </p:txBody>
      </p:sp>
      <p:sp>
        <p:nvSpPr>
          <p:cNvPr id="2" name="Freeform 6">
            <a:extLst>
              <a:ext uri="{FF2B5EF4-FFF2-40B4-BE49-F238E27FC236}">
                <a16:creationId xmlns:a16="http://schemas.microsoft.com/office/drawing/2014/main" id="{A067DB7A-908B-C504-A246-BB334BB05758}"/>
              </a:ext>
            </a:extLst>
          </p:cNvPr>
          <p:cNvSpPr/>
          <p:nvPr userDrawn="1"/>
        </p:nvSpPr>
        <p:spPr>
          <a:xfrm>
            <a:off x="797623" y="4507986"/>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A36DB62D-F082-D21F-8F91-725B52D20B56}"/>
              </a:ext>
            </a:extLst>
          </p:cNvPr>
          <p:cNvSpPr txBox="1">
            <a:spLocks/>
          </p:cNvSpPr>
          <p:nvPr userDrawn="1"/>
        </p:nvSpPr>
        <p:spPr>
          <a:xfrm>
            <a:off x="549410" y="292962"/>
            <a:ext cx="4568533"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ts val="3769"/>
              </a:lnSpc>
              <a:spcBef>
                <a:spcPts val="0"/>
              </a:spcBef>
              <a:spcAft>
                <a:spcPts val="0"/>
              </a:spcAft>
              <a:buClrTx/>
              <a:buSzTx/>
              <a:buFont typeface="Arial" panose="020B0604020202020204" pitchFamily="34" charset="0"/>
              <a:buNone/>
              <a:tabLst/>
              <a:defRPr/>
            </a:pPr>
            <a:endParaRPr kumimoji="0" lang="en-US" sz="3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2B28BE6B-1106-56E6-57D3-5DE29F6DC36E}"/>
              </a:ext>
            </a:extLst>
          </p:cNvPr>
          <p:cNvSpPr txBox="1"/>
          <p:nvPr userDrawn="1"/>
        </p:nvSpPr>
        <p:spPr>
          <a:xfrm>
            <a:off x="709511" y="408290"/>
            <a:ext cx="4568533" cy="461665"/>
          </a:xfrm>
          <a:prstGeom prst="rect">
            <a:avLst/>
          </a:prstGeom>
          <a:noFill/>
        </p:spPr>
        <p:txBody>
          <a:bodyPr wrap="square" rtlCol="0">
            <a:spAutoFit/>
          </a:bodyPr>
          <a:lstStyle/>
          <a:p>
            <a:endParaRPr lang="en-GB" sz="2400" cap="all" baseline="0" dirty="0">
              <a:solidFill>
                <a:schemeClr val="bg1"/>
              </a:solidFill>
            </a:endParaRPr>
          </a:p>
        </p:txBody>
      </p:sp>
      <p:sp>
        <p:nvSpPr>
          <p:cNvPr id="10" name="Titel 9">
            <a:extLst>
              <a:ext uri="{FF2B5EF4-FFF2-40B4-BE49-F238E27FC236}">
                <a16:creationId xmlns:a16="http://schemas.microsoft.com/office/drawing/2014/main" id="{ED25242C-FBB5-952F-D7EB-93F3C17DD3FC}"/>
              </a:ext>
            </a:extLst>
          </p:cNvPr>
          <p:cNvSpPr>
            <a:spLocks noGrp="1"/>
          </p:cNvSpPr>
          <p:nvPr>
            <p:ph type="title"/>
          </p:nvPr>
        </p:nvSpPr>
        <p:spPr>
          <a:xfrm>
            <a:off x="549410" y="220508"/>
            <a:ext cx="4568533" cy="837227"/>
          </a:xfrm>
        </p:spPr>
        <p:txBody>
          <a:bodyPr>
            <a:normAutofit/>
          </a:bodyPr>
          <a:lstStyle>
            <a:lvl1pPr>
              <a:defRPr sz="2400" b="1" cap="all" baseline="0">
                <a:solidFill>
                  <a:schemeClr val="bg1"/>
                </a:solidFill>
              </a:defRPr>
            </a:lvl1pPr>
          </a:lstStyle>
          <a:p>
            <a:r>
              <a:rPr lang="de-DE" dirty="0"/>
              <a:t>Mastertitelformat</a:t>
            </a:r>
            <a:endParaRPr lang="en-GB" dirty="0"/>
          </a:p>
        </p:txBody>
      </p:sp>
    </p:spTree>
    <p:extLst>
      <p:ext uri="{BB962C8B-B14F-4D97-AF65-F5344CB8AC3E}">
        <p14:creationId xmlns:p14="http://schemas.microsoft.com/office/powerpoint/2010/main" val="3509310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51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1441-F6FB-7E49-9471-DB8DBDE48341}"/>
              </a:ext>
            </a:extLst>
          </p:cNvPr>
          <p:cNvSpPr>
            <a:spLocks noGrp="1"/>
          </p:cNvSpPr>
          <p:nvPr>
            <p:ph type="title"/>
          </p:nvPr>
        </p:nvSpPr>
        <p:spPr>
          <a:xfrm>
            <a:off x="832589" y="1710181"/>
            <a:ext cx="10514153" cy="2851742"/>
          </a:xfrm>
        </p:spPr>
        <p:txBody>
          <a:bodyPr anchor="b"/>
          <a:lstStyle>
            <a:lvl1pPr>
              <a:defRPr sz="5441"/>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0D4E6F3-2F56-7B4A-9B54-8528879398BF}"/>
              </a:ext>
            </a:extLst>
          </p:cNvPr>
          <p:cNvSpPr>
            <a:spLocks noGrp="1"/>
          </p:cNvSpPr>
          <p:nvPr>
            <p:ph type="body" idx="1"/>
          </p:nvPr>
        </p:nvSpPr>
        <p:spPr>
          <a:xfrm>
            <a:off x="832589" y="4589275"/>
            <a:ext cx="10514153" cy="1500008"/>
          </a:xfrm>
        </p:spPr>
        <p:txBody>
          <a:bodyPr/>
          <a:lstStyle>
            <a:lvl1pPr marL="0" indent="0">
              <a:buNone/>
              <a:defRPr sz="2176">
                <a:solidFill>
                  <a:schemeClr val="tx1">
                    <a:tint val="75000"/>
                  </a:schemeClr>
                </a:solidFill>
              </a:defRPr>
            </a:lvl1pPr>
            <a:lvl2pPr marL="414589" indent="0">
              <a:buNone/>
              <a:defRPr sz="1814">
                <a:solidFill>
                  <a:schemeClr val="tx1">
                    <a:tint val="75000"/>
                  </a:schemeClr>
                </a:solidFill>
              </a:defRPr>
            </a:lvl2pPr>
            <a:lvl3pPr marL="829178" indent="0">
              <a:buNone/>
              <a:defRPr sz="1632">
                <a:solidFill>
                  <a:schemeClr val="tx1">
                    <a:tint val="75000"/>
                  </a:schemeClr>
                </a:solidFill>
              </a:defRPr>
            </a:lvl3pPr>
            <a:lvl4pPr marL="1243767" indent="0">
              <a:buNone/>
              <a:defRPr sz="1451">
                <a:solidFill>
                  <a:schemeClr val="tx1">
                    <a:tint val="75000"/>
                  </a:schemeClr>
                </a:solidFill>
              </a:defRPr>
            </a:lvl4pPr>
            <a:lvl5pPr marL="1658356" indent="0">
              <a:buNone/>
              <a:defRPr sz="1451">
                <a:solidFill>
                  <a:schemeClr val="tx1">
                    <a:tint val="75000"/>
                  </a:schemeClr>
                </a:solidFill>
              </a:defRPr>
            </a:lvl5pPr>
            <a:lvl6pPr marL="2072945" indent="0">
              <a:buNone/>
              <a:defRPr sz="1451">
                <a:solidFill>
                  <a:schemeClr val="tx1">
                    <a:tint val="75000"/>
                  </a:schemeClr>
                </a:solidFill>
              </a:defRPr>
            </a:lvl6pPr>
            <a:lvl7pPr marL="2487534" indent="0">
              <a:buNone/>
              <a:defRPr sz="1451">
                <a:solidFill>
                  <a:schemeClr val="tx1">
                    <a:tint val="75000"/>
                  </a:schemeClr>
                </a:solidFill>
              </a:defRPr>
            </a:lvl7pPr>
            <a:lvl8pPr marL="2902123" indent="0">
              <a:buNone/>
              <a:defRPr sz="1451">
                <a:solidFill>
                  <a:schemeClr val="tx1">
                    <a:tint val="75000"/>
                  </a:schemeClr>
                </a:solidFill>
              </a:defRPr>
            </a:lvl8pPr>
            <a:lvl9pPr marL="3316712" indent="0">
              <a:buNone/>
              <a:defRPr sz="1451">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D83F85-3928-A445-B20A-FF184F629865}"/>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5" name="Footer Placeholder 4">
            <a:extLst>
              <a:ext uri="{FF2B5EF4-FFF2-40B4-BE49-F238E27FC236}">
                <a16:creationId xmlns:a16="http://schemas.microsoft.com/office/drawing/2014/main" id="{ACD3F5E7-654A-264A-B8F4-25AA0675B1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8CBC81-7F37-3A4C-8577-CD8DA23FDA2C}"/>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379593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CECB-C7E5-5646-8BF9-8D7B3B5CE54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35AC64-2362-8F4A-8C49-A09DDD08073A}"/>
              </a:ext>
            </a:extLst>
          </p:cNvPr>
          <p:cNvSpPr>
            <a:spLocks noGrp="1"/>
          </p:cNvSpPr>
          <p:nvPr>
            <p:ph sz="half" idx="1"/>
          </p:nvPr>
        </p:nvSpPr>
        <p:spPr>
          <a:xfrm>
            <a:off x="838020" y="1825345"/>
            <a:ext cx="5171102"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3439531-6EE0-E848-8E4A-C9E322FE36B2}"/>
              </a:ext>
            </a:extLst>
          </p:cNvPr>
          <p:cNvSpPr>
            <a:spLocks noGrp="1"/>
          </p:cNvSpPr>
          <p:nvPr>
            <p:ph sz="half" idx="2"/>
          </p:nvPr>
        </p:nvSpPr>
        <p:spPr>
          <a:xfrm>
            <a:off x="6182879" y="1825345"/>
            <a:ext cx="5171103"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D971BE-403A-B146-A4D8-42E239B254CC}"/>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6" name="Footer Placeholder 5">
            <a:extLst>
              <a:ext uri="{FF2B5EF4-FFF2-40B4-BE49-F238E27FC236}">
                <a16:creationId xmlns:a16="http://schemas.microsoft.com/office/drawing/2014/main" id="{FC928BB5-13CA-F842-9CA6-D4579F04EE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D01D15-9993-6B4B-B50F-37348140CE8E}"/>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1788889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491A-43E6-1443-AD0B-7BA922FF1593}"/>
              </a:ext>
            </a:extLst>
          </p:cNvPr>
          <p:cNvSpPr>
            <a:spLocks noGrp="1"/>
          </p:cNvSpPr>
          <p:nvPr>
            <p:ph type="title"/>
          </p:nvPr>
        </p:nvSpPr>
        <p:spPr>
          <a:xfrm>
            <a:off x="839830" y="365645"/>
            <a:ext cx="10515962" cy="132438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D1E319-3AC8-E048-B805-9C2E530D49BD}"/>
              </a:ext>
            </a:extLst>
          </p:cNvPr>
          <p:cNvSpPr>
            <a:spLocks noGrp="1"/>
          </p:cNvSpPr>
          <p:nvPr>
            <p:ph type="body" idx="1"/>
          </p:nvPr>
        </p:nvSpPr>
        <p:spPr>
          <a:xfrm>
            <a:off x="839830" y="1681390"/>
            <a:ext cx="5158432"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4" name="Content Placeholder 3">
            <a:extLst>
              <a:ext uri="{FF2B5EF4-FFF2-40B4-BE49-F238E27FC236}">
                <a16:creationId xmlns:a16="http://schemas.microsoft.com/office/drawing/2014/main" id="{B183C149-5AE2-544A-8FD2-133FFBF064B4}"/>
              </a:ext>
            </a:extLst>
          </p:cNvPr>
          <p:cNvSpPr>
            <a:spLocks noGrp="1"/>
          </p:cNvSpPr>
          <p:nvPr>
            <p:ph sz="half" idx="2"/>
          </p:nvPr>
        </p:nvSpPr>
        <p:spPr>
          <a:xfrm>
            <a:off x="839830" y="2504811"/>
            <a:ext cx="5158432"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343E4E-8E2A-8B4A-AA80-6662C2EACB83}"/>
              </a:ext>
            </a:extLst>
          </p:cNvPr>
          <p:cNvSpPr>
            <a:spLocks noGrp="1"/>
          </p:cNvSpPr>
          <p:nvPr>
            <p:ph type="body" sz="quarter" idx="3"/>
          </p:nvPr>
        </p:nvSpPr>
        <p:spPr>
          <a:xfrm>
            <a:off x="6172019" y="1681390"/>
            <a:ext cx="5183772"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6" name="Content Placeholder 5">
            <a:extLst>
              <a:ext uri="{FF2B5EF4-FFF2-40B4-BE49-F238E27FC236}">
                <a16:creationId xmlns:a16="http://schemas.microsoft.com/office/drawing/2014/main" id="{E5B382A2-7F47-EC4E-AD86-7C8F137F8863}"/>
              </a:ext>
            </a:extLst>
          </p:cNvPr>
          <p:cNvSpPr>
            <a:spLocks noGrp="1"/>
          </p:cNvSpPr>
          <p:nvPr>
            <p:ph sz="quarter" idx="4"/>
          </p:nvPr>
        </p:nvSpPr>
        <p:spPr>
          <a:xfrm>
            <a:off x="6172019" y="2504811"/>
            <a:ext cx="5183772"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ED47498-5910-E741-8EAF-9486156C89C8}"/>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8" name="Footer Placeholder 7">
            <a:extLst>
              <a:ext uri="{FF2B5EF4-FFF2-40B4-BE49-F238E27FC236}">
                <a16:creationId xmlns:a16="http://schemas.microsoft.com/office/drawing/2014/main" id="{72F011C0-C532-0C45-ABC1-6F47065D16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21023C2-3F00-104A-8958-0D0686CA46CF}"/>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2237161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6299-BE10-8F41-AC58-B79CB17DBA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F93AE6-12F3-1B4B-B45E-D90DAB1EB50D}"/>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4" name="Footer Placeholder 3">
            <a:extLst>
              <a:ext uri="{FF2B5EF4-FFF2-40B4-BE49-F238E27FC236}">
                <a16:creationId xmlns:a16="http://schemas.microsoft.com/office/drawing/2014/main" id="{0169DA4B-8D7B-7745-B4C9-5DA052DA9F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80C0B87-B244-394C-9368-01F3423E0023}"/>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243834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3FF4F-6C84-EB4D-B8BE-E5A238B4B53D}"/>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3" name="Footer Placeholder 2">
            <a:extLst>
              <a:ext uri="{FF2B5EF4-FFF2-40B4-BE49-F238E27FC236}">
                <a16:creationId xmlns:a16="http://schemas.microsoft.com/office/drawing/2014/main" id="{7D5C50D9-66AB-C94C-AFCF-56A20044A0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5DE493-FD9A-3142-8FCC-BE3E6BCB0341}"/>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2419059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FB82-4016-864E-B53D-4E8D31D7831A}"/>
              </a:ext>
            </a:extLst>
          </p:cNvPr>
          <p:cNvSpPr>
            <a:spLocks noGrp="1"/>
          </p:cNvSpPr>
          <p:nvPr>
            <p:ph type="title"/>
          </p:nvPr>
        </p:nvSpPr>
        <p:spPr>
          <a:xfrm>
            <a:off x="839829" y="457776"/>
            <a:ext cx="3933079" cy="1599337"/>
          </a:xfrm>
        </p:spPr>
        <p:txBody>
          <a:bodyPr anchor="b"/>
          <a:lstStyle>
            <a:lvl1pPr>
              <a:defRPr sz="2902"/>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24F50F-5B3B-9349-82A7-6A2C7DF94A15}"/>
              </a:ext>
            </a:extLst>
          </p:cNvPr>
          <p:cNvSpPr>
            <a:spLocks noGrp="1"/>
          </p:cNvSpPr>
          <p:nvPr>
            <p:ph idx="1"/>
          </p:nvPr>
        </p:nvSpPr>
        <p:spPr>
          <a:xfrm>
            <a:off x="5183773" y="987529"/>
            <a:ext cx="6172019" cy="4872866"/>
          </a:xfrm>
        </p:spPr>
        <p:txBody>
          <a:bodyPr/>
          <a:lstStyle>
            <a:lvl1pPr>
              <a:defRPr sz="2902"/>
            </a:lvl1pPr>
            <a:lvl2pPr>
              <a:defRPr sz="2539"/>
            </a:lvl2pPr>
            <a:lvl3pPr>
              <a:defRPr sz="2176"/>
            </a:lvl3pPr>
            <a:lvl4pPr>
              <a:defRPr sz="1814"/>
            </a:lvl4pPr>
            <a:lvl5pPr>
              <a:defRPr sz="1814"/>
            </a:lvl5pPr>
            <a:lvl6pPr>
              <a:defRPr sz="1814"/>
            </a:lvl6pPr>
            <a:lvl7pPr>
              <a:defRPr sz="1814"/>
            </a:lvl7pPr>
            <a:lvl8pPr>
              <a:defRPr sz="1814"/>
            </a:lvl8pPr>
            <a:lvl9pPr>
              <a:defRPr sz="181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7FD4105-4092-EA4B-BB13-F1EF51930B16}"/>
              </a:ext>
            </a:extLst>
          </p:cNvPr>
          <p:cNvSpPr>
            <a:spLocks noGrp="1"/>
          </p:cNvSpPr>
          <p:nvPr>
            <p:ph type="body" sz="half" idx="2"/>
          </p:nvPr>
        </p:nvSpPr>
        <p:spPr>
          <a:xfrm>
            <a:off x="839829" y="2057113"/>
            <a:ext cx="3933079"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
        <p:nvSpPr>
          <p:cNvPr id="5" name="Date Placeholder 4">
            <a:extLst>
              <a:ext uri="{FF2B5EF4-FFF2-40B4-BE49-F238E27FC236}">
                <a16:creationId xmlns:a16="http://schemas.microsoft.com/office/drawing/2014/main" id="{C431AAA9-ADC4-2D42-A5A8-4A364B835A35}"/>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6" name="Footer Placeholder 5">
            <a:extLst>
              <a:ext uri="{FF2B5EF4-FFF2-40B4-BE49-F238E27FC236}">
                <a16:creationId xmlns:a16="http://schemas.microsoft.com/office/drawing/2014/main" id="{CF3BC158-2AA2-924D-9A01-D1BF9AD6C4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FEA3F4-3B59-C746-A335-AF66944E6B70}"/>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1907994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379B-0592-DF40-BAC7-478DD7AEAF58}"/>
              </a:ext>
            </a:extLst>
          </p:cNvPr>
          <p:cNvSpPr>
            <a:spLocks noGrp="1"/>
          </p:cNvSpPr>
          <p:nvPr>
            <p:ph type="title"/>
          </p:nvPr>
        </p:nvSpPr>
        <p:spPr>
          <a:xfrm>
            <a:off x="839829" y="457776"/>
            <a:ext cx="3933079" cy="1599337"/>
          </a:xfrm>
        </p:spPr>
        <p:txBody>
          <a:bodyPr anchor="b"/>
          <a:lstStyle>
            <a:lvl1pPr>
              <a:defRPr sz="2902"/>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CBD370C-E93C-6C42-8DB4-B967FAA42FCF}"/>
              </a:ext>
            </a:extLst>
          </p:cNvPr>
          <p:cNvSpPr>
            <a:spLocks noGrp="1"/>
          </p:cNvSpPr>
          <p:nvPr>
            <p:ph type="pic" idx="1"/>
          </p:nvPr>
        </p:nvSpPr>
        <p:spPr>
          <a:xfrm>
            <a:off x="5183773" y="987529"/>
            <a:ext cx="6172019" cy="4872866"/>
          </a:xfrm>
        </p:spPr>
        <p:txBody>
          <a:bodyPr/>
          <a:lstStyle>
            <a:lvl1pPr marL="0" indent="0">
              <a:buNone/>
              <a:defRPr sz="2902"/>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endParaRPr lang="en-US" dirty="0"/>
          </a:p>
        </p:txBody>
      </p:sp>
      <p:sp>
        <p:nvSpPr>
          <p:cNvPr id="4" name="Text Placeholder 3">
            <a:extLst>
              <a:ext uri="{FF2B5EF4-FFF2-40B4-BE49-F238E27FC236}">
                <a16:creationId xmlns:a16="http://schemas.microsoft.com/office/drawing/2014/main" id="{E000ACBA-98D8-AD4C-9611-831C34CD0468}"/>
              </a:ext>
            </a:extLst>
          </p:cNvPr>
          <p:cNvSpPr>
            <a:spLocks noGrp="1"/>
          </p:cNvSpPr>
          <p:nvPr>
            <p:ph type="body" sz="half" idx="2"/>
          </p:nvPr>
        </p:nvSpPr>
        <p:spPr>
          <a:xfrm>
            <a:off x="839829" y="2057113"/>
            <a:ext cx="3933079"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
        <p:nvSpPr>
          <p:cNvPr id="5" name="Date Placeholder 4">
            <a:extLst>
              <a:ext uri="{FF2B5EF4-FFF2-40B4-BE49-F238E27FC236}">
                <a16:creationId xmlns:a16="http://schemas.microsoft.com/office/drawing/2014/main" id="{0102900C-2B61-A34D-A5DA-5B8BB95B07CE}"/>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6" name="Footer Placeholder 5">
            <a:extLst>
              <a:ext uri="{FF2B5EF4-FFF2-40B4-BE49-F238E27FC236}">
                <a16:creationId xmlns:a16="http://schemas.microsoft.com/office/drawing/2014/main" id="{3BD47E2A-9353-7048-81E5-BCDB5AEED9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4AF6F1-F8A5-234F-942A-17885F137C52}"/>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350156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DB6A-2EA8-1346-85D2-208C43D9445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8BC5AD-A261-C546-B48C-9BE8787049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2AB64E-CF2C-C54A-A8C6-35EA5F573AEB}"/>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5" name="Footer Placeholder 4">
            <a:extLst>
              <a:ext uri="{FF2B5EF4-FFF2-40B4-BE49-F238E27FC236}">
                <a16:creationId xmlns:a16="http://schemas.microsoft.com/office/drawing/2014/main" id="{3EC808C1-39E4-1441-B91E-BF2C5A1FBB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19391E-5010-9B45-A2A9-65CC0A9DE4AB}"/>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170334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Photo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AA60D-3016-8B52-389A-D076FE8D7115}"/>
              </a:ext>
            </a:extLst>
          </p:cNvPr>
          <p:cNvSpPr/>
          <p:nvPr userDrawn="1"/>
        </p:nvSpPr>
        <p:spPr>
          <a:xfrm>
            <a:off x="448887" y="1747430"/>
            <a:ext cx="9328631" cy="4650460"/>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A8C8C440-9287-B7C7-23B8-D36CC522BB97}"/>
              </a:ext>
            </a:extLst>
          </p:cNvPr>
          <p:cNvSpPr>
            <a:spLocks noGrp="1"/>
          </p:cNvSpPr>
          <p:nvPr>
            <p:ph type="body" sz="quarter" idx="48" hasCustomPrompt="1"/>
          </p:nvPr>
        </p:nvSpPr>
        <p:spPr>
          <a:xfrm>
            <a:off x="931824" y="3291839"/>
            <a:ext cx="6035727" cy="3003415"/>
          </a:xfrm>
        </p:spPr>
        <p:txBody>
          <a:bodyPr numCol="1" spcCol="288000" anchor="t">
            <a:noAutofit/>
          </a:bodyPr>
          <a:lstStyle>
            <a:lvl1pPr marL="0" indent="0" algn="l">
              <a:lnSpc>
                <a:spcPts val="2480"/>
              </a:lnSpc>
              <a:spcBef>
                <a:spcPts val="0"/>
              </a:spcBef>
              <a:buNone/>
              <a:defRPr sz="2400" b="0" i="0">
                <a:solidFill>
                  <a:schemeClr val="bg1">
                    <a:lumMod val="95000"/>
                  </a:schemeClr>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Picture Placeholder 3">
            <a:extLst>
              <a:ext uri="{FF2B5EF4-FFF2-40B4-BE49-F238E27FC236}">
                <a16:creationId xmlns:a16="http://schemas.microsoft.com/office/drawing/2014/main" id="{E4DD6B1B-9FF3-F940-6098-A8FD3A5834D5}"/>
              </a:ext>
            </a:extLst>
          </p:cNvPr>
          <p:cNvSpPr>
            <a:spLocks noGrp="1"/>
          </p:cNvSpPr>
          <p:nvPr>
            <p:ph type="pic" sz="quarter" idx="10"/>
          </p:nvPr>
        </p:nvSpPr>
        <p:spPr>
          <a:xfrm>
            <a:off x="7165571" y="460110"/>
            <a:ext cx="4693561" cy="494316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85000"/>
            </a:schemeClr>
          </a:solidFill>
        </p:spPr>
        <p:txBody>
          <a:bodyPr wrap="square">
            <a:noAutofit/>
          </a:bodyPr>
          <a:lstStyle>
            <a:lvl1pPr marL="0" indent="0" algn="ctr">
              <a:buFontTx/>
              <a:buNone/>
              <a:defRPr sz="1727">
                <a:solidFill>
                  <a:schemeClr val="bg1">
                    <a:lumMod val="85000"/>
                  </a:schemeClr>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 name="Slide Number Placeholder 5">
            <a:extLst>
              <a:ext uri="{FF2B5EF4-FFF2-40B4-BE49-F238E27FC236}">
                <a16:creationId xmlns:a16="http://schemas.microsoft.com/office/drawing/2014/main" id="{2E5FBF2D-FCD0-7CB0-16FF-19EDEEFC5C95}"/>
              </a:ext>
            </a:extLst>
          </p:cNvPr>
          <p:cNvSpPr>
            <a:spLocks noGrp="1"/>
          </p:cNvSpPr>
          <p:nvPr>
            <p:ph type="sldNum" sz="quarter" idx="4"/>
          </p:nvPr>
        </p:nvSpPr>
        <p:spPr>
          <a:xfrm>
            <a:off x="11486544" y="9953088"/>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dirty="0"/>
          </a:p>
        </p:txBody>
      </p:sp>
      <p:sp>
        <p:nvSpPr>
          <p:cNvPr id="10" name="Text Placeholder 32">
            <a:extLst>
              <a:ext uri="{FF2B5EF4-FFF2-40B4-BE49-F238E27FC236}">
                <a16:creationId xmlns:a16="http://schemas.microsoft.com/office/drawing/2014/main" id="{47BC8277-C10B-4A57-1DD2-ACAB9F0EA39B}"/>
              </a:ext>
            </a:extLst>
          </p:cNvPr>
          <p:cNvSpPr>
            <a:spLocks noGrp="1"/>
          </p:cNvSpPr>
          <p:nvPr>
            <p:ph type="body" sz="quarter" idx="62" hasCustomPrompt="1"/>
          </p:nvPr>
        </p:nvSpPr>
        <p:spPr>
          <a:xfrm>
            <a:off x="959619" y="1411537"/>
            <a:ext cx="2947716" cy="671785"/>
          </a:xfrm>
          <a:prstGeom prst="rect">
            <a:avLst/>
          </a:prstGeom>
          <a:solidFill>
            <a:schemeClr val="bg1"/>
          </a:solidFill>
        </p:spPr>
        <p:txBody>
          <a:bodyPr anchor="ctr">
            <a:noAutofit/>
          </a:bodyPr>
          <a:lstStyle>
            <a:lvl1pPr marL="0" indent="0" algn="l">
              <a:lnSpc>
                <a:spcPts val="3769"/>
              </a:lnSpc>
              <a:spcBef>
                <a:spcPts val="0"/>
              </a:spcBef>
              <a:buNone/>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WELCOME TO </a:t>
            </a:r>
          </a:p>
        </p:txBody>
      </p:sp>
      <p:sp>
        <p:nvSpPr>
          <p:cNvPr id="12" name="Text Placeholder 32">
            <a:extLst>
              <a:ext uri="{FF2B5EF4-FFF2-40B4-BE49-F238E27FC236}">
                <a16:creationId xmlns:a16="http://schemas.microsoft.com/office/drawing/2014/main" id="{300E0459-8079-4E16-7FAA-09A572AD9FE6}"/>
              </a:ext>
            </a:extLst>
          </p:cNvPr>
          <p:cNvSpPr>
            <a:spLocks noGrp="1"/>
          </p:cNvSpPr>
          <p:nvPr>
            <p:ph type="body" sz="quarter" idx="63" hasCustomPrompt="1"/>
          </p:nvPr>
        </p:nvSpPr>
        <p:spPr>
          <a:xfrm>
            <a:off x="931824" y="2193857"/>
            <a:ext cx="1482658" cy="671785"/>
          </a:xfrm>
          <a:prstGeom prst="rect">
            <a:avLst/>
          </a:prstGeom>
          <a:solidFill>
            <a:schemeClr val="bg1"/>
          </a:solidFill>
        </p:spPr>
        <p:txBody>
          <a:bodyPr anchor="ctr">
            <a:noAutofit/>
          </a:bodyPr>
          <a:lstStyle>
            <a:lvl1pPr marL="0" indent="0" algn="l">
              <a:lnSpc>
                <a:spcPts val="3769"/>
              </a:lnSpc>
              <a:spcBef>
                <a:spcPts val="0"/>
              </a:spcBef>
              <a:buNone/>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EELS</a:t>
            </a:r>
          </a:p>
        </p:txBody>
      </p:sp>
      <p:grpSp>
        <p:nvGrpSpPr>
          <p:cNvPr id="39" name="Graphic 4">
            <a:extLst>
              <a:ext uri="{FF2B5EF4-FFF2-40B4-BE49-F238E27FC236}">
                <a16:creationId xmlns:a16="http://schemas.microsoft.com/office/drawing/2014/main" id="{BE2F00BD-DF3E-4D49-E21F-E1C20FA68B72}"/>
              </a:ext>
            </a:extLst>
          </p:cNvPr>
          <p:cNvGrpSpPr/>
          <p:nvPr userDrawn="1"/>
        </p:nvGrpSpPr>
        <p:grpSpPr>
          <a:xfrm>
            <a:off x="7614496" y="5754192"/>
            <a:ext cx="1988628" cy="1318666"/>
            <a:chOff x="5072479" y="4905026"/>
            <a:chExt cx="803439" cy="532763"/>
          </a:xfrm>
        </p:grpSpPr>
        <p:sp>
          <p:nvSpPr>
            <p:cNvPr id="40" name="Freeform 39">
              <a:extLst>
                <a:ext uri="{FF2B5EF4-FFF2-40B4-BE49-F238E27FC236}">
                  <a16:creationId xmlns:a16="http://schemas.microsoft.com/office/drawing/2014/main" id="{9B87FF82-9E10-25DA-4CE5-05D01F8276B3}"/>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42D1579-A605-99B8-5B1B-B0701641E56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8AD814-B60A-7963-9442-D13886B7C0F8}"/>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7A5FEFF-BBD8-7708-3D90-BD8E90783759}"/>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6DEE8-62F0-994C-8BB8-499FA9B6842F}"/>
              </a:ext>
            </a:extLst>
          </p:cNvPr>
          <p:cNvSpPr>
            <a:spLocks noGrp="1"/>
          </p:cNvSpPr>
          <p:nvPr>
            <p:ph type="title" orient="vert"/>
          </p:nvPr>
        </p:nvSpPr>
        <p:spPr>
          <a:xfrm>
            <a:off x="8725896" y="365645"/>
            <a:ext cx="2628086" cy="581145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0590A5-DCC5-DA42-BC6D-260F21DC976B}"/>
              </a:ext>
            </a:extLst>
          </p:cNvPr>
          <p:cNvSpPr>
            <a:spLocks noGrp="1"/>
          </p:cNvSpPr>
          <p:nvPr>
            <p:ph type="body" orient="vert" idx="1"/>
          </p:nvPr>
        </p:nvSpPr>
        <p:spPr>
          <a:xfrm>
            <a:off x="838020" y="365645"/>
            <a:ext cx="7714119" cy="581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D526F-A4D5-484A-AE2B-865A2ABD9295}"/>
              </a:ext>
            </a:extLst>
          </p:cNvPr>
          <p:cNvSpPr>
            <a:spLocks noGrp="1"/>
          </p:cNvSpPr>
          <p:nvPr>
            <p:ph type="dt" sz="half" idx="10"/>
          </p:nvPr>
        </p:nvSpPr>
        <p:spPr/>
        <p:txBody>
          <a:bodyPr/>
          <a:lstStyle/>
          <a:p>
            <a:fld id="{6C60087E-7CE7-BF49-8355-12ABCDED355C}" type="datetimeFigureOut">
              <a:rPr lang="en-US" smtClean="0"/>
              <a:t>6/12/2024</a:t>
            </a:fld>
            <a:endParaRPr lang="en-US" dirty="0"/>
          </a:p>
        </p:txBody>
      </p:sp>
      <p:sp>
        <p:nvSpPr>
          <p:cNvPr id="5" name="Footer Placeholder 4">
            <a:extLst>
              <a:ext uri="{FF2B5EF4-FFF2-40B4-BE49-F238E27FC236}">
                <a16:creationId xmlns:a16="http://schemas.microsoft.com/office/drawing/2014/main" id="{ED0214A3-96E3-4E45-AF8F-99CEC82D4F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89C672-9912-C448-96BD-313D423D5DC2}"/>
              </a:ext>
            </a:extLst>
          </p:cNvPr>
          <p:cNvSpPr>
            <a:spLocks noGrp="1"/>
          </p:cNvSpPr>
          <p:nvPr>
            <p:ph type="sldNum" sz="quarter" idx="12"/>
          </p:nvPr>
        </p:nvSpPr>
        <p:spPr/>
        <p:txBody>
          <a:bodyPr/>
          <a:lstStyle/>
          <a:p>
            <a:fld id="{519C2FD2-DC0E-A744-8E7B-E1B578B6A4F7}" type="slidenum">
              <a:rPr lang="en-US" smtClean="0"/>
              <a:t>‹Nr.›</a:t>
            </a:fld>
            <a:endParaRPr lang="en-US" dirty="0"/>
          </a:p>
        </p:txBody>
      </p:sp>
    </p:spTree>
    <p:extLst>
      <p:ext uri="{BB962C8B-B14F-4D97-AF65-F5344CB8AC3E}">
        <p14:creationId xmlns:p14="http://schemas.microsoft.com/office/powerpoint/2010/main" val="814511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4392281" y="-2210555"/>
            <a:ext cx="3407435" cy="12192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dirty="0"/>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593913" y="219232"/>
            <a:ext cx="4568533" cy="2513490"/>
          </a:xfrm>
          <a:prstGeom prst="rect">
            <a:avLst/>
          </a:prstGeom>
          <a:effectLst>
            <a:glow rad="127000">
              <a:srgbClr val="414141"/>
            </a:glow>
          </a:effectLst>
        </p:spPr>
        <p:txBody>
          <a:bodyPr>
            <a:noAutofit/>
          </a:bodyPr>
          <a:lstStyle>
            <a:lvl1pPr marL="0" indent="0" algn="l">
              <a:buNone/>
              <a:defRPr sz="15000" b="1">
                <a:solidFill>
                  <a:srgbClr val="EE3E8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806585" y="2757215"/>
            <a:ext cx="2883099"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DIVIDER TITLE</a:t>
            </a:r>
          </a:p>
        </p:txBody>
      </p:sp>
      <p:sp>
        <p:nvSpPr>
          <p:cNvPr id="13" name="TextBox 12">
            <a:extLst>
              <a:ext uri="{FF2B5EF4-FFF2-40B4-BE49-F238E27FC236}">
                <a16:creationId xmlns:a16="http://schemas.microsoft.com/office/drawing/2014/main" id="{B06DC1C8-55A7-2C25-88B5-6BC61112A1A4}"/>
              </a:ext>
            </a:extLst>
          </p:cNvPr>
          <p:cNvSpPr txBox="1"/>
          <p:nvPr userDrawn="1"/>
        </p:nvSpPr>
        <p:spPr>
          <a:xfrm rot="16200000">
            <a:off x="9508816" y="3005743"/>
            <a:ext cx="4717257" cy="246221"/>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1000" spc="300" baseline="0" dirty="0">
                <a:solidFill>
                  <a:schemeClr val="bg1"/>
                </a:solidFill>
                <a:latin typeface="Calibri" panose="020F0502020204030204" pitchFamily="34" charset="0"/>
                <a:cs typeface="Calibri" panose="020F0502020204030204" pitchFamily="34" charset="0"/>
              </a:rPr>
              <a:t>Experiential Entrepreneurship Labs</a:t>
            </a:r>
          </a:p>
        </p:txBody>
      </p:sp>
    </p:spTree>
    <p:extLst>
      <p:ext uri="{BB962C8B-B14F-4D97-AF65-F5344CB8AC3E}">
        <p14:creationId xmlns:p14="http://schemas.microsoft.com/office/powerpoint/2010/main" val="1768557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398"/>
            <a:ext cx="12209545" cy="2147749"/>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120" name="Graphic 4">
            <a:extLst>
              <a:ext uri="{FF2B5EF4-FFF2-40B4-BE49-F238E27FC236}">
                <a16:creationId xmlns:a16="http://schemas.microsoft.com/office/drawing/2014/main" id="{647718ED-C03A-50EC-1223-35CBBB1F957E}"/>
              </a:ext>
            </a:extLst>
          </p:cNvPr>
          <p:cNvGrpSpPr/>
          <p:nvPr userDrawn="1"/>
        </p:nvGrpSpPr>
        <p:grpSpPr>
          <a:xfrm rot="15627803">
            <a:off x="11025707" y="115954"/>
            <a:ext cx="1988628" cy="1318666"/>
            <a:chOff x="5072479" y="4905026"/>
            <a:chExt cx="803439" cy="532763"/>
          </a:xfrm>
        </p:grpSpPr>
        <p:sp>
          <p:nvSpPr>
            <p:cNvPr id="121" name="Freeform 120">
              <a:extLst>
                <a:ext uri="{FF2B5EF4-FFF2-40B4-BE49-F238E27FC236}">
                  <a16:creationId xmlns:a16="http://schemas.microsoft.com/office/drawing/2014/main" id="{0C96351A-83AC-9F58-8389-447E7E1C36AD}"/>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F2E1E61-28A0-D441-5BB8-8530504E8C2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5B3DEB6-83D7-ED7B-A016-0BF2EA0787C5}"/>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C2FCC270-C42B-40DA-ABE5-091EF66836D1}"/>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gr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384037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980479" y="1989245"/>
            <a:ext cx="6857999" cy="2879515"/>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475444" y="1874430"/>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552107" y="1874430"/>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475444" y="2312408"/>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552107" y="2312408"/>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475444" y="2750899"/>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552107" y="2750899"/>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475444" y="3188877"/>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552107" y="3188877"/>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475444" y="3626855"/>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552107" y="3626855"/>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490991" y="4064833"/>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567654" y="4064833"/>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490991" y="4502811"/>
            <a:ext cx="1045074" cy="223473"/>
          </a:xfrm>
        </p:spPr>
        <p:txBody>
          <a:bodyPr anchor="ctr">
            <a:noAutofit/>
          </a:bodyPr>
          <a:lstStyle>
            <a:lvl1pPr marL="0" indent="0" algn="ctr">
              <a:buNone/>
              <a:defRPr sz="3200" b="1" i="0">
                <a:solidFill>
                  <a:srgbClr val="3EA5DC"/>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567654" y="4502814"/>
            <a:ext cx="5715653" cy="223473"/>
          </a:xfrm>
        </p:spPr>
        <p:txBody>
          <a:bodyPr anchor="ctr">
            <a:noAutofit/>
          </a:bodyPr>
          <a:lstStyle>
            <a:lvl1pPr marL="0" indent="0" algn="l">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2125296" y="581696"/>
            <a:ext cx="4430970" cy="671785"/>
          </a:xfrm>
          <a:prstGeom prst="rect">
            <a:avLst/>
          </a:prstGeom>
          <a:solidFill>
            <a:srgbClr val="EE3E8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TABLE OF CONTENTS</a:t>
            </a:r>
          </a:p>
        </p:txBody>
      </p:sp>
      <p:grpSp>
        <p:nvGrpSpPr>
          <p:cNvPr id="3" name="Graphic 3">
            <a:extLst>
              <a:ext uri="{FF2B5EF4-FFF2-40B4-BE49-F238E27FC236}">
                <a16:creationId xmlns:a16="http://schemas.microsoft.com/office/drawing/2014/main" id="{87198F03-ABA8-257D-14F5-566F961F557A}"/>
              </a:ext>
            </a:extLst>
          </p:cNvPr>
          <p:cNvGrpSpPr/>
          <p:nvPr userDrawn="1"/>
        </p:nvGrpSpPr>
        <p:grpSpPr>
          <a:xfrm>
            <a:off x="1087436" y="4775674"/>
            <a:ext cx="3304665" cy="1604447"/>
            <a:chOff x="-6228967" y="3688211"/>
            <a:chExt cx="2230192" cy="1082779"/>
          </a:xfrm>
        </p:grpSpPr>
        <p:sp>
          <p:nvSpPr>
            <p:cNvPr id="5" name="Freeform 4">
              <a:extLst>
                <a:ext uri="{FF2B5EF4-FFF2-40B4-BE49-F238E27FC236}">
                  <a16:creationId xmlns:a16="http://schemas.microsoft.com/office/drawing/2014/main" id="{7A1D3C38-CE40-4080-3B61-054287BA9700}"/>
                </a:ext>
              </a:extLst>
            </p:cNvPr>
            <p:cNvSpPr/>
            <p:nvPr/>
          </p:nvSpPr>
          <p:spPr>
            <a:xfrm>
              <a:off x="-5316142" y="3726004"/>
              <a:ext cx="1317367" cy="1044986"/>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EA7C3D0-686E-124F-8BE9-DF0941FE479B}"/>
                </a:ext>
              </a:extLst>
            </p:cNvPr>
            <p:cNvSpPr/>
            <p:nvPr/>
          </p:nvSpPr>
          <p:spPr>
            <a:xfrm>
              <a:off x="-6228967" y="3726004"/>
              <a:ext cx="1317367" cy="1044986"/>
            </a:xfrm>
            <a:custGeom>
              <a:avLst/>
              <a:gdLst>
                <a:gd name="connsiteX0" fmla="*/ 160089 w 1317367"/>
                <a:gd name="connsiteY0" fmla="*/ 1031680 h 1044986"/>
                <a:gd name="connsiteX1" fmla="*/ 546927 w 1317367"/>
                <a:gd name="connsiteY1" fmla="*/ 1021331 h 1044986"/>
                <a:gd name="connsiteX2" fmla="*/ 899227 w 1317367"/>
                <a:gd name="connsiteY2" fmla="*/ 866094 h 1044986"/>
                <a:gd name="connsiteX3" fmla="*/ 1168632 w 1317367"/>
                <a:gd name="connsiteY3" fmla="*/ 590117 h 1044986"/>
                <a:gd name="connsiteX4" fmla="*/ 1313697 w 1317367"/>
                <a:gd name="connsiteY4" fmla="*/ 234797 h 1044986"/>
                <a:gd name="connsiteX5" fmla="*/ 1158271 w 1317367"/>
                <a:gd name="connsiteY5" fmla="*/ 3666 h 1044986"/>
                <a:gd name="connsiteX6" fmla="*/ 926858 w 1317367"/>
                <a:gd name="connsiteY6" fmla="*/ 158903 h 1044986"/>
                <a:gd name="connsiteX7" fmla="*/ 840510 w 1317367"/>
                <a:gd name="connsiteY7" fmla="*/ 376235 h 1044986"/>
                <a:gd name="connsiteX8" fmla="*/ 678176 w 1317367"/>
                <a:gd name="connsiteY8" fmla="*/ 545271 h 1044986"/>
                <a:gd name="connsiteX9" fmla="*/ 464034 w 1317367"/>
                <a:gd name="connsiteY9" fmla="*/ 638413 h 1044986"/>
                <a:gd name="connsiteX10" fmla="*/ 232621 w 1317367"/>
                <a:gd name="connsiteY10" fmla="*/ 645313 h 1044986"/>
                <a:gd name="connsiteX11" fmla="*/ 4663 w 1317367"/>
                <a:gd name="connsiteY11" fmla="*/ 807449 h 1044986"/>
                <a:gd name="connsiteX12" fmla="*/ 16008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60089" y="1031680"/>
                  </a:moveTo>
                  <a:cubicBezTo>
                    <a:pt x="287884" y="1052379"/>
                    <a:pt x="419133" y="1048929"/>
                    <a:pt x="546927" y="1021331"/>
                  </a:cubicBezTo>
                  <a:cubicBezTo>
                    <a:pt x="674722" y="993733"/>
                    <a:pt x="792156" y="938538"/>
                    <a:pt x="899227" y="866094"/>
                  </a:cubicBezTo>
                  <a:cubicBezTo>
                    <a:pt x="1006298" y="793650"/>
                    <a:pt x="1096100" y="700508"/>
                    <a:pt x="1168632" y="590117"/>
                  </a:cubicBezTo>
                  <a:cubicBezTo>
                    <a:pt x="1237711" y="483176"/>
                    <a:pt x="1289519" y="362436"/>
                    <a:pt x="1313697" y="234797"/>
                  </a:cubicBezTo>
                  <a:cubicBezTo>
                    <a:pt x="1334420" y="127856"/>
                    <a:pt x="1265342" y="24364"/>
                    <a:pt x="1158271" y="3666"/>
                  </a:cubicBezTo>
                  <a:cubicBezTo>
                    <a:pt x="1051199" y="-17032"/>
                    <a:pt x="947582" y="51962"/>
                    <a:pt x="926858" y="158903"/>
                  </a:cubicBezTo>
                  <a:cubicBezTo>
                    <a:pt x="913043" y="234797"/>
                    <a:pt x="881957" y="310691"/>
                    <a:pt x="840510" y="376235"/>
                  </a:cubicBezTo>
                  <a:cubicBezTo>
                    <a:pt x="799063" y="441780"/>
                    <a:pt x="743801" y="500425"/>
                    <a:pt x="678176" y="545271"/>
                  </a:cubicBezTo>
                  <a:cubicBezTo>
                    <a:pt x="612552" y="590117"/>
                    <a:pt x="540020" y="621165"/>
                    <a:pt x="464034" y="638413"/>
                  </a:cubicBezTo>
                  <a:cubicBezTo>
                    <a:pt x="388047" y="655662"/>
                    <a:pt x="308607" y="659111"/>
                    <a:pt x="232621" y="645313"/>
                  </a:cubicBezTo>
                  <a:cubicBezTo>
                    <a:pt x="125550" y="628064"/>
                    <a:pt x="25386" y="700508"/>
                    <a:pt x="4663" y="807449"/>
                  </a:cubicBezTo>
                  <a:cubicBezTo>
                    <a:pt x="-19515" y="910940"/>
                    <a:pt x="53017" y="1014432"/>
                    <a:pt x="160089" y="1031680"/>
                  </a:cubicBezTo>
                </a:path>
              </a:pathLst>
            </a:custGeom>
            <a:solidFill>
              <a:srgbClr val="3EA5DC"/>
            </a:solidFill>
            <a:ln w="34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5C089-494A-2751-9138-5CEE36DDDAFC}"/>
                </a:ext>
              </a:extLst>
            </p:cNvPr>
            <p:cNvSpPr/>
            <p:nvPr/>
          </p:nvSpPr>
          <p:spPr>
            <a:xfrm>
              <a:off x="-5308154" y="3726220"/>
              <a:ext cx="392019" cy="658894"/>
            </a:xfrm>
            <a:custGeom>
              <a:avLst/>
              <a:gdLst>
                <a:gd name="connsiteX0" fmla="*/ 196010 w 392019"/>
                <a:gd name="connsiteY0" fmla="*/ 658895 h 658894"/>
                <a:gd name="connsiteX1" fmla="*/ 147655 w 392019"/>
                <a:gd name="connsiteY1" fmla="*/ 589901 h 658894"/>
                <a:gd name="connsiteX2" fmla="*/ 2590 w 392019"/>
                <a:gd name="connsiteY2" fmla="*/ 234580 h 658894"/>
                <a:gd name="connsiteX3" fmla="*/ 2590 w 392019"/>
                <a:gd name="connsiteY3" fmla="*/ 162136 h 658894"/>
                <a:gd name="connsiteX4" fmla="*/ 2590 w 392019"/>
                <a:gd name="connsiteY4" fmla="*/ 158687 h 658894"/>
                <a:gd name="connsiteX5" fmla="*/ 2590 w 392019"/>
                <a:gd name="connsiteY5" fmla="*/ 155237 h 658894"/>
                <a:gd name="connsiteX6" fmla="*/ 2590 w 392019"/>
                <a:gd name="connsiteY6" fmla="*/ 155237 h 658894"/>
                <a:gd name="connsiteX7" fmla="*/ 2590 w 392019"/>
                <a:gd name="connsiteY7" fmla="*/ 151787 h 658894"/>
                <a:gd name="connsiteX8" fmla="*/ 47491 w 392019"/>
                <a:gd name="connsiteY8" fmla="*/ 65544 h 658894"/>
                <a:gd name="connsiteX9" fmla="*/ 189102 w 392019"/>
                <a:gd name="connsiteY9" fmla="*/ 0 h 658894"/>
                <a:gd name="connsiteX10" fmla="*/ 189102 w 392019"/>
                <a:gd name="connsiteY10" fmla="*/ 0 h 658894"/>
                <a:gd name="connsiteX11" fmla="*/ 192556 w 392019"/>
                <a:gd name="connsiteY11" fmla="*/ 0 h 658894"/>
                <a:gd name="connsiteX12" fmla="*/ 196010 w 392019"/>
                <a:gd name="connsiteY12" fmla="*/ 0 h 658894"/>
                <a:gd name="connsiteX13" fmla="*/ 199464 w 392019"/>
                <a:gd name="connsiteY13" fmla="*/ 0 h 658894"/>
                <a:gd name="connsiteX14" fmla="*/ 202918 w 392019"/>
                <a:gd name="connsiteY14" fmla="*/ 0 h 658894"/>
                <a:gd name="connsiteX15" fmla="*/ 202918 w 392019"/>
                <a:gd name="connsiteY15" fmla="*/ 0 h 658894"/>
                <a:gd name="connsiteX16" fmla="*/ 344528 w 392019"/>
                <a:gd name="connsiteY16" fmla="*/ 65544 h 658894"/>
                <a:gd name="connsiteX17" fmla="*/ 389429 w 392019"/>
                <a:gd name="connsiteY17" fmla="*/ 151787 h 658894"/>
                <a:gd name="connsiteX18" fmla="*/ 389429 w 392019"/>
                <a:gd name="connsiteY18" fmla="*/ 155237 h 658894"/>
                <a:gd name="connsiteX19" fmla="*/ 389429 w 392019"/>
                <a:gd name="connsiteY19" fmla="*/ 155237 h 658894"/>
                <a:gd name="connsiteX20" fmla="*/ 389429 w 392019"/>
                <a:gd name="connsiteY20" fmla="*/ 158687 h 658894"/>
                <a:gd name="connsiteX21" fmla="*/ 389429 w 392019"/>
                <a:gd name="connsiteY21" fmla="*/ 162136 h 658894"/>
                <a:gd name="connsiteX22" fmla="*/ 389429 w 392019"/>
                <a:gd name="connsiteY22" fmla="*/ 234580 h 658894"/>
                <a:gd name="connsiteX23" fmla="*/ 244365 w 392019"/>
                <a:gd name="connsiteY23" fmla="*/ 589901 h 658894"/>
                <a:gd name="connsiteX24" fmla="*/ 196010 w 392019"/>
                <a:gd name="connsiteY24" fmla="*/ 658895 h 6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019" h="658894">
                  <a:moveTo>
                    <a:pt x="196010" y="658895"/>
                  </a:moveTo>
                  <a:cubicBezTo>
                    <a:pt x="178740" y="638197"/>
                    <a:pt x="161471" y="614049"/>
                    <a:pt x="147655" y="589901"/>
                  </a:cubicBezTo>
                  <a:cubicBezTo>
                    <a:pt x="78577" y="482960"/>
                    <a:pt x="26768" y="362220"/>
                    <a:pt x="2590" y="234580"/>
                  </a:cubicBezTo>
                  <a:cubicBezTo>
                    <a:pt x="-863" y="210432"/>
                    <a:pt x="-863" y="186284"/>
                    <a:pt x="2590" y="162136"/>
                  </a:cubicBezTo>
                  <a:lnTo>
                    <a:pt x="2590" y="158687"/>
                  </a:lnTo>
                  <a:cubicBezTo>
                    <a:pt x="2590" y="158687"/>
                    <a:pt x="2590" y="155237"/>
                    <a:pt x="2590" y="155237"/>
                  </a:cubicBezTo>
                  <a:lnTo>
                    <a:pt x="2590" y="155237"/>
                  </a:lnTo>
                  <a:lnTo>
                    <a:pt x="2590" y="151787"/>
                  </a:lnTo>
                  <a:cubicBezTo>
                    <a:pt x="9498" y="120740"/>
                    <a:pt x="26768" y="89692"/>
                    <a:pt x="47491" y="65544"/>
                  </a:cubicBezTo>
                  <a:cubicBezTo>
                    <a:pt x="82031" y="27598"/>
                    <a:pt x="133839" y="0"/>
                    <a:pt x="189102" y="0"/>
                  </a:cubicBezTo>
                  <a:lnTo>
                    <a:pt x="189102" y="0"/>
                  </a:lnTo>
                  <a:cubicBezTo>
                    <a:pt x="189102" y="0"/>
                    <a:pt x="192556" y="0"/>
                    <a:pt x="192556" y="0"/>
                  </a:cubicBezTo>
                  <a:lnTo>
                    <a:pt x="196010" y="0"/>
                  </a:lnTo>
                  <a:lnTo>
                    <a:pt x="199464" y="0"/>
                  </a:lnTo>
                  <a:cubicBezTo>
                    <a:pt x="199464" y="0"/>
                    <a:pt x="202918" y="0"/>
                    <a:pt x="202918" y="0"/>
                  </a:cubicBezTo>
                  <a:lnTo>
                    <a:pt x="202918" y="0"/>
                  </a:lnTo>
                  <a:cubicBezTo>
                    <a:pt x="258180" y="3450"/>
                    <a:pt x="309989" y="27598"/>
                    <a:pt x="344528" y="65544"/>
                  </a:cubicBezTo>
                  <a:cubicBezTo>
                    <a:pt x="365252" y="89692"/>
                    <a:pt x="382521" y="117290"/>
                    <a:pt x="389429" y="151787"/>
                  </a:cubicBezTo>
                  <a:lnTo>
                    <a:pt x="389429" y="155237"/>
                  </a:lnTo>
                  <a:lnTo>
                    <a:pt x="389429" y="155237"/>
                  </a:lnTo>
                  <a:cubicBezTo>
                    <a:pt x="389429" y="155237"/>
                    <a:pt x="389429" y="158687"/>
                    <a:pt x="389429" y="158687"/>
                  </a:cubicBezTo>
                  <a:lnTo>
                    <a:pt x="389429" y="162136"/>
                  </a:lnTo>
                  <a:cubicBezTo>
                    <a:pt x="392883" y="186284"/>
                    <a:pt x="392883" y="210432"/>
                    <a:pt x="389429" y="234580"/>
                  </a:cubicBezTo>
                  <a:cubicBezTo>
                    <a:pt x="365252" y="362220"/>
                    <a:pt x="316897" y="482960"/>
                    <a:pt x="244365" y="589901"/>
                  </a:cubicBezTo>
                  <a:cubicBezTo>
                    <a:pt x="227095" y="614049"/>
                    <a:pt x="213279" y="638197"/>
                    <a:pt x="196010" y="658895"/>
                  </a:cubicBezTo>
                </a:path>
              </a:pathLst>
            </a:custGeom>
            <a:solidFill>
              <a:srgbClr val="793D91"/>
            </a:solidFill>
            <a:ln w="34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2AD5282-1FC7-DC57-11DB-0034B388F387}"/>
                </a:ext>
              </a:extLst>
            </p:cNvPr>
            <p:cNvSpPr/>
            <p:nvPr/>
          </p:nvSpPr>
          <p:spPr>
            <a:xfrm>
              <a:off x="-6030948" y="3688211"/>
              <a:ext cx="500942" cy="500333"/>
            </a:xfrm>
            <a:custGeom>
              <a:avLst/>
              <a:gdLst>
                <a:gd name="connsiteX0" fmla="*/ 348908 w 500942"/>
                <a:gd name="connsiteY0" fmla="*/ 20761 h 500333"/>
                <a:gd name="connsiteX1" fmla="*/ 480157 w 500942"/>
                <a:gd name="connsiteY1" fmla="*/ 348483 h 500333"/>
                <a:gd name="connsiteX2" fmla="*/ 152035 w 500942"/>
                <a:gd name="connsiteY2" fmla="*/ 479572 h 500333"/>
                <a:gd name="connsiteX3" fmla="*/ 20786 w 500942"/>
                <a:gd name="connsiteY3" fmla="*/ 151850 h 500333"/>
                <a:gd name="connsiteX4" fmla="*/ 348908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348908" y="20761"/>
                  </a:moveTo>
                  <a:cubicBezTo>
                    <a:pt x="476703" y="75956"/>
                    <a:pt x="535419" y="220844"/>
                    <a:pt x="480157" y="348483"/>
                  </a:cubicBezTo>
                  <a:cubicBezTo>
                    <a:pt x="424894" y="476123"/>
                    <a:pt x="279830" y="534768"/>
                    <a:pt x="152035" y="479572"/>
                  </a:cubicBezTo>
                  <a:cubicBezTo>
                    <a:pt x="24240" y="424377"/>
                    <a:pt x="-34477" y="279489"/>
                    <a:pt x="20786" y="151850"/>
                  </a:cubicBezTo>
                  <a:cubicBezTo>
                    <a:pt x="76049" y="24210"/>
                    <a:pt x="224567" y="-34435"/>
                    <a:pt x="348908" y="20761"/>
                  </a:cubicBezTo>
                </a:path>
              </a:pathLst>
            </a:custGeom>
            <a:solidFill>
              <a:srgbClr val="3EA5DC"/>
            </a:solidFill>
            <a:ln w="34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1A6FB74-CCF4-9B29-D79A-51462DAA1269}"/>
                </a:ext>
              </a:extLst>
            </p:cNvPr>
            <p:cNvSpPr/>
            <p:nvPr/>
          </p:nvSpPr>
          <p:spPr>
            <a:xfrm>
              <a:off x="-4697736" y="3688211"/>
              <a:ext cx="500942" cy="500333"/>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EE3E81"/>
            </a:solidFill>
            <a:ln w="34512"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4392281" y="-2210555"/>
            <a:ext cx="3407435" cy="12192001"/>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‹Nr.›</a:t>
            </a:fld>
            <a:endParaRPr lang="fr-CA" dirty="0"/>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593913" y="219232"/>
            <a:ext cx="4568533" cy="2513490"/>
          </a:xfrm>
          <a:prstGeom prst="rect">
            <a:avLst/>
          </a:prstGeom>
          <a:effectLst>
            <a:glow rad="127000">
              <a:srgbClr val="414141"/>
            </a:glow>
          </a:effectLst>
        </p:spPr>
        <p:txBody>
          <a:bodyPr>
            <a:noAutofit/>
          </a:bodyPr>
          <a:lstStyle>
            <a:lvl1pPr marL="0" indent="0" algn="l">
              <a:buNone/>
              <a:defRPr sz="15000" b="1">
                <a:solidFill>
                  <a:srgbClr val="EE3E8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806585" y="2757215"/>
            <a:ext cx="2883099" cy="671785"/>
          </a:xfrm>
          <a:prstGeom prst="rect">
            <a:avLst/>
          </a:prstGeom>
          <a:solidFill>
            <a:srgbClr val="3EA5DC"/>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DIVIDER TITLE</a:t>
            </a:r>
          </a:p>
        </p:txBody>
      </p:sp>
      <p:sp>
        <p:nvSpPr>
          <p:cNvPr id="13" name="TextBox 12">
            <a:extLst>
              <a:ext uri="{FF2B5EF4-FFF2-40B4-BE49-F238E27FC236}">
                <a16:creationId xmlns:a16="http://schemas.microsoft.com/office/drawing/2014/main" id="{B06DC1C8-55A7-2C25-88B5-6BC61112A1A4}"/>
              </a:ext>
            </a:extLst>
          </p:cNvPr>
          <p:cNvSpPr txBox="1"/>
          <p:nvPr userDrawn="1"/>
        </p:nvSpPr>
        <p:spPr>
          <a:xfrm rot="16200000">
            <a:off x="9508816" y="3005743"/>
            <a:ext cx="4717257" cy="246221"/>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1000" spc="300" baseline="0" dirty="0">
                <a:solidFill>
                  <a:schemeClr val="bg1"/>
                </a:solidFill>
                <a:latin typeface="Calibri" panose="020F0502020204030204" pitchFamily="34" charset="0"/>
                <a:cs typeface="Calibri" panose="020F0502020204030204" pitchFamily="34" charset="0"/>
              </a:rPr>
              <a:t>Experiential Entrepreneurship Labs</a:t>
            </a:r>
          </a:p>
        </p:txBody>
      </p:sp>
    </p:spTree>
    <p:extLst>
      <p:ext uri="{BB962C8B-B14F-4D97-AF65-F5344CB8AC3E}">
        <p14:creationId xmlns:p14="http://schemas.microsoft.com/office/powerpoint/2010/main" val="338712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398"/>
            <a:ext cx="12209545" cy="2147749"/>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120" name="Graphic 4">
            <a:extLst>
              <a:ext uri="{FF2B5EF4-FFF2-40B4-BE49-F238E27FC236}">
                <a16:creationId xmlns:a16="http://schemas.microsoft.com/office/drawing/2014/main" id="{647718ED-C03A-50EC-1223-35CBBB1F957E}"/>
              </a:ext>
            </a:extLst>
          </p:cNvPr>
          <p:cNvGrpSpPr/>
          <p:nvPr userDrawn="1"/>
        </p:nvGrpSpPr>
        <p:grpSpPr>
          <a:xfrm rot="15627803">
            <a:off x="11025707" y="115954"/>
            <a:ext cx="1988628" cy="1318666"/>
            <a:chOff x="5072479" y="4905026"/>
            <a:chExt cx="803439" cy="532763"/>
          </a:xfrm>
        </p:grpSpPr>
        <p:sp>
          <p:nvSpPr>
            <p:cNvPr id="121" name="Freeform 120">
              <a:extLst>
                <a:ext uri="{FF2B5EF4-FFF2-40B4-BE49-F238E27FC236}">
                  <a16:creationId xmlns:a16="http://schemas.microsoft.com/office/drawing/2014/main" id="{0C96351A-83AC-9F58-8389-447E7E1C36AD}"/>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F2E1E61-28A0-D441-5BB8-8530504E8C2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76C7EF"/>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5B3DEB6-83D7-ED7B-A016-0BF2EA0787C5}"/>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C2FCC270-C42B-40DA-ABE5-091EF66836D1}"/>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76C7EF"/>
              </a:solidFill>
              <a:prstDash val="solid"/>
              <a:miter/>
            </a:ln>
          </p:spPr>
          <p:txBody>
            <a:bodyPr rtlCol="0" anchor="ctr"/>
            <a:lstStyle/>
            <a:p>
              <a:endParaRPr lang="en-US"/>
            </a:p>
          </p:txBody>
        </p:sp>
      </p:gr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rgbClr val="EE3E8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97831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3EA5DC"/>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24506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8011" y="578092"/>
            <a:ext cx="3156225" cy="671785"/>
          </a:xfrm>
          <a:prstGeom prst="rect">
            <a:avLst/>
          </a:prstGeom>
          <a:solidFill>
            <a:schemeClr val="bg1"/>
          </a:solidFill>
        </p:spPr>
        <p:txBody>
          <a:bodyPr anchor="ctr">
            <a:noAutofit/>
          </a:bodyPr>
          <a:lstStyle>
            <a:lvl1pPr marL="808038" indent="0" algn="l">
              <a:lnSpc>
                <a:spcPts val="3769"/>
              </a:lnSpc>
              <a:spcBef>
                <a:spcPts val="0"/>
              </a:spcBef>
              <a:buNone/>
              <a:tabLst/>
              <a:defRPr sz="3600" b="1" i="0" spc="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284311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FB7A5-5C54-A155-E09F-73DF19E294F7}"/>
              </a:ext>
            </a:extLst>
          </p:cNvPr>
          <p:cNvSpPr/>
          <p:nvPr userDrawn="1"/>
        </p:nvSpPr>
        <p:spPr>
          <a:xfrm>
            <a:off x="365759" y="-398"/>
            <a:ext cx="7398327" cy="6858398"/>
          </a:xfrm>
          <a:prstGeom prst="rect">
            <a:avLst/>
          </a:prstGeom>
          <a:solidFill>
            <a:srgbClr val="79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1828367"/>
            <a:ext cx="5552103" cy="4466887"/>
          </a:xfrm>
        </p:spPr>
        <p:txBody>
          <a:bodyPr numCol="1" spcCol="288000" anchor="t">
            <a:noAutofit/>
          </a:bodyPr>
          <a:lstStyle>
            <a:lvl1pPr marL="0" indent="0" algn="l">
              <a:lnSpc>
                <a:spcPts val="248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112295" y="578092"/>
            <a:ext cx="3035919" cy="671785"/>
          </a:xfrm>
          <a:prstGeom prst="rect">
            <a:avLst/>
          </a:prstGeom>
          <a:solidFill>
            <a:srgbClr val="3EA5DC"/>
          </a:solidFill>
        </p:spPr>
        <p:txBody>
          <a:bodyPr anchor="ctr">
            <a:noAutofit/>
          </a:bodyPr>
          <a:lstStyle>
            <a:lvl1pPr marL="857250"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
        <p:nvSpPr>
          <p:cNvPr id="60" name="Picture Placeholder 2">
            <a:extLst>
              <a:ext uri="{FF2B5EF4-FFF2-40B4-BE49-F238E27FC236}">
                <a16:creationId xmlns:a16="http://schemas.microsoft.com/office/drawing/2014/main" id="{CAF74D35-AD4A-C0B6-6657-7F56F233182A}"/>
              </a:ext>
            </a:extLst>
          </p:cNvPr>
          <p:cNvSpPr>
            <a:spLocks noGrp="1"/>
          </p:cNvSpPr>
          <p:nvPr>
            <p:ph type="pic" sz="quarter" idx="21"/>
          </p:nvPr>
        </p:nvSpPr>
        <p:spPr>
          <a:xfrm>
            <a:off x="6749935" y="562746"/>
            <a:ext cx="4705004" cy="500961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342370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EBA08802-676B-BBF8-2345-7790D38E89DC}"/>
              </a:ext>
            </a:extLst>
          </p:cNvPr>
          <p:cNvSpPr txBox="1"/>
          <p:nvPr userDrawn="1"/>
        </p:nvSpPr>
        <p:spPr>
          <a:xfrm rot="16200000">
            <a:off x="9490074" y="4084226"/>
            <a:ext cx="4717257" cy="200055"/>
          </a:xfrm>
          <a:prstGeom prst="rect">
            <a:avLst/>
          </a:prstGeom>
          <a:noFill/>
        </p:spPr>
        <p:txBody>
          <a:bodyPr wrap="square" rtlCol="0">
            <a:spAutoFit/>
          </a:bodyPr>
          <a:lstStyle/>
          <a:p>
            <a:pPr marL="0" marR="0" lvl="0" indent="0" algn="l" defTabSz="325892" rtl="0" eaLnBrk="1" fontAlgn="auto" latinLnBrk="0" hangingPunct="1">
              <a:lnSpc>
                <a:spcPct val="100000"/>
              </a:lnSpc>
              <a:spcBef>
                <a:spcPts val="0"/>
              </a:spcBef>
              <a:spcAft>
                <a:spcPts val="0"/>
              </a:spcAft>
              <a:buClrTx/>
              <a:buSzTx/>
              <a:buFontTx/>
              <a:buNone/>
              <a:tabLst/>
              <a:defRPr/>
            </a:pPr>
            <a:r>
              <a:rPr lang="en-US" sz="700" spc="300" baseline="0" dirty="0">
                <a:solidFill>
                  <a:schemeClr val="tx1"/>
                </a:solidFill>
                <a:latin typeface="Calibri" panose="020F0502020204030204" pitchFamily="34" charset="0"/>
                <a:cs typeface="Calibri" panose="020F0502020204030204" pitchFamily="34" charset="0"/>
              </a:rPr>
              <a:t>Experiential Entrepreneurship Labs</a:t>
            </a:r>
          </a:p>
        </p:txBody>
      </p:sp>
      <p:cxnSp>
        <p:nvCxnSpPr>
          <p:cNvPr id="11" name="Straight Connector 10">
            <a:extLst>
              <a:ext uri="{FF2B5EF4-FFF2-40B4-BE49-F238E27FC236}">
                <a16:creationId xmlns:a16="http://schemas.microsoft.com/office/drawing/2014/main" id="{942625C0-48C8-3D28-EBD0-7AD48474729A}"/>
              </a:ext>
            </a:extLst>
          </p:cNvPr>
          <p:cNvCxnSpPr/>
          <p:nvPr userDrawn="1"/>
        </p:nvCxnSpPr>
        <p:spPr>
          <a:xfrm>
            <a:off x="11701979" y="6579271"/>
            <a:ext cx="265889" cy="0"/>
          </a:xfrm>
          <a:prstGeom prst="line">
            <a:avLst/>
          </a:prstGeom>
          <a:ln>
            <a:solidFill>
              <a:srgbClr val="76C7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9" r:id="rId1"/>
    <p:sldLayoutId id="2147483694" r:id="rId2"/>
    <p:sldLayoutId id="2147483697" r:id="rId3"/>
    <p:sldLayoutId id="2147483683" r:id="rId4"/>
    <p:sldLayoutId id="2147483747" r:id="rId5"/>
    <p:sldLayoutId id="2147483733" r:id="rId6"/>
    <p:sldLayoutId id="2147483744" r:id="rId7"/>
    <p:sldLayoutId id="2147483745" r:id="rId8"/>
    <p:sldLayoutId id="2147483748" r:id="rId9"/>
    <p:sldLayoutId id="2147483768" r:id="rId10"/>
    <p:sldLayoutId id="2147483743" r:id="rId11"/>
    <p:sldLayoutId id="2147483741" r:id="rId12"/>
    <p:sldLayoutId id="2147483740" r:id="rId13"/>
    <p:sldLayoutId id="2147483742" r:id="rId14"/>
    <p:sldLayoutId id="2147483702" r:id="rId15"/>
    <p:sldLayoutId id="2147483700" r:id="rId16"/>
    <p:sldLayoutId id="2147483749" r:id="rId17"/>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8FF3C-51CB-1544-9D77-A66830D55F10}"/>
              </a:ext>
            </a:extLst>
          </p:cNvPr>
          <p:cNvSpPr>
            <a:spLocks noGrp="1"/>
          </p:cNvSpPr>
          <p:nvPr>
            <p:ph type="title"/>
          </p:nvPr>
        </p:nvSpPr>
        <p:spPr>
          <a:xfrm>
            <a:off x="838020" y="365645"/>
            <a:ext cx="10515962" cy="132438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DFE1B0-2747-9444-8FAC-20BD17CE82EA}"/>
              </a:ext>
            </a:extLst>
          </p:cNvPr>
          <p:cNvSpPr>
            <a:spLocks noGrp="1"/>
          </p:cNvSpPr>
          <p:nvPr>
            <p:ph type="body" idx="1"/>
          </p:nvPr>
        </p:nvSpPr>
        <p:spPr>
          <a:xfrm>
            <a:off x="838020" y="1825345"/>
            <a:ext cx="10515962" cy="43517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110A1F-556F-4749-85E1-1BBBB8287573}"/>
              </a:ext>
            </a:extLst>
          </p:cNvPr>
          <p:cNvSpPr>
            <a:spLocks noGrp="1"/>
          </p:cNvSpPr>
          <p:nvPr>
            <p:ph type="dt" sz="half" idx="2"/>
          </p:nvPr>
        </p:nvSpPr>
        <p:spPr>
          <a:xfrm>
            <a:off x="838020" y="6357038"/>
            <a:ext cx="2743924" cy="364206"/>
          </a:xfrm>
          <a:prstGeom prst="rect">
            <a:avLst/>
          </a:prstGeom>
        </p:spPr>
        <p:txBody>
          <a:bodyPr vert="horz" lIns="91440" tIns="45720" rIns="91440" bIns="45720" rtlCol="0" anchor="ctr"/>
          <a:lstStyle>
            <a:lvl1pPr algn="l">
              <a:defRPr sz="1088">
                <a:solidFill>
                  <a:schemeClr val="tx1">
                    <a:tint val="75000"/>
                  </a:schemeClr>
                </a:solidFill>
              </a:defRPr>
            </a:lvl1pPr>
          </a:lstStyle>
          <a:p>
            <a:fld id="{6C60087E-7CE7-BF49-8355-12ABCDED355C}" type="datetimeFigureOut">
              <a:rPr lang="en-US" smtClean="0"/>
              <a:t>6/12/2024</a:t>
            </a:fld>
            <a:endParaRPr lang="en-US" dirty="0"/>
          </a:p>
        </p:txBody>
      </p:sp>
      <p:sp>
        <p:nvSpPr>
          <p:cNvPr id="5" name="Footer Placeholder 4">
            <a:extLst>
              <a:ext uri="{FF2B5EF4-FFF2-40B4-BE49-F238E27FC236}">
                <a16:creationId xmlns:a16="http://schemas.microsoft.com/office/drawing/2014/main" id="{C0E3A83C-CCA6-FA4B-93FC-3BA10286E1F6}"/>
              </a:ext>
            </a:extLst>
          </p:cNvPr>
          <p:cNvSpPr>
            <a:spLocks noGrp="1"/>
          </p:cNvSpPr>
          <p:nvPr>
            <p:ph type="ftr" sz="quarter" idx="3"/>
          </p:nvPr>
        </p:nvSpPr>
        <p:spPr>
          <a:xfrm>
            <a:off x="4038058" y="6357038"/>
            <a:ext cx="4115886" cy="364206"/>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955CDF8-2E93-7C4C-8156-E03156988BB6}"/>
              </a:ext>
            </a:extLst>
          </p:cNvPr>
          <p:cNvSpPr>
            <a:spLocks noGrp="1"/>
          </p:cNvSpPr>
          <p:nvPr>
            <p:ph type="sldNum" sz="quarter" idx="4"/>
          </p:nvPr>
        </p:nvSpPr>
        <p:spPr>
          <a:xfrm>
            <a:off x="8610058" y="6357038"/>
            <a:ext cx="2743924" cy="364206"/>
          </a:xfrm>
          <a:prstGeom prst="rect">
            <a:avLst/>
          </a:prstGeom>
        </p:spPr>
        <p:txBody>
          <a:bodyPr vert="horz" lIns="91440" tIns="45720" rIns="91440" bIns="45720" rtlCol="0" anchor="ctr"/>
          <a:lstStyle>
            <a:lvl1pPr algn="r">
              <a:defRPr sz="1088">
                <a:solidFill>
                  <a:schemeClr val="tx1">
                    <a:tint val="75000"/>
                  </a:schemeClr>
                </a:solidFill>
              </a:defRPr>
            </a:lvl1pPr>
          </a:lstStyle>
          <a:p>
            <a:fld id="{519C2FD2-DC0E-A744-8E7B-E1B578B6A4F7}" type="slidenum">
              <a:rPr lang="en-US" smtClean="0"/>
              <a:t>‹Nr.›</a:t>
            </a:fld>
            <a:endParaRPr lang="en-US" dirty="0"/>
          </a:p>
        </p:txBody>
      </p:sp>
    </p:spTree>
    <p:extLst>
      <p:ext uri="{BB962C8B-B14F-4D97-AF65-F5344CB8AC3E}">
        <p14:creationId xmlns:p14="http://schemas.microsoft.com/office/powerpoint/2010/main" val="367936598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67"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txStyles>
    <p:titleStyle>
      <a:lvl1pPr algn="l" defTabSz="829178" rtl="0" eaLnBrk="1" latinLnBrk="0" hangingPunct="1">
        <a:lnSpc>
          <a:spcPct val="90000"/>
        </a:lnSpc>
        <a:spcBef>
          <a:spcPct val="0"/>
        </a:spcBef>
        <a:buNone/>
        <a:defRPr sz="3990" kern="1200">
          <a:solidFill>
            <a:schemeClr val="tx1"/>
          </a:solidFill>
          <a:latin typeface="+mj-lt"/>
          <a:ea typeface="+mj-ea"/>
          <a:cs typeface="+mj-cs"/>
        </a:defRPr>
      </a:lvl1pPr>
    </p:titleStyle>
    <p:bodyStyle>
      <a:lvl1pPr marL="207294" indent="-207294" algn="l" defTabSz="829178" rtl="0" eaLnBrk="1" latinLnBrk="0" hangingPunct="1">
        <a:lnSpc>
          <a:spcPct val="90000"/>
        </a:lnSpc>
        <a:spcBef>
          <a:spcPts val="907"/>
        </a:spcBef>
        <a:buFont typeface="Arial" panose="020B0604020202020204" pitchFamily="34" charset="0"/>
        <a:buChar char="•"/>
        <a:defRPr sz="2539" kern="1200">
          <a:solidFill>
            <a:schemeClr val="tx1"/>
          </a:solidFill>
          <a:latin typeface="+mn-lt"/>
          <a:ea typeface="+mn-ea"/>
          <a:cs typeface="+mn-cs"/>
        </a:defRPr>
      </a:lvl1pPr>
      <a:lvl2pPr marL="621883" indent="-207294" algn="l" defTabSz="829178" rtl="0" eaLnBrk="1" latinLnBrk="0" hangingPunct="1">
        <a:lnSpc>
          <a:spcPct val="90000"/>
        </a:lnSpc>
        <a:spcBef>
          <a:spcPts val="453"/>
        </a:spcBef>
        <a:buFont typeface="Arial" panose="020B0604020202020204" pitchFamily="34" charset="0"/>
        <a:buChar char="•"/>
        <a:defRPr sz="2176" kern="1200">
          <a:solidFill>
            <a:schemeClr val="tx1"/>
          </a:solidFill>
          <a:latin typeface="+mn-lt"/>
          <a:ea typeface="+mn-ea"/>
          <a:cs typeface="+mn-cs"/>
        </a:defRPr>
      </a:lvl2pPr>
      <a:lvl3pPr marL="1036472" indent="-207294" algn="l" defTabSz="829178" rtl="0" eaLnBrk="1" latinLnBrk="0" hangingPunct="1">
        <a:lnSpc>
          <a:spcPct val="90000"/>
        </a:lnSpc>
        <a:spcBef>
          <a:spcPts val="453"/>
        </a:spcBef>
        <a:buFont typeface="Arial" panose="020B0604020202020204" pitchFamily="34" charset="0"/>
        <a:buChar char="•"/>
        <a:defRPr sz="1814" kern="1200">
          <a:solidFill>
            <a:schemeClr val="tx1"/>
          </a:solidFill>
          <a:latin typeface="+mn-lt"/>
          <a:ea typeface="+mn-ea"/>
          <a:cs typeface="+mn-cs"/>
        </a:defRPr>
      </a:lvl3pPr>
      <a:lvl4pPr marL="1451061"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4pPr>
      <a:lvl5pPr marL="1865650"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customXml" Target="../ink/ink1.xml"/><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designthinking.ideo.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25.sv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2.xml"/><Relationship Id="rId5" Type="http://schemas.openxmlformats.org/officeDocument/2006/relationships/image" Target="../media/image25.sv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xml"/><Relationship Id="rId1" Type="http://schemas.openxmlformats.org/officeDocument/2006/relationships/video" Target="https://www.youtube.com/embed/y20E3qBmHpg?feature=oembed"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2.xml"/><Relationship Id="rId5" Type="http://schemas.openxmlformats.org/officeDocument/2006/relationships/image" Target="../media/image25.sv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2.xml"/><Relationship Id="rId5" Type="http://schemas.openxmlformats.org/officeDocument/2006/relationships/image" Target="../media/image25.sv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44.sv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9C7058-1144-6443-9270-B56DBA703D9F}"/>
              </a:ext>
            </a:extLst>
          </p:cNvPr>
          <p:cNvSpPr>
            <a:spLocks noGrp="1"/>
          </p:cNvSpPr>
          <p:nvPr>
            <p:ph type="body" sz="quarter" idx="64"/>
          </p:nvPr>
        </p:nvSpPr>
        <p:spPr/>
        <p:txBody>
          <a:bodyPr/>
          <a:lstStyle/>
          <a:p>
            <a:r>
              <a:rPr lang="en-US" cap="all" dirty="0"/>
              <a:t>Teaching and Learning</a:t>
            </a:r>
          </a:p>
        </p:txBody>
      </p:sp>
      <p:sp>
        <p:nvSpPr>
          <p:cNvPr id="9" name="Text Placeholder 8">
            <a:extLst>
              <a:ext uri="{FF2B5EF4-FFF2-40B4-BE49-F238E27FC236}">
                <a16:creationId xmlns:a16="http://schemas.microsoft.com/office/drawing/2014/main" id="{DA56CE9A-6A31-B796-102C-6584724CCC74}"/>
              </a:ext>
            </a:extLst>
          </p:cNvPr>
          <p:cNvSpPr>
            <a:spLocks noGrp="1"/>
          </p:cNvSpPr>
          <p:nvPr>
            <p:ph type="body" sz="quarter" idx="65"/>
          </p:nvPr>
        </p:nvSpPr>
        <p:spPr>
          <a:xfrm>
            <a:off x="519735" y="3373305"/>
            <a:ext cx="5769505" cy="671785"/>
          </a:xfrm>
        </p:spPr>
        <p:txBody>
          <a:bodyPr/>
          <a:lstStyle/>
          <a:p>
            <a:r>
              <a:rPr lang="en-US" sz="2400" dirty="0"/>
              <a:t>Module 1| Generating ideas and innovation</a:t>
            </a:r>
          </a:p>
        </p:txBody>
      </p:sp>
      <p:sp>
        <p:nvSpPr>
          <p:cNvPr id="10" name="Freeform 9">
            <a:extLst>
              <a:ext uri="{FF2B5EF4-FFF2-40B4-BE49-F238E27FC236}">
                <a16:creationId xmlns:a16="http://schemas.microsoft.com/office/drawing/2014/main" id="{D81F7985-B9D5-5462-6F3A-53389D65B8A8}"/>
              </a:ext>
            </a:extLst>
          </p:cNvPr>
          <p:cNvSpPr/>
          <p:nvPr/>
        </p:nvSpPr>
        <p:spPr>
          <a:xfrm>
            <a:off x="8356797" y="3429000"/>
            <a:ext cx="3155554" cy="2503105"/>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6151AE1-DC58-E520-E0D2-8F865FF86908}"/>
              </a:ext>
            </a:extLst>
          </p:cNvPr>
          <p:cNvSpPr/>
          <p:nvPr/>
        </p:nvSpPr>
        <p:spPr>
          <a:xfrm>
            <a:off x="9449042" y="3292403"/>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2A88E20-2FEF-63EE-C633-20B88903139C}"/>
              </a:ext>
            </a:extLst>
          </p:cNvPr>
          <p:cNvPicPr>
            <a:picLocks noChangeAspect="1"/>
          </p:cNvPicPr>
          <p:nvPr/>
        </p:nvPicPr>
        <p:blipFill>
          <a:blip r:embed="rId2"/>
          <a:stretch>
            <a:fillRect/>
          </a:stretch>
        </p:blipFill>
        <p:spPr>
          <a:xfrm>
            <a:off x="6289240" y="918059"/>
            <a:ext cx="4886844" cy="5762788"/>
          </a:xfrm>
          <a:prstGeom prst="rect">
            <a:avLst/>
          </a:prstGeom>
        </p:spPr>
      </p:pic>
    </p:spTree>
    <p:extLst>
      <p:ext uri="{BB962C8B-B14F-4D97-AF65-F5344CB8AC3E}">
        <p14:creationId xmlns:p14="http://schemas.microsoft.com/office/powerpoint/2010/main" val="232611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480974" y="2361851"/>
            <a:ext cx="7653376" cy="3933404"/>
          </a:xfrm>
        </p:spPr>
        <p:txBody>
          <a:bodyPr/>
          <a:lstStyle/>
          <a:p>
            <a:pPr algn="ctr">
              <a:spcBef>
                <a:spcPts val="1200"/>
              </a:spcBef>
            </a:pPr>
            <a:endParaRPr lang="de-DE" dirty="0"/>
          </a:p>
          <a:p>
            <a:pPr algn="ctr">
              <a:spcBef>
                <a:spcPts val="1200"/>
              </a:spcBef>
            </a:pPr>
            <a:r>
              <a:rPr lang="de-DE" dirty="0"/>
              <a:t>This </a:t>
            </a:r>
            <a:r>
              <a:rPr lang="de-DE" dirty="0" err="1"/>
              <a:t>module</a:t>
            </a:r>
            <a:r>
              <a:rPr lang="de-DE" dirty="0"/>
              <a:t> </a:t>
            </a:r>
            <a:r>
              <a:rPr lang="de-DE" dirty="0" err="1"/>
              <a:t>focuses</a:t>
            </a:r>
            <a:r>
              <a:rPr lang="de-DE" dirty="0"/>
              <a:t> on</a:t>
            </a:r>
          </a:p>
          <a:p>
            <a:pPr algn="ctr">
              <a:spcBef>
                <a:spcPts val="1200"/>
              </a:spcBef>
            </a:pPr>
            <a:r>
              <a:rPr lang="de-DE" b="1" dirty="0">
                <a:solidFill>
                  <a:srgbClr val="3EA5DC"/>
                </a:solidFill>
              </a:rPr>
              <a:t>Innovative </a:t>
            </a:r>
            <a:r>
              <a:rPr lang="de-DE" b="1" dirty="0" err="1">
                <a:solidFill>
                  <a:srgbClr val="3EA5DC"/>
                </a:solidFill>
              </a:rPr>
              <a:t>Thinking</a:t>
            </a:r>
            <a:r>
              <a:rPr lang="de-DE" b="1" dirty="0">
                <a:solidFill>
                  <a:srgbClr val="3EA5DC"/>
                </a:solidFill>
              </a:rPr>
              <a:t> and G</a:t>
            </a:r>
            <a:r>
              <a:rPr lang="en-GB" b="1" dirty="0" err="1">
                <a:solidFill>
                  <a:srgbClr val="3EA5DC"/>
                </a:solidFill>
              </a:rPr>
              <a:t>enerating</a:t>
            </a:r>
            <a:r>
              <a:rPr lang="en-GB" b="1" dirty="0">
                <a:solidFill>
                  <a:srgbClr val="3EA5DC"/>
                </a:solidFill>
              </a:rPr>
              <a:t> Ideas </a:t>
            </a:r>
          </a:p>
          <a:p>
            <a:pPr algn="ctr">
              <a:spcBef>
                <a:spcPts val="1200"/>
              </a:spcBef>
            </a:pPr>
            <a:endParaRPr lang="en-GB" dirty="0"/>
          </a:p>
          <a:p>
            <a:pPr algn="ctr">
              <a:spcBef>
                <a:spcPts val="1200"/>
              </a:spcBef>
            </a:pPr>
            <a:r>
              <a:rPr lang="en-GB" dirty="0"/>
              <a:t>What do you think: </a:t>
            </a:r>
          </a:p>
          <a:p>
            <a:pPr algn="ctr">
              <a:spcBef>
                <a:spcPts val="1200"/>
              </a:spcBef>
            </a:pPr>
            <a:r>
              <a:rPr lang="en-GB" b="1" dirty="0">
                <a:solidFill>
                  <a:srgbClr val="3EA5DC"/>
                </a:solidFill>
              </a:rPr>
              <a:t>Why are these competencies important for entrepreneurship?</a:t>
            </a:r>
            <a:endParaRPr lang="en-US" b="1" dirty="0">
              <a:solidFill>
                <a:srgbClr val="3EA5DC"/>
              </a:solidFill>
            </a:endParaRPr>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8142361" cy="671785"/>
          </a:xfrm>
        </p:spPr>
        <p:txBody>
          <a:bodyPr/>
          <a:lstStyle/>
          <a:p>
            <a:r>
              <a:rPr lang="en-US" dirty="0"/>
              <a:t>INTRODUCTION </a:t>
            </a:r>
            <a:r>
              <a:rPr lang="en-US" cap="all" dirty="0"/>
              <a:t>and motivation</a:t>
            </a:r>
          </a:p>
        </p:txBody>
      </p:sp>
      <p:pic>
        <p:nvPicPr>
          <p:cNvPr id="4" name="Grafik 3">
            <a:extLst>
              <a:ext uri="{FF2B5EF4-FFF2-40B4-BE49-F238E27FC236}">
                <a16:creationId xmlns:a16="http://schemas.microsoft.com/office/drawing/2014/main" id="{86391BFA-B62F-0E8E-4DBF-A16CEC5006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049" b="99679" l="57257" r="93500">
                        <a14:foregroundMark x1="61714" y1="99829" x2="59657" y2="91258"/>
                        <a14:foregroundMark x1="59657" y1="91258" x2="60843" y2="82001"/>
                        <a14:foregroundMark x1="60843" y1="82001" x2="57243" y2="55646"/>
                        <a14:foregroundMark x1="57243" y1="55646" x2="61957" y2="51403"/>
                        <a14:foregroundMark x1="61957" y1="51403" x2="62914" y2="39769"/>
                        <a14:foregroundMark x1="62914" y1="39769" x2="66000" y2="32012"/>
                        <a14:foregroundMark x1="66000" y1="32012" x2="67214" y2="23398"/>
                        <a14:foregroundMark x1="67214" y1="23398" x2="70743" y2="16199"/>
                        <a14:foregroundMark x1="70743" y1="16199" x2="77286" y2="12535"/>
                        <a14:foregroundMark x1="77286" y1="12535" x2="82200" y2="15899"/>
                        <a14:foregroundMark x1="82200" y1="15899" x2="84486" y2="23184"/>
                        <a14:foregroundMark x1="84486" y1="23184" x2="85629" y2="32955"/>
                        <a14:foregroundMark x1="85629" y1="32955" x2="88814" y2="42340"/>
                        <a14:foregroundMark x1="88814" y1="42340" x2="88700" y2="51125"/>
                        <a14:foregroundMark x1="88700" y1="51125" x2="92157" y2="57146"/>
                        <a14:foregroundMark x1="92157" y1="57146" x2="95314" y2="74373"/>
                        <a14:foregroundMark x1="95314" y1="74373" x2="94357" y2="82301"/>
                        <a14:foregroundMark x1="94357" y1="82301" x2="95086" y2="93143"/>
                        <a14:foregroundMark x1="95086" y1="93143" x2="90271" y2="97579"/>
                        <a14:foregroundMark x1="90271" y1="97579" x2="89771" y2="99679"/>
                        <a14:foregroundMark x1="70086" y1="15535" x2="74786" y2="11956"/>
                        <a14:foregroundMark x1="74786" y1="11956" x2="80000" y2="13070"/>
                        <a14:foregroundMark x1="80000" y1="13070" x2="82271" y2="16199"/>
                        <a14:foregroundMark x1="58900" y1="52882" x2="57257" y2="69338"/>
                        <a14:foregroundMark x1="57257" y1="69338" x2="59986" y2="77330"/>
                      </a14:backgroundRemoval>
                    </a14:imgEffect>
                  </a14:imgLayer>
                </a14:imgProps>
              </a:ext>
            </a:extLst>
          </a:blip>
          <a:srcRect l="55958" t="8430" r="2299"/>
          <a:stretch/>
        </p:blipFill>
        <p:spPr>
          <a:xfrm>
            <a:off x="7513984" y="1275860"/>
            <a:ext cx="3816625" cy="5582140"/>
          </a:xfrm>
          <a:prstGeom prst="rect">
            <a:avLst/>
          </a:prstGeom>
        </p:spPr>
      </p:pic>
    </p:spTree>
    <p:extLst>
      <p:ext uri="{BB962C8B-B14F-4D97-AF65-F5344CB8AC3E}">
        <p14:creationId xmlns:p14="http://schemas.microsoft.com/office/powerpoint/2010/main" val="4090102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15842F3D-13A0-F1F8-48A7-170026B18130}"/>
              </a:ext>
            </a:extLst>
          </p:cNvPr>
          <p:cNvSpPr>
            <a:spLocks noGrp="1"/>
          </p:cNvSpPr>
          <p:nvPr>
            <p:ph type="body" sz="quarter" idx="11"/>
          </p:nvPr>
        </p:nvSpPr>
        <p:spPr/>
        <p:txBody>
          <a:bodyPr/>
          <a:lstStyle/>
          <a:p>
            <a:endParaRPr lang="en-GB"/>
          </a:p>
        </p:txBody>
      </p:sp>
      <p:sp>
        <p:nvSpPr>
          <p:cNvPr id="11" name="Text Placeholder 2">
            <a:extLst>
              <a:ext uri="{FF2B5EF4-FFF2-40B4-BE49-F238E27FC236}">
                <a16:creationId xmlns:a16="http://schemas.microsoft.com/office/drawing/2014/main" id="{094A2D80-14AB-6C69-EF00-2343277C2712}"/>
              </a:ext>
            </a:extLst>
          </p:cNvPr>
          <p:cNvSpPr txBox="1">
            <a:spLocks/>
          </p:cNvSpPr>
          <p:nvPr/>
        </p:nvSpPr>
        <p:spPr>
          <a:xfrm>
            <a:off x="444635" y="398276"/>
            <a:ext cx="8489815"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Why are </a:t>
            </a:r>
            <a:r>
              <a:rPr kumimoji="0" lang="en-GB"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Innovative Thinking and Generating Ideas important for Entrepreneurship</a:t>
            </a:r>
            <a:r>
              <a:rPr lang="en-US" sz="1600" cap="all" dirty="0">
                <a:solidFill>
                  <a:sysClr val="window" lastClr="FFFFFF"/>
                </a:solidFill>
              </a:rPr>
              <a:t>?</a:t>
            </a:r>
            <a:endParaRPr kumimoji="0" lang="en-GB"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2" name="Textfeld 11">
            <a:extLst>
              <a:ext uri="{FF2B5EF4-FFF2-40B4-BE49-F238E27FC236}">
                <a16:creationId xmlns:a16="http://schemas.microsoft.com/office/drawing/2014/main" id="{28FF6E39-D4D6-D9B2-1610-295EBB722F6E}"/>
              </a:ext>
            </a:extLst>
          </p:cNvPr>
          <p:cNvSpPr txBox="1"/>
          <p:nvPr/>
        </p:nvSpPr>
        <p:spPr>
          <a:xfrm>
            <a:off x="4010025" y="1445169"/>
            <a:ext cx="8001001" cy="4616648"/>
          </a:xfrm>
          <a:prstGeom prst="rect">
            <a:avLst/>
          </a:prstGeom>
          <a:noFill/>
        </p:spPr>
        <p:txBody>
          <a:bodyPr wrap="square" rtlCol="0">
            <a:spAutoFit/>
          </a:bodyPr>
          <a:lstStyle/>
          <a:p>
            <a:r>
              <a:rPr lang="en-GB" sz="1400" b="1" dirty="0">
                <a:solidFill>
                  <a:srgbClr val="3EA5DC"/>
                </a:solidFill>
              </a:rPr>
              <a:t>Fostering Creativity and Innovation</a:t>
            </a:r>
          </a:p>
          <a:p>
            <a:pPr marL="285750" indent="-285750">
              <a:buClr>
                <a:srgbClr val="3EA5DC"/>
              </a:buClr>
              <a:buFont typeface="Courier New" panose="02070309020205020404" pitchFamily="49" charset="0"/>
              <a:buChar char="o"/>
            </a:pPr>
            <a:r>
              <a:rPr lang="en-GB" sz="1400" dirty="0"/>
              <a:t>Entrepreneurship thrives on creative solutions and innovative ideas</a:t>
            </a:r>
          </a:p>
          <a:p>
            <a:pPr marL="285750" indent="-285750">
              <a:buClr>
                <a:srgbClr val="3EA5DC"/>
              </a:buClr>
              <a:buFont typeface="Courier New" panose="02070309020205020404" pitchFamily="49" charset="0"/>
              <a:buChar char="o"/>
            </a:pPr>
            <a:r>
              <a:rPr lang="en-GB" sz="1400" dirty="0"/>
              <a:t>Generating new ideas helps businesses stand out in a competitive market</a:t>
            </a:r>
          </a:p>
          <a:p>
            <a:pPr marL="285750" indent="-285750">
              <a:buClr>
                <a:srgbClr val="3EA5DC"/>
              </a:buClr>
              <a:buFont typeface="Courier New" panose="02070309020205020404" pitchFamily="49" charset="0"/>
              <a:buChar char="o"/>
            </a:pPr>
            <a:r>
              <a:rPr lang="en-GB" sz="1400" dirty="0"/>
              <a:t>Innovative thinking leads to the development of unique products, services, and business models</a:t>
            </a:r>
          </a:p>
          <a:p>
            <a:endParaRPr lang="en-GB" sz="1400" dirty="0"/>
          </a:p>
          <a:p>
            <a:r>
              <a:rPr lang="en-GB" sz="1400" b="1" dirty="0">
                <a:solidFill>
                  <a:srgbClr val="3EA5DC"/>
                </a:solidFill>
              </a:rPr>
              <a:t>Embracing Entrepreneurial Mindset</a:t>
            </a:r>
          </a:p>
          <a:p>
            <a:pPr marL="285750" indent="-285750">
              <a:buClr>
                <a:srgbClr val="3EA5DC"/>
              </a:buClr>
              <a:buFont typeface="Courier New" panose="02070309020205020404" pitchFamily="49" charset="0"/>
              <a:buChar char="o"/>
            </a:pPr>
            <a:r>
              <a:rPr lang="en-GB" sz="1400" dirty="0"/>
              <a:t>Generating ideas and innovative thinking are at the core of the entrepreneurial mindset</a:t>
            </a:r>
          </a:p>
          <a:p>
            <a:pPr marL="285750" indent="-285750">
              <a:buClr>
                <a:srgbClr val="3EA5DC"/>
              </a:buClr>
              <a:buFont typeface="Courier New" panose="02070309020205020404" pitchFamily="49" charset="0"/>
              <a:buChar char="o"/>
            </a:pPr>
            <a:r>
              <a:rPr lang="en-GB" sz="1400" dirty="0"/>
              <a:t>Entrepreneurs who embrace these competencies are more open to taking calculated risks and pursuing opportunities</a:t>
            </a:r>
          </a:p>
          <a:p>
            <a:pPr marL="285750" indent="-285750">
              <a:buClr>
                <a:srgbClr val="3EA5DC"/>
              </a:buClr>
              <a:buFont typeface="Courier New" panose="02070309020205020404" pitchFamily="49" charset="0"/>
              <a:buChar char="o"/>
            </a:pPr>
            <a:r>
              <a:rPr lang="en-GB" sz="1400" dirty="0"/>
              <a:t>It cultivates a proactive and forward-thinking approach to business</a:t>
            </a:r>
          </a:p>
          <a:p>
            <a:endParaRPr lang="en-GB" sz="1400" dirty="0"/>
          </a:p>
          <a:p>
            <a:r>
              <a:rPr lang="en-GB" sz="1400" b="1" dirty="0">
                <a:solidFill>
                  <a:srgbClr val="3EA5DC"/>
                </a:solidFill>
              </a:rPr>
              <a:t>Identifying Market Opportunities</a:t>
            </a:r>
          </a:p>
          <a:p>
            <a:pPr marL="285750" indent="-285750">
              <a:buClr>
                <a:srgbClr val="3EA5DC"/>
              </a:buClr>
              <a:buFont typeface="Courier New" panose="02070309020205020404" pitchFamily="49" charset="0"/>
              <a:buChar char="o"/>
            </a:pPr>
            <a:r>
              <a:rPr lang="en-GB" sz="1400" dirty="0"/>
              <a:t>The ability to generate ideas allows entrepreneurs to spot gaps and opportunities in the market</a:t>
            </a:r>
          </a:p>
          <a:p>
            <a:pPr marL="285750" indent="-285750">
              <a:buClr>
                <a:srgbClr val="3EA5DC"/>
              </a:buClr>
              <a:buFont typeface="Courier New" panose="02070309020205020404" pitchFamily="49" charset="0"/>
              <a:buChar char="o"/>
            </a:pPr>
            <a:r>
              <a:rPr lang="en-GB" sz="1400" dirty="0"/>
              <a:t>Innovative thinking helps in recognizing unmet customer needs and emerging trends</a:t>
            </a:r>
          </a:p>
          <a:p>
            <a:pPr marL="285750" indent="-285750">
              <a:buClr>
                <a:srgbClr val="3EA5DC"/>
              </a:buClr>
              <a:buFont typeface="Courier New" panose="02070309020205020404" pitchFamily="49" charset="0"/>
              <a:buChar char="o"/>
            </a:pPr>
            <a:r>
              <a:rPr lang="en-GB" sz="1400" dirty="0"/>
              <a:t>Entrepreneurs can create solutions that cater to these opportunities, leading to business success</a:t>
            </a:r>
          </a:p>
          <a:p>
            <a:endParaRPr lang="en-GB" sz="1400" b="1" dirty="0">
              <a:solidFill>
                <a:srgbClr val="3EA5DC"/>
              </a:solidFill>
            </a:endParaRPr>
          </a:p>
          <a:p>
            <a:r>
              <a:rPr lang="en-GB" sz="1400" b="1" dirty="0">
                <a:solidFill>
                  <a:srgbClr val="3EA5DC"/>
                </a:solidFill>
              </a:rPr>
              <a:t>Adapting to Change</a:t>
            </a:r>
          </a:p>
          <a:p>
            <a:pPr marL="285750" indent="-285750">
              <a:buClr>
                <a:srgbClr val="3EA5DC"/>
              </a:buClr>
              <a:buFont typeface="Courier New" panose="02070309020205020404" pitchFamily="49" charset="0"/>
              <a:buChar char="o"/>
            </a:pPr>
            <a:r>
              <a:rPr lang="en-GB" sz="1400" dirty="0"/>
              <a:t>Innovative thinkers are better equipped to adapt to the constantly evolving business landscape</a:t>
            </a:r>
          </a:p>
          <a:p>
            <a:pPr marL="285750" indent="-285750">
              <a:buClr>
                <a:srgbClr val="3EA5DC"/>
              </a:buClr>
              <a:buFont typeface="Courier New" panose="02070309020205020404" pitchFamily="49" charset="0"/>
              <a:buChar char="o"/>
            </a:pPr>
            <a:r>
              <a:rPr lang="en-GB" sz="1400" dirty="0"/>
              <a:t>Generating ideas enables entrepreneurs to pivot their strategies and offerings in response to shifts in the market</a:t>
            </a:r>
          </a:p>
          <a:p>
            <a:pPr marL="285750" indent="-285750">
              <a:buClr>
                <a:srgbClr val="3EA5DC"/>
              </a:buClr>
              <a:buFont typeface="Courier New" panose="02070309020205020404" pitchFamily="49" charset="0"/>
              <a:buChar char="o"/>
            </a:pPr>
            <a:r>
              <a:rPr lang="en-GB" sz="1400" dirty="0"/>
              <a:t>Innovative thinking allows businesses to stay relevant and agile in a rapidly changing world</a:t>
            </a:r>
          </a:p>
        </p:txBody>
      </p:sp>
    </p:spTree>
    <p:extLst>
      <p:ext uri="{BB962C8B-B14F-4D97-AF65-F5344CB8AC3E}">
        <p14:creationId xmlns:p14="http://schemas.microsoft.com/office/powerpoint/2010/main" val="2741422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15842F3D-13A0-F1F8-48A7-170026B18130}"/>
              </a:ext>
            </a:extLst>
          </p:cNvPr>
          <p:cNvSpPr>
            <a:spLocks noGrp="1"/>
          </p:cNvSpPr>
          <p:nvPr>
            <p:ph type="body" sz="quarter" idx="11"/>
          </p:nvPr>
        </p:nvSpPr>
        <p:spPr/>
        <p:txBody>
          <a:bodyPr/>
          <a:lstStyle/>
          <a:p>
            <a:endParaRPr lang="en-GB"/>
          </a:p>
        </p:txBody>
      </p:sp>
      <p:sp>
        <p:nvSpPr>
          <p:cNvPr id="11" name="Text Placeholder 2">
            <a:extLst>
              <a:ext uri="{FF2B5EF4-FFF2-40B4-BE49-F238E27FC236}">
                <a16:creationId xmlns:a16="http://schemas.microsoft.com/office/drawing/2014/main" id="{094A2D80-14AB-6C69-EF00-2343277C2712}"/>
              </a:ext>
            </a:extLst>
          </p:cNvPr>
          <p:cNvSpPr txBox="1">
            <a:spLocks/>
          </p:cNvSpPr>
          <p:nvPr/>
        </p:nvSpPr>
        <p:spPr>
          <a:xfrm>
            <a:off x="444635" y="398276"/>
            <a:ext cx="8489815"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Why are </a:t>
            </a:r>
            <a:r>
              <a:rPr kumimoji="0" lang="en-GB"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Innovative Thinking and Generating Ideas important for Entrepreneurship</a:t>
            </a:r>
            <a:r>
              <a:rPr lang="en-US" sz="1600" cap="all" dirty="0">
                <a:solidFill>
                  <a:sysClr val="window" lastClr="FFFFFF"/>
                </a:solidFill>
              </a:rPr>
              <a:t>?</a:t>
            </a:r>
            <a:endParaRPr kumimoji="0" lang="en-GB"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2" name="Textfeld 11">
            <a:extLst>
              <a:ext uri="{FF2B5EF4-FFF2-40B4-BE49-F238E27FC236}">
                <a16:creationId xmlns:a16="http://schemas.microsoft.com/office/drawing/2014/main" id="{28FF6E39-D4D6-D9B2-1610-295EBB722F6E}"/>
              </a:ext>
            </a:extLst>
          </p:cNvPr>
          <p:cNvSpPr txBox="1"/>
          <p:nvPr/>
        </p:nvSpPr>
        <p:spPr>
          <a:xfrm>
            <a:off x="4010025" y="1809750"/>
            <a:ext cx="8001001" cy="3539430"/>
          </a:xfrm>
          <a:prstGeom prst="rect">
            <a:avLst/>
          </a:prstGeom>
          <a:noFill/>
        </p:spPr>
        <p:txBody>
          <a:bodyPr wrap="square" rtlCol="0">
            <a:spAutoFit/>
          </a:bodyPr>
          <a:lstStyle/>
          <a:p>
            <a:r>
              <a:rPr lang="en-GB" sz="1400" b="1" dirty="0">
                <a:solidFill>
                  <a:srgbClr val="3EA5DC"/>
                </a:solidFill>
              </a:rPr>
              <a:t>Inspiring Team Collaboration</a:t>
            </a:r>
          </a:p>
          <a:p>
            <a:pPr marL="285750" indent="-285750">
              <a:buClr>
                <a:srgbClr val="3EA5DC"/>
              </a:buClr>
              <a:buFont typeface="Courier New" panose="02070309020205020404" pitchFamily="49" charset="0"/>
              <a:buChar char="o"/>
            </a:pPr>
            <a:r>
              <a:rPr lang="en-GB" sz="1400" dirty="0"/>
              <a:t>Entrepreneurs who value generating ideas and innovation inspire a culture of creativity within their teams</a:t>
            </a:r>
          </a:p>
          <a:p>
            <a:pPr marL="285750" indent="-285750">
              <a:buClr>
                <a:srgbClr val="3EA5DC"/>
              </a:buClr>
              <a:buFont typeface="Courier New" panose="02070309020205020404" pitchFamily="49" charset="0"/>
              <a:buChar char="o"/>
            </a:pPr>
            <a:r>
              <a:rPr lang="en-GB" sz="1400" dirty="0"/>
              <a:t>Team members are motivated to contribute their unique perspectives and ideas</a:t>
            </a:r>
          </a:p>
          <a:p>
            <a:pPr marL="285750" indent="-285750">
              <a:buClr>
                <a:srgbClr val="3EA5DC"/>
              </a:buClr>
              <a:buFont typeface="Courier New" panose="02070309020205020404" pitchFamily="49" charset="0"/>
              <a:buChar char="o"/>
            </a:pPr>
            <a:r>
              <a:rPr lang="en-GB" sz="1400" dirty="0"/>
              <a:t>Collaborative innovation fosters a dynamic and engaged work environment</a:t>
            </a:r>
          </a:p>
          <a:p>
            <a:pPr marL="285750" indent="-285750">
              <a:buClr>
                <a:srgbClr val="3EA5DC"/>
              </a:buClr>
              <a:buFont typeface="Courier New" panose="02070309020205020404" pitchFamily="49" charset="0"/>
              <a:buChar char="o"/>
            </a:pPr>
            <a:endParaRPr lang="en-GB" sz="1400" dirty="0"/>
          </a:p>
          <a:p>
            <a:r>
              <a:rPr lang="en-GB" sz="1400" b="1" dirty="0">
                <a:solidFill>
                  <a:srgbClr val="3EA5DC"/>
                </a:solidFill>
              </a:rPr>
              <a:t>Enhancing Competitive Advantage</a:t>
            </a:r>
          </a:p>
          <a:p>
            <a:pPr marL="285750" indent="-285750">
              <a:buClr>
                <a:srgbClr val="3EA5DC"/>
              </a:buClr>
              <a:buFont typeface="Courier New" panose="02070309020205020404" pitchFamily="49" charset="0"/>
              <a:buChar char="o"/>
            </a:pPr>
            <a:r>
              <a:rPr lang="en-GB" sz="1400" dirty="0"/>
              <a:t>In a competitive market, the ability to innovate sets businesses apart</a:t>
            </a:r>
          </a:p>
          <a:p>
            <a:pPr marL="285750" indent="-285750">
              <a:buClr>
                <a:srgbClr val="3EA5DC"/>
              </a:buClr>
              <a:buFont typeface="Courier New" panose="02070309020205020404" pitchFamily="49" charset="0"/>
              <a:buChar char="o"/>
            </a:pPr>
            <a:r>
              <a:rPr lang="en-GB" sz="1400" dirty="0"/>
              <a:t>Entrepreneurs who consistently generate ideas can sustain a competitive advantage</a:t>
            </a:r>
          </a:p>
          <a:p>
            <a:pPr marL="285750" indent="-285750">
              <a:buClr>
                <a:srgbClr val="3EA5DC"/>
              </a:buClr>
              <a:buFont typeface="Courier New" panose="02070309020205020404" pitchFamily="49" charset="0"/>
              <a:buChar char="o"/>
            </a:pPr>
            <a:r>
              <a:rPr lang="en-GB" sz="1400" dirty="0"/>
              <a:t>Innovation becomes a defining factor in the success of the business</a:t>
            </a:r>
          </a:p>
          <a:p>
            <a:endParaRPr lang="en-GB" sz="1400" b="1" dirty="0">
              <a:solidFill>
                <a:srgbClr val="3EA5DC"/>
              </a:solidFill>
            </a:endParaRPr>
          </a:p>
          <a:p>
            <a:r>
              <a:rPr lang="en-GB" sz="1400" b="1" dirty="0">
                <a:solidFill>
                  <a:srgbClr val="3EA5DC"/>
                </a:solidFill>
              </a:rPr>
              <a:t>Encouraging Growth and Expansion</a:t>
            </a:r>
          </a:p>
          <a:p>
            <a:pPr marL="285750" indent="-285750">
              <a:buClr>
                <a:srgbClr val="3EA5DC"/>
              </a:buClr>
              <a:buFont typeface="Courier New" panose="02070309020205020404" pitchFamily="49" charset="0"/>
              <a:buChar char="o"/>
            </a:pPr>
            <a:r>
              <a:rPr lang="en-GB" sz="1400" dirty="0"/>
              <a:t>Innovative ideas can lead to the expansion of products, services, or business operations</a:t>
            </a:r>
          </a:p>
          <a:p>
            <a:pPr marL="285750" indent="-285750">
              <a:buClr>
                <a:srgbClr val="3EA5DC"/>
              </a:buClr>
              <a:buFont typeface="Courier New" panose="02070309020205020404" pitchFamily="49" charset="0"/>
              <a:buChar char="o"/>
            </a:pPr>
            <a:r>
              <a:rPr lang="en-GB" sz="1400" dirty="0"/>
              <a:t>Entrepreneurs who generate ideas for diversification can tap into new markets and revenue streams</a:t>
            </a:r>
          </a:p>
          <a:p>
            <a:pPr marL="285750" indent="-285750">
              <a:buClr>
                <a:srgbClr val="3EA5DC"/>
              </a:buClr>
              <a:buFont typeface="Courier New" panose="02070309020205020404" pitchFamily="49" charset="0"/>
              <a:buChar char="o"/>
            </a:pPr>
            <a:r>
              <a:rPr lang="en-GB" sz="1400" dirty="0"/>
              <a:t>Continuous innovation drives business growth and scalability</a:t>
            </a:r>
          </a:p>
          <a:p>
            <a:pPr>
              <a:buClr>
                <a:srgbClr val="3EA5DC"/>
              </a:buClr>
            </a:pPr>
            <a:endParaRPr lang="en-GB" sz="1400" dirty="0"/>
          </a:p>
        </p:txBody>
      </p:sp>
    </p:spTree>
    <p:extLst>
      <p:ext uri="{BB962C8B-B14F-4D97-AF65-F5344CB8AC3E}">
        <p14:creationId xmlns:p14="http://schemas.microsoft.com/office/powerpoint/2010/main" val="58050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C4F9F47-CAAC-A805-951C-ABE0E0297AE5}"/>
              </a:ext>
            </a:extLst>
          </p:cNvPr>
          <p:cNvSpPr>
            <a:spLocks noGrp="1"/>
          </p:cNvSpPr>
          <p:nvPr>
            <p:ph type="body" sz="quarter" idx="48"/>
          </p:nvPr>
        </p:nvSpPr>
        <p:spPr/>
        <p:txBody>
          <a:bodyPr/>
          <a:lstStyle/>
          <a:p>
            <a:pPr>
              <a:lnSpc>
                <a:spcPct val="100000"/>
              </a:lnSpc>
            </a:pPr>
            <a:r>
              <a:rPr lang="en-GB" sz="2400" dirty="0"/>
              <a:t>Generating ideas and innovative thinking are fundamental for entrepreneurs to navigate challenges, seize opportunities, and create impactful ventures. </a:t>
            </a:r>
          </a:p>
          <a:p>
            <a:pPr>
              <a:lnSpc>
                <a:spcPct val="100000"/>
              </a:lnSpc>
            </a:pPr>
            <a:r>
              <a:rPr lang="en-GB" sz="2400" dirty="0"/>
              <a:t>These competencies drive the entrepreneurial journey and contribute to building sustainable businesses.</a:t>
            </a:r>
          </a:p>
          <a:p>
            <a:endParaRPr lang="en-GB" dirty="0"/>
          </a:p>
        </p:txBody>
      </p:sp>
      <p:pic>
        <p:nvPicPr>
          <p:cNvPr id="8" name="Bildplatzhalter 7">
            <a:extLst>
              <a:ext uri="{FF2B5EF4-FFF2-40B4-BE49-F238E27FC236}">
                <a16:creationId xmlns:a16="http://schemas.microsoft.com/office/drawing/2014/main" id="{1C1AA177-79CB-B02F-251F-78C39BAFB574}"/>
              </a:ext>
            </a:extLst>
          </p:cNvPr>
          <p:cNvPicPr>
            <a:picLocks noGrp="1" noChangeAspect="1"/>
          </p:cNvPicPr>
          <p:nvPr>
            <p:ph type="pic" sz="quarter" idx="21"/>
          </p:nvPr>
        </p:nvPicPr>
        <p:blipFill>
          <a:blip r:embed="rId2"/>
          <a:srcRect l="18695" r="18695"/>
          <a:stretch/>
        </p:blipFill>
        <p:spPr/>
      </p:pic>
      <p:sp>
        <p:nvSpPr>
          <p:cNvPr id="6" name="Text Placeholder 2">
            <a:extLst>
              <a:ext uri="{FF2B5EF4-FFF2-40B4-BE49-F238E27FC236}">
                <a16:creationId xmlns:a16="http://schemas.microsoft.com/office/drawing/2014/main" id="{01043C12-6532-5F2A-A2E1-C137B9A07569}"/>
              </a:ext>
            </a:extLst>
          </p:cNvPr>
          <p:cNvSpPr txBox="1">
            <a:spLocks/>
          </p:cNvSpPr>
          <p:nvPr/>
        </p:nvSpPr>
        <p:spPr>
          <a:xfrm>
            <a:off x="444635" y="398276"/>
            <a:ext cx="8489815"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Why are </a:t>
            </a:r>
            <a:r>
              <a:rPr kumimoji="0" lang="en-GB"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Innovative Thinking and Generating Ideas important for Entrepreneurship</a:t>
            </a:r>
            <a:r>
              <a:rPr lang="en-US" sz="1600" cap="all" dirty="0">
                <a:solidFill>
                  <a:sysClr val="window" lastClr="FFFFFF"/>
                </a:solidFill>
              </a:rPr>
              <a:t>?</a:t>
            </a:r>
            <a:endParaRPr kumimoji="0" lang="en-GB" sz="16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06780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DF6AAC75-C05E-FECF-4432-A5619A74F733}"/>
              </a:ext>
            </a:extLst>
          </p:cNvPr>
          <p:cNvSpPr>
            <a:spLocks noGrp="1"/>
          </p:cNvSpPr>
          <p:nvPr>
            <p:ph type="body" sz="quarter" idx="62"/>
          </p:nvPr>
        </p:nvSpPr>
        <p:spPr>
          <a:xfrm>
            <a:off x="806585" y="2757215"/>
            <a:ext cx="4568533" cy="671785"/>
          </a:xfrm>
        </p:spPr>
        <p:txBody>
          <a:bodyPr/>
          <a:lstStyle/>
          <a:p>
            <a:r>
              <a:rPr lang="en-US" cap="all" dirty="0"/>
              <a:t>Concept and Basics </a:t>
            </a:r>
          </a:p>
        </p:txBody>
      </p:sp>
      <p:sp>
        <p:nvSpPr>
          <p:cNvPr id="6" name="Freeform 5">
            <a:extLst>
              <a:ext uri="{FF2B5EF4-FFF2-40B4-BE49-F238E27FC236}">
                <a16:creationId xmlns:a16="http://schemas.microsoft.com/office/drawing/2014/main" id="{35C32E07-4E3E-BFA7-B40B-13B3F79F6AAE}"/>
              </a:ext>
            </a:extLst>
          </p:cNvPr>
          <p:cNvSpPr/>
          <p:nvPr/>
        </p:nvSpPr>
        <p:spPr>
          <a:xfrm>
            <a:off x="8360587" y="1502397"/>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9EE549C-5251-CEB6-66EC-F30BDF54725B}"/>
              </a:ext>
            </a:extLst>
          </p:cNvPr>
          <p:cNvSpPr/>
          <p:nvPr/>
        </p:nvSpPr>
        <p:spPr>
          <a:xfrm>
            <a:off x="9637428" y="1545354"/>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72AB792C-07E7-4466-19C9-5D014CBE2F6A}"/>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6B43651E-8F36-3E89-1434-BD69AB8F6FF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DF1A41E-89C4-EC65-7C81-A54E4A81419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D64B28-7D71-5BB0-A7D3-70176B1D6B6A}"/>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934E4E2-C652-E9ED-1F97-5244313FB5E5}"/>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24454918-3697-574F-9014-0956DBCDD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059" y="3113218"/>
            <a:ext cx="6204194" cy="3744782"/>
          </a:xfrm>
          <a:prstGeom prst="rect">
            <a:avLst/>
          </a:prstGeom>
        </p:spPr>
      </p:pic>
    </p:spTree>
    <p:extLst>
      <p:ext uri="{BB962C8B-B14F-4D97-AF65-F5344CB8AC3E}">
        <p14:creationId xmlns:p14="http://schemas.microsoft.com/office/powerpoint/2010/main" val="455147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3CDA10E1-04AF-FE65-F19E-ED34085DE67C}"/>
              </a:ext>
            </a:extLst>
          </p:cNvPr>
          <p:cNvSpPr>
            <a:spLocks noGrp="1"/>
          </p:cNvSpPr>
          <p:nvPr>
            <p:ph type="body" sz="quarter" idx="48"/>
          </p:nvPr>
        </p:nvSpPr>
        <p:spPr>
          <a:xfrm>
            <a:off x="931824" y="1514475"/>
            <a:ext cx="10483429" cy="4780780"/>
          </a:xfrm>
        </p:spPr>
        <p:txBody>
          <a:bodyPr/>
          <a:lstStyle/>
          <a:p>
            <a:r>
              <a:rPr lang="de-DE" sz="1900" b="1" dirty="0" err="1"/>
              <a:t>Some</a:t>
            </a:r>
            <a:r>
              <a:rPr lang="de-DE" sz="1900" b="1" dirty="0"/>
              <a:t> </a:t>
            </a:r>
            <a:r>
              <a:rPr lang="de-DE" sz="1900" b="1" dirty="0" err="1"/>
              <a:t>basic</a:t>
            </a:r>
            <a:r>
              <a:rPr lang="de-DE" sz="1900" b="1" dirty="0"/>
              <a:t> </a:t>
            </a:r>
            <a:r>
              <a:rPr lang="de-DE" sz="1900" b="1" dirty="0" err="1"/>
              <a:t>knowledge</a:t>
            </a:r>
            <a:r>
              <a:rPr lang="de-DE" sz="1900" b="1" dirty="0"/>
              <a:t>: </a:t>
            </a:r>
            <a:r>
              <a:rPr lang="de-DE" sz="1900" b="1" dirty="0" err="1"/>
              <a:t>What</a:t>
            </a:r>
            <a:r>
              <a:rPr lang="de-DE" sz="1900" b="1" dirty="0"/>
              <a:t> </a:t>
            </a:r>
            <a:r>
              <a:rPr lang="de-DE" sz="1900" b="1" dirty="0" err="1"/>
              <a:t>is</a:t>
            </a:r>
            <a:r>
              <a:rPr lang="de-DE" sz="1900" b="1" dirty="0"/>
              <a:t> Design </a:t>
            </a:r>
            <a:r>
              <a:rPr lang="de-DE" sz="1900" b="1" dirty="0" err="1"/>
              <a:t>Thinking</a:t>
            </a:r>
            <a:r>
              <a:rPr lang="de-DE" sz="1900" b="1" dirty="0"/>
              <a:t>?</a:t>
            </a:r>
          </a:p>
          <a:p>
            <a:r>
              <a:rPr lang="en-GB" sz="1900" dirty="0"/>
              <a:t>Design Thinking is a creative and structured way to solve problems and come up with innovative ideas.</a:t>
            </a:r>
          </a:p>
        </p:txBody>
      </p:sp>
      <p:sp>
        <p:nvSpPr>
          <p:cNvPr id="6" name="Textplatzhalter 5">
            <a:extLst>
              <a:ext uri="{FF2B5EF4-FFF2-40B4-BE49-F238E27FC236}">
                <a16:creationId xmlns:a16="http://schemas.microsoft.com/office/drawing/2014/main" id="{00437183-DE5B-DFBC-E5A4-294ED87B0918}"/>
              </a:ext>
            </a:extLst>
          </p:cNvPr>
          <p:cNvSpPr>
            <a:spLocks noGrp="1"/>
          </p:cNvSpPr>
          <p:nvPr>
            <p:ph type="body" sz="quarter" idx="62"/>
          </p:nvPr>
        </p:nvSpPr>
        <p:spPr>
          <a:xfrm>
            <a:off x="-8010" y="578092"/>
            <a:ext cx="4914548" cy="671785"/>
          </a:xfrm>
        </p:spPr>
        <p:txBody>
          <a:bodyPr/>
          <a:lstStyle/>
          <a:p>
            <a:r>
              <a:rPr lang="de-DE" cap="all" dirty="0"/>
              <a:t>Design </a:t>
            </a:r>
            <a:r>
              <a:rPr lang="de-DE" cap="all" dirty="0" err="1"/>
              <a:t>Thinking</a:t>
            </a:r>
            <a:endParaRPr lang="en-GB" cap="all" dirty="0"/>
          </a:p>
        </p:txBody>
      </p:sp>
      <p:sp>
        <p:nvSpPr>
          <p:cNvPr id="2" name="Foliennummernplatzhalter 1">
            <a:extLst>
              <a:ext uri="{FF2B5EF4-FFF2-40B4-BE49-F238E27FC236}">
                <a16:creationId xmlns:a16="http://schemas.microsoft.com/office/drawing/2014/main" id="{A526F435-6114-A8FC-BF8B-2FF49767A8FB}"/>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15</a:t>
            </a:fld>
            <a:endParaRPr lang="fr-CA" dirty="0"/>
          </a:p>
        </p:txBody>
      </p:sp>
      <p:grpSp>
        <p:nvGrpSpPr>
          <p:cNvPr id="20" name="Gruppieren 19">
            <a:extLst>
              <a:ext uri="{FF2B5EF4-FFF2-40B4-BE49-F238E27FC236}">
                <a16:creationId xmlns:a16="http://schemas.microsoft.com/office/drawing/2014/main" id="{A4980B2C-D597-EF6A-0F3F-9DBCE08C0793}"/>
              </a:ext>
            </a:extLst>
          </p:cNvPr>
          <p:cNvGrpSpPr/>
          <p:nvPr/>
        </p:nvGrpSpPr>
        <p:grpSpPr>
          <a:xfrm>
            <a:off x="1066895" y="2789241"/>
            <a:ext cx="1080000" cy="1697606"/>
            <a:chOff x="1066895" y="2811994"/>
            <a:chExt cx="1080000" cy="1697606"/>
          </a:xfrm>
        </p:grpSpPr>
        <p:sp>
          <p:nvSpPr>
            <p:cNvPr id="16" name="Freeform: Shape 4236">
              <a:extLst>
                <a:ext uri="{FF2B5EF4-FFF2-40B4-BE49-F238E27FC236}">
                  <a16:creationId xmlns:a16="http://schemas.microsoft.com/office/drawing/2014/main" id="{37CBB43C-3C1C-1C06-1F90-9DE95CC8008E}"/>
                </a:ext>
              </a:extLst>
            </p:cNvPr>
            <p:cNvSpPr/>
            <p:nvPr/>
          </p:nvSpPr>
          <p:spPr>
            <a:xfrm>
              <a:off x="1066895" y="2811994"/>
              <a:ext cx="1080000" cy="108000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3D91"/>
            </a:solidFill>
            <a:ln cap="flat">
              <a:no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Human-</a:t>
              </a:r>
            </a:p>
            <a:p>
              <a:pPr marL="0" marR="0" lvl="0" indent="0" algn="ctr" rtl="0" hangingPunct="0">
                <a:lnSpc>
                  <a:spcPct val="100000"/>
                </a:lnSpc>
                <a:spcBef>
                  <a:spcPts val="0"/>
                </a:spcBef>
                <a:spcAft>
                  <a:spcPts val="0"/>
                </a:spcAft>
                <a:buNone/>
                <a:tabLst/>
              </a:pPr>
              <a:r>
                <a:rPr lang="en-GB" sz="1800" b="1" i="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Centered</a:t>
              </a: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800" u="none" strike="noStrike" kern="1200" dirty="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8" name="Gerader Verbinder 17">
              <a:extLst>
                <a:ext uri="{FF2B5EF4-FFF2-40B4-BE49-F238E27FC236}">
                  <a16:creationId xmlns:a16="http://schemas.microsoft.com/office/drawing/2014/main" id="{AD34460B-AA6C-BC4A-3812-98EF76145C2D}"/>
                </a:ext>
              </a:extLst>
            </p:cNvPr>
            <p:cNvCxnSpPr>
              <a:stCxn id="16" idx="2"/>
            </p:cNvCxnSpPr>
            <p:nvPr/>
          </p:nvCxnSpPr>
          <p:spPr>
            <a:xfrm>
              <a:off x="1606895" y="3891994"/>
              <a:ext cx="0" cy="527606"/>
            </a:xfrm>
            <a:prstGeom prst="line">
              <a:avLst/>
            </a:prstGeom>
            <a:ln w="38100">
              <a:solidFill>
                <a:srgbClr val="793D91"/>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4842ACCA-376E-1243-079F-8CC66768DE7E}"/>
                </a:ext>
              </a:extLst>
            </p:cNvPr>
            <p:cNvSpPr/>
            <p:nvPr/>
          </p:nvSpPr>
          <p:spPr>
            <a:xfrm>
              <a:off x="1558015" y="4419600"/>
              <a:ext cx="90000" cy="90000"/>
            </a:xfrm>
            <a:prstGeom prst="ellipse">
              <a:avLst/>
            </a:prstGeom>
            <a:solidFill>
              <a:srgbClr val="793D91"/>
            </a:solidFill>
            <a:ln>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uppieren 20">
            <a:extLst>
              <a:ext uri="{FF2B5EF4-FFF2-40B4-BE49-F238E27FC236}">
                <a16:creationId xmlns:a16="http://schemas.microsoft.com/office/drawing/2014/main" id="{B6ECDEA1-C802-60D5-EEFE-904F0D8BBB6F}"/>
              </a:ext>
            </a:extLst>
          </p:cNvPr>
          <p:cNvGrpSpPr/>
          <p:nvPr/>
        </p:nvGrpSpPr>
        <p:grpSpPr>
          <a:xfrm>
            <a:off x="2841744" y="2789241"/>
            <a:ext cx="1080000" cy="1697606"/>
            <a:chOff x="1066895" y="2811994"/>
            <a:chExt cx="1080000" cy="1697606"/>
          </a:xfrm>
          <a:solidFill>
            <a:srgbClr val="3EA5DC"/>
          </a:solidFill>
        </p:grpSpPr>
        <p:sp>
          <p:nvSpPr>
            <p:cNvPr id="22" name="Freeform: Shape 4236">
              <a:extLst>
                <a:ext uri="{FF2B5EF4-FFF2-40B4-BE49-F238E27FC236}">
                  <a16:creationId xmlns:a16="http://schemas.microsoft.com/office/drawing/2014/main" id="{1F9C419C-8E33-6DEC-C3B5-CF8A690D7C41}"/>
                </a:ext>
              </a:extLst>
            </p:cNvPr>
            <p:cNvSpPr/>
            <p:nvPr/>
          </p:nvSpPr>
          <p:spPr>
            <a:xfrm>
              <a:off x="1066895" y="2811994"/>
              <a:ext cx="1080000" cy="108000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grpFill/>
            <a:ln cap="flat">
              <a:solidFill>
                <a:srgbClr val="3EA5DC"/>
              </a:solid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Empathy</a:t>
              </a:r>
              <a:endParaRPr lang="en-US" sz="1800" u="none" strike="noStrike" kern="1200" dirty="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3" name="Gerader Verbinder 22">
              <a:extLst>
                <a:ext uri="{FF2B5EF4-FFF2-40B4-BE49-F238E27FC236}">
                  <a16:creationId xmlns:a16="http://schemas.microsoft.com/office/drawing/2014/main" id="{1E74B601-24B2-D500-A2C2-A470F2C4E484}"/>
                </a:ext>
              </a:extLst>
            </p:cNvPr>
            <p:cNvCxnSpPr>
              <a:stCxn id="22" idx="2"/>
            </p:cNvCxnSpPr>
            <p:nvPr/>
          </p:nvCxnSpPr>
          <p:spPr>
            <a:xfrm>
              <a:off x="1606895" y="3891994"/>
              <a:ext cx="0" cy="527606"/>
            </a:xfrm>
            <a:prstGeom prst="line">
              <a:avLst/>
            </a:prstGeom>
            <a:grpFill/>
            <a:ln w="38100">
              <a:solidFill>
                <a:srgbClr val="3EA5DC"/>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C1168011-56FD-8191-B5D8-64BEE1D8C1EC}"/>
                </a:ext>
              </a:extLst>
            </p:cNvPr>
            <p:cNvSpPr/>
            <p:nvPr/>
          </p:nvSpPr>
          <p:spPr>
            <a:xfrm>
              <a:off x="1558015" y="4419600"/>
              <a:ext cx="90000" cy="90000"/>
            </a:xfrm>
            <a:prstGeom prst="ellipse">
              <a:avLst/>
            </a:prstGeom>
            <a:grpFill/>
            <a:ln>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uppieren 24">
            <a:extLst>
              <a:ext uri="{FF2B5EF4-FFF2-40B4-BE49-F238E27FC236}">
                <a16:creationId xmlns:a16="http://schemas.microsoft.com/office/drawing/2014/main" id="{C33E13AE-BED3-FFFC-979B-FEADA3BCC4BC}"/>
              </a:ext>
            </a:extLst>
          </p:cNvPr>
          <p:cNvGrpSpPr/>
          <p:nvPr/>
        </p:nvGrpSpPr>
        <p:grpSpPr>
          <a:xfrm>
            <a:off x="4616593" y="2789241"/>
            <a:ext cx="1080000" cy="1697606"/>
            <a:chOff x="1066895" y="2811994"/>
            <a:chExt cx="1080000" cy="1697606"/>
          </a:xfrm>
          <a:solidFill>
            <a:srgbClr val="EE3E81"/>
          </a:solidFill>
        </p:grpSpPr>
        <p:sp>
          <p:nvSpPr>
            <p:cNvPr id="26" name="Freeform: Shape 4236">
              <a:extLst>
                <a:ext uri="{FF2B5EF4-FFF2-40B4-BE49-F238E27FC236}">
                  <a16:creationId xmlns:a16="http://schemas.microsoft.com/office/drawing/2014/main" id="{AABD0520-3C68-25A3-2600-8FB0DB83FDF1}"/>
                </a:ext>
              </a:extLst>
            </p:cNvPr>
            <p:cNvSpPr/>
            <p:nvPr/>
          </p:nvSpPr>
          <p:spPr>
            <a:xfrm>
              <a:off x="1066895" y="2811994"/>
              <a:ext cx="1080000" cy="108000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grpFill/>
            <a:ln cap="flat">
              <a:solidFill>
                <a:srgbClr val="EE3E81"/>
              </a:solid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Iterative</a:t>
              </a:r>
            </a:p>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Process</a:t>
              </a:r>
              <a:endParaRPr lang="en-US" sz="1800" u="none" strike="noStrike" kern="1200" dirty="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7" name="Gerader Verbinder 26">
              <a:extLst>
                <a:ext uri="{FF2B5EF4-FFF2-40B4-BE49-F238E27FC236}">
                  <a16:creationId xmlns:a16="http://schemas.microsoft.com/office/drawing/2014/main" id="{1B93284F-A184-8B09-663B-55855050A203}"/>
                </a:ext>
              </a:extLst>
            </p:cNvPr>
            <p:cNvCxnSpPr>
              <a:stCxn id="26" idx="2"/>
            </p:cNvCxnSpPr>
            <p:nvPr/>
          </p:nvCxnSpPr>
          <p:spPr>
            <a:xfrm>
              <a:off x="1606895" y="3891994"/>
              <a:ext cx="0" cy="527606"/>
            </a:xfrm>
            <a:prstGeom prst="line">
              <a:avLst/>
            </a:prstGeom>
            <a:grpFill/>
            <a:ln w="38100">
              <a:solidFill>
                <a:srgbClr val="EE3E81"/>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F0941F5F-54DA-E60A-F1E8-BA26A81A8EAE}"/>
                </a:ext>
              </a:extLst>
            </p:cNvPr>
            <p:cNvSpPr/>
            <p:nvPr/>
          </p:nvSpPr>
          <p:spPr>
            <a:xfrm>
              <a:off x="1558015" y="4419600"/>
              <a:ext cx="90000" cy="90000"/>
            </a:xfrm>
            <a:prstGeom prst="ellipse">
              <a:avLst/>
            </a:prstGeom>
            <a:grpFill/>
            <a:ln>
              <a:solidFill>
                <a:srgbClr val="EE3E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uppieren 28">
            <a:extLst>
              <a:ext uri="{FF2B5EF4-FFF2-40B4-BE49-F238E27FC236}">
                <a16:creationId xmlns:a16="http://schemas.microsoft.com/office/drawing/2014/main" id="{0591BC01-F9FE-167E-0245-8DF06C337D0D}"/>
              </a:ext>
            </a:extLst>
          </p:cNvPr>
          <p:cNvGrpSpPr/>
          <p:nvPr/>
        </p:nvGrpSpPr>
        <p:grpSpPr>
          <a:xfrm>
            <a:off x="6391442" y="2789241"/>
            <a:ext cx="1080000" cy="1697606"/>
            <a:chOff x="1066895" y="2811994"/>
            <a:chExt cx="1080000" cy="1697606"/>
          </a:xfrm>
        </p:grpSpPr>
        <p:sp>
          <p:nvSpPr>
            <p:cNvPr id="30" name="Freeform: Shape 4236">
              <a:extLst>
                <a:ext uri="{FF2B5EF4-FFF2-40B4-BE49-F238E27FC236}">
                  <a16:creationId xmlns:a16="http://schemas.microsoft.com/office/drawing/2014/main" id="{826609BB-A6D6-C65B-8BC2-E639AB3A3DD9}"/>
                </a:ext>
              </a:extLst>
            </p:cNvPr>
            <p:cNvSpPr/>
            <p:nvPr/>
          </p:nvSpPr>
          <p:spPr>
            <a:xfrm>
              <a:off x="1066895" y="2811994"/>
              <a:ext cx="1080000" cy="108000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3D91"/>
            </a:solidFill>
            <a:ln cap="flat">
              <a:no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Open-</a:t>
              </a:r>
            </a:p>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Minded-</a:t>
              </a:r>
            </a:p>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ness</a:t>
              </a:r>
              <a:endParaRPr lang="en-US" sz="1800" u="none" strike="noStrike" kern="1200" dirty="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1" name="Gerader Verbinder 30">
              <a:extLst>
                <a:ext uri="{FF2B5EF4-FFF2-40B4-BE49-F238E27FC236}">
                  <a16:creationId xmlns:a16="http://schemas.microsoft.com/office/drawing/2014/main" id="{6CF59673-40EC-8242-D386-4FB1EDC5CE59}"/>
                </a:ext>
              </a:extLst>
            </p:cNvPr>
            <p:cNvCxnSpPr>
              <a:stCxn id="30" idx="2"/>
            </p:cNvCxnSpPr>
            <p:nvPr/>
          </p:nvCxnSpPr>
          <p:spPr>
            <a:xfrm>
              <a:off x="1606895" y="3891994"/>
              <a:ext cx="0" cy="527606"/>
            </a:xfrm>
            <a:prstGeom prst="line">
              <a:avLst/>
            </a:prstGeom>
            <a:ln w="38100">
              <a:solidFill>
                <a:srgbClr val="793D91"/>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DFAAAED5-47AF-B657-0A39-A05704D27633}"/>
                </a:ext>
              </a:extLst>
            </p:cNvPr>
            <p:cNvSpPr/>
            <p:nvPr/>
          </p:nvSpPr>
          <p:spPr>
            <a:xfrm>
              <a:off x="1558015" y="4419600"/>
              <a:ext cx="90000" cy="90000"/>
            </a:xfrm>
            <a:prstGeom prst="ellipse">
              <a:avLst/>
            </a:prstGeom>
            <a:solidFill>
              <a:srgbClr val="793D91"/>
            </a:solidFill>
            <a:ln>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uppieren 32">
            <a:extLst>
              <a:ext uri="{FF2B5EF4-FFF2-40B4-BE49-F238E27FC236}">
                <a16:creationId xmlns:a16="http://schemas.microsoft.com/office/drawing/2014/main" id="{0A1FFA62-472C-3D70-5C43-31DD53BCABC1}"/>
              </a:ext>
            </a:extLst>
          </p:cNvPr>
          <p:cNvGrpSpPr/>
          <p:nvPr/>
        </p:nvGrpSpPr>
        <p:grpSpPr>
          <a:xfrm>
            <a:off x="8166291" y="2789241"/>
            <a:ext cx="1080000" cy="1697606"/>
            <a:chOff x="1066895" y="2811994"/>
            <a:chExt cx="1080000" cy="1697606"/>
          </a:xfrm>
          <a:solidFill>
            <a:srgbClr val="3EA5DC"/>
          </a:solidFill>
        </p:grpSpPr>
        <p:sp>
          <p:nvSpPr>
            <p:cNvPr id="34" name="Freeform: Shape 4236">
              <a:extLst>
                <a:ext uri="{FF2B5EF4-FFF2-40B4-BE49-F238E27FC236}">
                  <a16:creationId xmlns:a16="http://schemas.microsoft.com/office/drawing/2014/main" id="{2325C84A-E1E1-EB8A-08C4-571586687CBF}"/>
                </a:ext>
              </a:extLst>
            </p:cNvPr>
            <p:cNvSpPr/>
            <p:nvPr/>
          </p:nvSpPr>
          <p:spPr>
            <a:xfrm>
              <a:off x="1066895" y="2811994"/>
              <a:ext cx="1080000" cy="108000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grpFill/>
            <a:ln cap="flat">
              <a:solidFill>
                <a:srgbClr val="3EA5DC"/>
              </a:solid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Innovation</a:t>
              </a:r>
              <a:endParaRPr lang="en-US" sz="1800" u="none" strike="noStrike" kern="1200" dirty="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5" name="Gerader Verbinder 34">
              <a:extLst>
                <a:ext uri="{FF2B5EF4-FFF2-40B4-BE49-F238E27FC236}">
                  <a16:creationId xmlns:a16="http://schemas.microsoft.com/office/drawing/2014/main" id="{21CAC67E-E314-2F13-E75C-18CF6C8FD638}"/>
                </a:ext>
              </a:extLst>
            </p:cNvPr>
            <p:cNvCxnSpPr>
              <a:stCxn id="34" idx="2"/>
            </p:cNvCxnSpPr>
            <p:nvPr/>
          </p:nvCxnSpPr>
          <p:spPr>
            <a:xfrm>
              <a:off x="1606895" y="3891994"/>
              <a:ext cx="0" cy="527606"/>
            </a:xfrm>
            <a:prstGeom prst="line">
              <a:avLst/>
            </a:prstGeom>
            <a:grpFill/>
            <a:ln w="38100">
              <a:solidFill>
                <a:srgbClr val="3EA5DC"/>
              </a:solidFill>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E4F1E270-086A-80C0-A329-C58BFCB93141}"/>
                </a:ext>
              </a:extLst>
            </p:cNvPr>
            <p:cNvSpPr/>
            <p:nvPr/>
          </p:nvSpPr>
          <p:spPr>
            <a:xfrm>
              <a:off x="1558015" y="4419600"/>
              <a:ext cx="90000" cy="90000"/>
            </a:xfrm>
            <a:prstGeom prst="ellipse">
              <a:avLst/>
            </a:prstGeom>
            <a:grpFill/>
            <a:ln>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uppieren 36">
            <a:extLst>
              <a:ext uri="{FF2B5EF4-FFF2-40B4-BE49-F238E27FC236}">
                <a16:creationId xmlns:a16="http://schemas.microsoft.com/office/drawing/2014/main" id="{7D47C1E6-E99B-F60C-332F-BEFE114798FE}"/>
              </a:ext>
            </a:extLst>
          </p:cNvPr>
          <p:cNvGrpSpPr/>
          <p:nvPr/>
        </p:nvGrpSpPr>
        <p:grpSpPr>
          <a:xfrm>
            <a:off x="9941142" y="2789241"/>
            <a:ext cx="1080000" cy="1697606"/>
            <a:chOff x="1066895" y="2811994"/>
            <a:chExt cx="1080000" cy="1697606"/>
          </a:xfrm>
          <a:solidFill>
            <a:srgbClr val="EE3E81"/>
          </a:solidFill>
        </p:grpSpPr>
        <p:sp>
          <p:nvSpPr>
            <p:cNvPr id="38" name="Freeform: Shape 4236">
              <a:extLst>
                <a:ext uri="{FF2B5EF4-FFF2-40B4-BE49-F238E27FC236}">
                  <a16:creationId xmlns:a16="http://schemas.microsoft.com/office/drawing/2014/main" id="{0A686AD1-19E0-D227-31BD-78382D7BB0C6}"/>
                </a:ext>
              </a:extLst>
            </p:cNvPr>
            <p:cNvSpPr/>
            <p:nvPr/>
          </p:nvSpPr>
          <p:spPr>
            <a:xfrm>
              <a:off x="1066895" y="2811994"/>
              <a:ext cx="1080000" cy="1080000"/>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grpFill/>
            <a:ln cap="flat">
              <a:solidFill>
                <a:srgbClr val="EE3E81"/>
              </a:solidFill>
              <a:prstDash val="solid"/>
            </a:ln>
          </p:spPr>
          <p:txBody>
            <a:bodyPr vert="horz" wrap="none" lIns="90000" tIns="45000" rIns="90000" bIns="45000" anchor="ctr" anchorCtr="1" compatLnSpc="0"/>
            <a:lstStyle/>
            <a:p>
              <a:pPr marL="0" marR="0" lvl="0" indent="0" algn="ctr" rtl="0" hangingPunct="0">
                <a:lnSpc>
                  <a:spcPct val="100000"/>
                </a:lnSpc>
                <a:spcBef>
                  <a:spcPts val="0"/>
                </a:spcBef>
                <a:spcAft>
                  <a:spcPts val="0"/>
                </a:spcAft>
                <a:buNone/>
                <a:tabLst/>
              </a:pPr>
              <a:r>
                <a:rPr lang="en-GB" sz="1800" b="1" i="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Colla</a:t>
              </a:r>
              <a:r>
                <a:rPr lang="en-GB" sz="18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ctr" rtl="0" hangingPunct="0">
                <a:lnSpc>
                  <a:spcPct val="100000"/>
                </a:lnSpc>
                <a:spcBef>
                  <a:spcPts val="0"/>
                </a:spcBef>
                <a:spcAft>
                  <a:spcPts val="0"/>
                </a:spcAft>
                <a:buNone/>
                <a:tabLst/>
              </a:pPr>
              <a:r>
                <a:rPr lang="en-GB" sz="1800" b="1" i="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boration</a:t>
              </a:r>
              <a:endParaRPr lang="en-US" sz="1800" u="none" strike="noStrike" kern="1200" dirty="0">
                <a:ln>
                  <a:no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9" name="Gerader Verbinder 38">
              <a:extLst>
                <a:ext uri="{FF2B5EF4-FFF2-40B4-BE49-F238E27FC236}">
                  <a16:creationId xmlns:a16="http://schemas.microsoft.com/office/drawing/2014/main" id="{0C4D6FA1-B5F0-CF33-1B61-DD68C73DDF4B}"/>
                </a:ext>
              </a:extLst>
            </p:cNvPr>
            <p:cNvCxnSpPr>
              <a:stCxn id="38" idx="2"/>
            </p:cNvCxnSpPr>
            <p:nvPr/>
          </p:nvCxnSpPr>
          <p:spPr>
            <a:xfrm>
              <a:off x="1606895" y="3891994"/>
              <a:ext cx="0" cy="527606"/>
            </a:xfrm>
            <a:prstGeom prst="line">
              <a:avLst/>
            </a:prstGeom>
            <a:grpFill/>
            <a:ln w="38100">
              <a:solidFill>
                <a:srgbClr val="EE3E81"/>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059BA5A7-415D-CF7C-4221-8604E51FA1F7}"/>
                </a:ext>
              </a:extLst>
            </p:cNvPr>
            <p:cNvSpPr/>
            <p:nvPr/>
          </p:nvSpPr>
          <p:spPr>
            <a:xfrm>
              <a:off x="1558015" y="4419600"/>
              <a:ext cx="90000" cy="90000"/>
            </a:xfrm>
            <a:prstGeom prst="ellipse">
              <a:avLst/>
            </a:prstGeom>
            <a:grpFill/>
            <a:ln>
              <a:solidFill>
                <a:srgbClr val="EE3E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Textfeld 42">
            <a:extLst>
              <a:ext uri="{FF2B5EF4-FFF2-40B4-BE49-F238E27FC236}">
                <a16:creationId xmlns:a16="http://schemas.microsoft.com/office/drawing/2014/main" id="{B28E3DA9-538C-5629-66DD-3855BADDFE77}"/>
              </a:ext>
            </a:extLst>
          </p:cNvPr>
          <p:cNvSpPr txBox="1"/>
          <p:nvPr/>
        </p:nvSpPr>
        <p:spPr>
          <a:xfrm>
            <a:off x="490654" y="4834060"/>
            <a:ext cx="2216070" cy="2031325"/>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The human being with his needs, possibilities, experiences and knowledge is the starting point of the considerations. Design Thinking emphasizes designing products, services, or solutions that improve the lives of people.</a:t>
            </a:r>
          </a:p>
        </p:txBody>
      </p:sp>
      <p:sp>
        <p:nvSpPr>
          <p:cNvPr id="44" name="Textfeld 43">
            <a:extLst>
              <a:ext uri="{FF2B5EF4-FFF2-40B4-BE49-F238E27FC236}">
                <a16:creationId xmlns:a16="http://schemas.microsoft.com/office/drawing/2014/main" id="{8D27CF43-0C06-75FB-A851-0442186C37F4}"/>
              </a:ext>
            </a:extLst>
          </p:cNvPr>
          <p:cNvSpPr txBox="1"/>
          <p:nvPr/>
        </p:nvSpPr>
        <p:spPr>
          <a:xfrm>
            <a:off x="2735299" y="4834060"/>
            <a:ext cx="1644643" cy="1815882"/>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Design Thinking encourages putting yourself in the shoes of others to gain a better under-standing of their feelings, challenges, and aspirations.</a:t>
            </a:r>
          </a:p>
        </p:txBody>
      </p:sp>
      <p:sp>
        <p:nvSpPr>
          <p:cNvPr id="45" name="Textfeld 44">
            <a:extLst>
              <a:ext uri="{FF2B5EF4-FFF2-40B4-BE49-F238E27FC236}">
                <a16:creationId xmlns:a16="http://schemas.microsoft.com/office/drawing/2014/main" id="{A703445F-EF6D-3F51-34FA-5AC7F9362E4E}"/>
              </a:ext>
            </a:extLst>
          </p:cNvPr>
          <p:cNvSpPr txBox="1"/>
          <p:nvPr/>
        </p:nvSpPr>
        <p:spPr>
          <a:xfrm>
            <a:off x="4450904" y="4834060"/>
            <a:ext cx="1747278" cy="1815882"/>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It involves repeatedly generating ideas, prototyping, and testing them, allowing for continuous improvement and adjustments.</a:t>
            </a:r>
          </a:p>
        </p:txBody>
      </p:sp>
      <p:sp>
        <p:nvSpPr>
          <p:cNvPr id="46" name="Textfeld 45">
            <a:extLst>
              <a:ext uri="{FF2B5EF4-FFF2-40B4-BE49-F238E27FC236}">
                <a16:creationId xmlns:a16="http://schemas.microsoft.com/office/drawing/2014/main" id="{E7F4AE35-BD7E-ABBD-E88B-3E31BF28E67E}"/>
              </a:ext>
            </a:extLst>
          </p:cNvPr>
          <p:cNvSpPr txBox="1"/>
          <p:nvPr/>
        </p:nvSpPr>
        <p:spPr>
          <a:xfrm>
            <a:off x="9872864" y="4834060"/>
            <a:ext cx="1613351" cy="1815882"/>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Design Thinking promotes working together in diverse teams, bringing in various perspectives to enrich the creative process.</a:t>
            </a:r>
          </a:p>
        </p:txBody>
      </p:sp>
      <p:sp>
        <p:nvSpPr>
          <p:cNvPr id="47" name="Textfeld 46">
            <a:extLst>
              <a:ext uri="{FF2B5EF4-FFF2-40B4-BE49-F238E27FC236}">
                <a16:creationId xmlns:a16="http://schemas.microsoft.com/office/drawing/2014/main" id="{7DAF312A-7BCA-B175-7C41-E4762DBDCA2B}"/>
              </a:ext>
            </a:extLst>
          </p:cNvPr>
          <p:cNvSpPr txBox="1"/>
          <p:nvPr/>
        </p:nvSpPr>
        <p:spPr>
          <a:xfrm>
            <a:off x="6269144" y="4834060"/>
            <a:ext cx="1613351" cy="1815882"/>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Design Thinking encourages thinking "outside the box" and being open to exploring new possibilities and </a:t>
            </a:r>
            <a:r>
              <a:rPr lang="en-GB" sz="1400" dirty="0" err="1">
                <a:latin typeface="Calibri" panose="020F0502020204030204" pitchFamily="34" charset="0"/>
                <a:ea typeface="Calibri" panose="020F0502020204030204" pitchFamily="34" charset="0"/>
                <a:cs typeface="Calibri" panose="020F0502020204030204" pitchFamily="34" charset="0"/>
              </a:rPr>
              <a:t>uncon-ventional</a:t>
            </a:r>
            <a:r>
              <a:rPr lang="en-GB" sz="1400" dirty="0">
                <a:latin typeface="Calibri" panose="020F0502020204030204" pitchFamily="34" charset="0"/>
                <a:ea typeface="Calibri" panose="020F0502020204030204" pitchFamily="34" charset="0"/>
                <a:cs typeface="Calibri" panose="020F0502020204030204" pitchFamily="34" charset="0"/>
              </a:rPr>
              <a:t> ideas.</a:t>
            </a:r>
          </a:p>
        </p:txBody>
      </p:sp>
      <p:sp>
        <p:nvSpPr>
          <p:cNvPr id="48" name="Textfeld 47">
            <a:extLst>
              <a:ext uri="{FF2B5EF4-FFF2-40B4-BE49-F238E27FC236}">
                <a16:creationId xmlns:a16="http://schemas.microsoft.com/office/drawing/2014/main" id="{DD715BFF-D293-C7CD-D99B-8850DA06ADBA}"/>
              </a:ext>
            </a:extLst>
          </p:cNvPr>
          <p:cNvSpPr txBox="1"/>
          <p:nvPr/>
        </p:nvSpPr>
        <p:spPr>
          <a:xfrm>
            <a:off x="8137291" y="4834060"/>
            <a:ext cx="1613351" cy="1815882"/>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 It fosters the development of unique and groundbreaking solutions that cater to the evolving needs of your generation.</a:t>
            </a:r>
          </a:p>
        </p:txBody>
      </p:sp>
    </p:spTree>
    <p:extLst>
      <p:ext uri="{BB962C8B-B14F-4D97-AF65-F5344CB8AC3E}">
        <p14:creationId xmlns:p14="http://schemas.microsoft.com/office/powerpoint/2010/main" val="1283382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platzhalter 23">
            <a:extLst>
              <a:ext uri="{FF2B5EF4-FFF2-40B4-BE49-F238E27FC236}">
                <a16:creationId xmlns:a16="http://schemas.microsoft.com/office/drawing/2014/main" id="{601077DC-9BE2-816D-0784-9B0D457BEE97}"/>
              </a:ext>
            </a:extLst>
          </p:cNvPr>
          <p:cNvSpPr>
            <a:spLocks noGrp="1"/>
          </p:cNvSpPr>
          <p:nvPr>
            <p:ph type="body" sz="quarter" idx="48"/>
          </p:nvPr>
        </p:nvSpPr>
        <p:spPr>
          <a:xfrm>
            <a:off x="931824" y="2361851"/>
            <a:ext cx="10483429" cy="867997"/>
          </a:xfrm>
        </p:spPr>
        <p:txBody>
          <a:bodyPr/>
          <a:lstStyle/>
          <a:p>
            <a:r>
              <a:rPr lang="en-GB" sz="2000" dirty="0"/>
              <a:t>Successful innovations arise from the needs of the user (desirability), a solution that is profitable (viability), and technical feasibility.</a:t>
            </a:r>
          </a:p>
        </p:txBody>
      </p:sp>
      <p:sp>
        <p:nvSpPr>
          <p:cNvPr id="25" name="Textplatzhalter 24">
            <a:extLst>
              <a:ext uri="{FF2B5EF4-FFF2-40B4-BE49-F238E27FC236}">
                <a16:creationId xmlns:a16="http://schemas.microsoft.com/office/drawing/2014/main" id="{949C114A-133A-0785-6BAC-DB0318EC9510}"/>
              </a:ext>
            </a:extLst>
          </p:cNvPr>
          <p:cNvSpPr>
            <a:spLocks noGrp="1"/>
          </p:cNvSpPr>
          <p:nvPr>
            <p:ph type="body" sz="quarter" idx="62"/>
          </p:nvPr>
        </p:nvSpPr>
        <p:spPr>
          <a:xfrm>
            <a:off x="-8011" y="578092"/>
            <a:ext cx="4179624" cy="671785"/>
          </a:xfrm>
        </p:spPr>
        <p:txBody>
          <a:bodyPr/>
          <a:lstStyle/>
          <a:p>
            <a:pPr marL="361950"/>
            <a:r>
              <a:rPr lang="de-DE" cap="all" dirty="0"/>
              <a:t>Design </a:t>
            </a:r>
            <a:r>
              <a:rPr lang="de-DE" cap="all" dirty="0" err="1"/>
              <a:t>Thinking</a:t>
            </a:r>
            <a:endParaRPr lang="en-GB" cap="all" dirty="0"/>
          </a:p>
        </p:txBody>
      </p:sp>
      <p:grpSp>
        <p:nvGrpSpPr>
          <p:cNvPr id="2" name="Gruppieren 1">
            <a:extLst>
              <a:ext uri="{FF2B5EF4-FFF2-40B4-BE49-F238E27FC236}">
                <a16:creationId xmlns:a16="http://schemas.microsoft.com/office/drawing/2014/main" id="{F4CC5FE3-4027-6BDE-8C2D-BBB43DC501C7}"/>
              </a:ext>
            </a:extLst>
          </p:cNvPr>
          <p:cNvGrpSpPr/>
          <p:nvPr/>
        </p:nvGrpSpPr>
        <p:grpSpPr>
          <a:xfrm>
            <a:off x="436918" y="3250721"/>
            <a:ext cx="6327903" cy="3420000"/>
            <a:chOff x="1849084" y="3082425"/>
            <a:chExt cx="6327903" cy="3420000"/>
          </a:xfrm>
        </p:grpSpPr>
        <p:sp>
          <p:nvSpPr>
            <p:cNvPr id="4" name="Ellipse 3">
              <a:extLst>
                <a:ext uri="{FF2B5EF4-FFF2-40B4-BE49-F238E27FC236}">
                  <a16:creationId xmlns:a16="http://schemas.microsoft.com/office/drawing/2014/main" id="{AA9584EA-E033-34F8-6C07-A9C1FEB23330}"/>
                </a:ext>
              </a:extLst>
            </p:cNvPr>
            <p:cNvSpPr/>
            <p:nvPr/>
          </p:nvSpPr>
          <p:spPr>
            <a:xfrm>
              <a:off x="5836987" y="4162425"/>
              <a:ext cx="2340000" cy="2340000"/>
            </a:xfrm>
            <a:prstGeom prst="ellipse">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llipse 4">
              <a:extLst>
                <a:ext uri="{FF2B5EF4-FFF2-40B4-BE49-F238E27FC236}">
                  <a16:creationId xmlns:a16="http://schemas.microsoft.com/office/drawing/2014/main" id="{D440DB40-46E2-F217-D55F-2C79326BBF7F}"/>
                </a:ext>
              </a:extLst>
            </p:cNvPr>
            <p:cNvSpPr/>
            <p:nvPr/>
          </p:nvSpPr>
          <p:spPr>
            <a:xfrm>
              <a:off x="4171613" y="4162425"/>
              <a:ext cx="2340000" cy="2340000"/>
            </a:xfrm>
            <a:prstGeom prst="ellipse">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a:extLst>
                <a:ext uri="{FF2B5EF4-FFF2-40B4-BE49-F238E27FC236}">
                  <a16:creationId xmlns:a16="http://schemas.microsoft.com/office/drawing/2014/main" id="{EC10DE29-B23A-8C30-56CF-02571254DF15}"/>
                </a:ext>
              </a:extLst>
            </p:cNvPr>
            <p:cNvSpPr/>
            <p:nvPr/>
          </p:nvSpPr>
          <p:spPr>
            <a:xfrm>
              <a:off x="5042400" y="3082425"/>
              <a:ext cx="2340000" cy="2340000"/>
            </a:xfrm>
            <a:prstGeom prst="ellipse">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
              <p14:nvContentPartPr>
                <p14:cNvPr id="14" name="Freihand 13">
                  <a:extLst>
                    <a:ext uri="{FF2B5EF4-FFF2-40B4-BE49-F238E27FC236}">
                      <a16:creationId xmlns:a16="http://schemas.microsoft.com/office/drawing/2014/main" id="{569D71A3-A3F7-9DB1-87A3-14BDA11F0E43}"/>
                    </a:ext>
                  </a:extLst>
                </p14:cNvPr>
                <p14:cNvContentPartPr/>
                <p14:nvPr/>
              </p14:nvContentPartPr>
              <p14:xfrm>
                <a:off x="5871705" y="4657860"/>
                <a:ext cx="642240" cy="695880"/>
              </p14:xfrm>
            </p:contentPart>
          </mc:Choice>
          <mc:Fallback xmlns="">
            <p:pic>
              <p:nvPicPr>
                <p:cNvPr id="14" name="Freihand 13">
                  <a:extLst>
                    <a:ext uri="{FF2B5EF4-FFF2-40B4-BE49-F238E27FC236}">
                      <a16:creationId xmlns:a16="http://schemas.microsoft.com/office/drawing/2014/main" id="{569D71A3-A3F7-9DB1-87A3-14BDA11F0E43}"/>
                    </a:ext>
                  </a:extLst>
                </p:cNvPr>
                <p:cNvPicPr/>
                <p:nvPr/>
              </p:nvPicPr>
              <p:blipFill>
                <a:blip r:embed="rId4"/>
                <a:stretch>
                  <a:fillRect/>
                </a:stretch>
              </p:blipFill>
              <p:spPr>
                <a:xfrm>
                  <a:off x="5862705" y="4648860"/>
                  <a:ext cx="659880" cy="713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Freihand 15">
                  <a:extLst>
                    <a:ext uri="{FF2B5EF4-FFF2-40B4-BE49-F238E27FC236}">
                      <a16:creationId xmlns:a16="http://schemas.microsoft.com/office/drawing/2014/main" id="{9AF23F83-5DAB-438F-585B-E6F9A857D582}"/>
                    </a:ext>
                  </a:extLst>
                </p14:cNvPr>
                <p14:cNvContentPartPr/>
                <p14:nvPr/>
              </p14:nvContentPartPr>
              <p14:xfrm>
                <a:off x="3076305" y="3857580"/>
                <a:ext cx="3018960" cy="1185120"/>
              </p14:xfrm>
            </p:contentPart>
          </mc:Choice>
          <mc:Fallback xmlns="">
            <p:pic>
              <p:nvPicPr>
                <p:cNvPr id="16" name="Freihand 15">
                  <a:extLst>
                    <a:ext uri="{FF2B5EF4-FFF2-40B4-BE49-F238E27FC236}">
                      <a16:creationId xmlns:a16="http://schemas.microsoft.com/office/drawing/2014/main" id="{9AF23F83-5DAB-438F-585B-E6F9A857D582}"/>
                    </a:ext>
                  </a:extLst>
                </p:cNvPr>
                <p:cNvPicPr/>
                <p:nvPr/>
              </p:nvPicPr>
              <p:blipFill>
                <a:blip r:embed="rId6"/>
                <a:stretch>
                  <a:fillRect/>
                </a:stretch>
              </p:blipFill>
              <p:spPr>
                <a:xfrm>
                  <a:off x="3067305" y="3848580"/>
                  <a:ext cx="3036600" cy="1202760"/>
                </a:xfrm>
                <a:prstGeom prst="rect">
                  <a:avLst/>
                </a:prstGeom>
              </p:spPr>
            </p:pic>
          </mc:Fallback>
        </mc:AlternateContent>
        <p:sp>
          <p:nvSpPr>
            <p:cNvPr id="17" name="Textfeld 16">
              <a:extLst>
                <a:ext uri="{FF2B5EF4-FFF2-40B4-BE49-F238E27FC236}">
                  <a16:creationId xmlns:a16="http://schemas.microsoft.com/office/drawing/2014/main" id="{30930B56-232A-1E52-7F94-E13AB61C1C8D}"/>
                </a:ext>
              </a:extLst>
            </p:cNvPr>
            <p:cNvSpPr txBox="1"/>
            <p:nvPr/>
          </p:nvSpPr>
          <p:spPr>
            <a:xfrm>
              <a:off x="1849084" y="4172338"/>
              <a:ext cx="1527942" cy="400110"/>
            </a:xfrm>
            <a:prstGeom prst="rect">
              <a:avLst/>
            </a:prstGeom>
            <a:noFill/>
          </p:spPr>
          <p:txBody>
            <a:bodyPr wrap="square" rtlCol="0">
              <a:spAutoFit/>
            </a:bodyPr>
            <a:lstStyle/>
            <a:p>
              <a:r>
                <a:rPr lang="de-DE" sz="2000" b="1" dirty="0">
                  <a:solidFill>
                    <a:srgbClr val="EE3E81"/>
                  </a:solidFill>
                  <a:latin typeface="Ink Free" panose="03080402000500000000" pitchFamily="66" charset="0"/>
                  <a:ea typeface="Calibri" panose="020F0502020204030204" pitchFamily="34" charset="0"/>
                  <a:cs typeface="Calibri" panose="020F0502020204030204" pitchFamily="34" charset="0"/>
                </a:rPr>
                <a:t>Innovation</a:t>
              </a:r>
              <a:endParaRPr lang="en-GB" sz="2000" b="1" dirty="0">
                <a:solidFill>
                  <a:srgbClr val="EE3E81"/>
                </a:solidFill>
                <a:latin typeface="Ink Free" panose="03080402000500000000" pitchFamily="66" charset="0"/>
                <a:ea typeface="Calibri" panose="020F0502020204030204" pitchFamily="34" charset="0"/>
                <a:cs typeface="Calibri" panose="020F0502020204030204" pitchFamily="34" charset="0"/>
              </a:endParaRPr>
            </a:p>
          </p:txBody>
        </p:sp>
        <p:pic>
          <p:nvPicPr>
            <p:cNvPr id="19" name="Grafik 18" descr="Glühbirne und Zahnrad">
              <a:extLst>
                <a:ext uri="{FF2B5EF4-FFF2-40B4-BE49-F238E27FC236}">
                  <a16:creationId xmlns:a16="http://schemas.microsoft.com/office/drawing/2014/main" id="{FDA2B2F6-6AEC-EBAB-86B5-315F852958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7112" y="3180741"/>
              <a:ext cx="900000" cy="900000"/>
            </a:xfrm>
            <a:prstGeom prst="rect">
              <a:avLst/>
            </a:prstGeom>
          </p:spPr>
        </p:pic>
        <p:sp>
          <p:nvSpPr>
            <p:cNvPr id="21" name="Textfeld 20">
              <a:extLst>
                <a:ext uri="{FF2B5EF4-FFF2-40B4-BE49-F238E27FC236}">
                  <a16:creationId xmlns:a16="http://schemas.microsoft.com/office/drawing/2014/main" id="{42D40EA4-845A-9C81-34DD-06ACB0482179}"/>
                </a:ext>
              </a:extLst>
            </p:cNvPr>
            <p:cNvSpPr txBox="1"/>
            <p:nvPr/>
          </p:nvSpPr>
          <p:spPr>
            <a:xfrm>
              <a:off x="5659979" y="3441277"/>
              <a:ext cx="1104842" cy="400110"/>
            </a:xfrm>
            <a:prstGeom prst="rect">
              <a:avLst/>
            </a:prstGeom>
            <a:noFill/>
          </p:spPr>
          <p:txBody>
            <a:bodyPr wrap="square" rtlCol="0">
              <a:spAutoFit/>
            </a:bodyPr>
            <a:lstStyle/>
            <a:p>
              <a:r>
                <a:rPr lang="de-DE" sz="2000" dirty="0" err="1">
                  <a:solidFill>
                    <a:srgbClr val="793D91"/>
                  </a:solidFill>
                  <a:latin typeface="Calibri" panose="020F0502020204030204" pitchFamily="34" charset="0"/>
                  <a:ea typeface="Calibri" panose="020F0502020204030204" pitchFamily="34" charset="0"/>
                  <a:cs typeface="Calibri" panose="020F0502020204030204" pitchFamily="34" charset="0"/>
                </a:rPr>
                <a:t>Viability</a:t>
              </a:r>
              <a:endParaRPr lang="en-GB" sz="2000" dirty="0">
                <a:solidFill>
                  <a:srgbClr val="793D9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Textfeld 21">
              <a:extLst>
                <a:ext uri="{FF2B5EF4-FFF2-40B4-BE49-F238E27FC236}">
                  <a16:creationId xmlns:a16="http://schemas.microsoft.com/office/drawing/2014/main" id="{10BEF4BC-4B3A-F0CA-CFE6-95840FDE5B16}"/>
                </a:ext>
              </a:extLst>
            </p:cNvPr>
            <p:cNvSpPr txBox="1"/>
            <p:nvPr/>
          </p:nvSpPr>
          <p:spPr>
            <a:xfrm>
              <a:off x="4381303" y="5353740"/>
              <a:ext cx="1278676" cy="400110"/>
            </a:xfrm>
            <a:prstGeom prst="rect">
              <a:avLst/>
            </a:prstGeom>
            <a:noFill/>
          </p:spPr>
          <p:txBody>
            <a:bodyPr wrap="square" rtlCol="0">
              <a:spAutoFit/>
            </a:bodyPr>
            <a:lstStyle/>
            <a:p>
              <a:r>
                <a:rPr lang="de-DE" sz="2000" dirty="0" err="1">
                  <a:solidFill>
                    <a:srgbClr val="793D91"/>
                  </a:solidFill>
                  <a:latin typeface="Calibri" panose="020F0502020204030204" pitchFamily="34" charset="0"/>
                  <a:ea typeface="Calibri" panose="020F0502020204030204" pitchFamily="34" charset="0"/>
                  <a:cs typeface="Calibri" panose="020F0502020204030204" pitchFamily="34" charset="0"/>
                </a:rPr>
                <a:t>Feasibility</a:t>
              </a:r>
              <a:endParaRPr lang="en-GB" sz="2000" dirty="0">
                <a:solidFill>
                  <a:srgbClr val="793D9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feld 22">
              <a:extLst>
                <a:ext uri="{FF2B5EF4-FFF2-40B4-BE49-F238E27FC236}">
                  <a16:creationId xmlns:a16="http://schemas.microsoft.com/office/drawing/2014/main" id="{B801F23F-FE64-4E38-4932-B21B15D3BF1F}"/>
                </a:ext>
              </a:extLst>
            </p:cNvPr>
            <p:cNvSpPr txBox="1"/>
            <p:nvPr/>
          </p:nvSpPr>
          <p:spPr>
            <a:xfrm>
              <a:off x="6666861" y="5362260"/>
              <a:ext cx="1376635" cy="400110"/>
            </a:xfrm>
            <a:prstGeom prst="rect">
              <a:avLst/>
            </a:prstGeom>
            <a:noFill/>
          </p:spPr>
          <p:txBody>
            <a:bodyPr wrap="square" rtlCol="0">
              <a:spAutoFit/>
            </a:bodyPr>
            <a:lstStyle/>
            <a:p>
              <a:r>
                <a:rPr lang="de-DE" sz="2000" dirty="0" err="1">
                  <a:solidFill>
                    <a:srgbClr val="793D91"/>
                  </a:solidFill>
                  <a:latin typeface="Calibri" panose="020F0502020204030204" pitchFamily="34" charset="0"/>
                  <a:ea typeface="Calibri" panose="020F0502020204030204" pitchFamily="34" charset="0"/>
                  <a:cs typeface="Calibri" panose="020F0502020204030204" pitchFamily="34" charset="0"/>
                </a:rPr>
                <a:t>Desirability</a:t>
              </a:r>
              <a:endParaRPr lang="en-GB" sz="2000" dirty="0">
                <a:solidFill>
                  <a:srgbClr val="793D9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 name="Textplatzhalter 23">
            <a:extLst>
              <a:ext uri="{FF2B5EF4-FFF2-40B4-BE49-F238E27FC236}">
                <a16:creationId xmlns:a16="http://schemas.microsoft.com/office/drawing/2014/main" id="{CC30E62C-04CC-A174-3892-E9FCF949FA43}"/>
              </a:ext>
            </a:extLst>
          </p:cNvPr>
          <p:cNvSpPr txBox="1">
            <a:spLocks/>
          </p:cNvSpPr>
          <p:nvPr/>
        </p:nvSpPr>
        <p:spPr>
          <a:xfrm>
            <a:off x="7273620" y="3670190"/>
            <a:ext cx="4243434" cy="3933404"/>
          </a:xfrm>
          <a:prstGeom prst="rect">
            <a:avLst/>
          </a:prstGeom>
        </p:spPr>
        <p:txBody>
          <a:bodyPr vert="horz" lIns="91440" tIns="45720" rIns="91440" bIns="45720" numCol="1" spcCol="288000" rtlCol="0" anchor="t">
            <a:noAutofit/>
          </a:bodyPr>
          <a:lstStyle>
            <a:lvl1pPr marL="0" indent="0" algn="l" defTabSz="3343281" rtl="0" eaLnBrk="1" latinLnBrk="0" hangingPunct="1">
              <a:lnSpc>
                <a:spcPts val="2480"/>
              </a:lnSpc>
              <a:spcBef>
                <a:spcPts val="0"/>
              </a:spcBef>
              <a:buFont typeface="Arial" panose="020B0604020202020204" pitchFamily="34" charset="0"/>
              <a:buNone/>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spcBef>
                <a:spcPts val="600"/>
              </a:spcBef>
            </a:pPr>
            <a:r>
              <a:rPr lang="en-GB" sz="2000" b="1" dirty="0"/>
              <a:t>Why are the 3 dimensions important?</a:t>
            </a:r>
          </a:p>
          <a:p>
            <a:pPr marL="342900" indent="-342900">
              <a:spcBef>
                <a:spcPts val="600"/>
              </a:spcBef>
              <a:buClr>
                <a:srgbClr val="EE3E81"/>
              </a:buClr>
              <a:buFont typeface="Arial" panose="020B0604020202020204" pitchFamily="34" charset="0"/>
              <a:buChar char="•"/>
            </a:pPr>
            <a:r>
              <a:rPr lang="en-GB" sz="2000" dirty="0"/>
              <a:t>They reduce risks associated with the introduction of new solutions</a:t>
            </a:r>
          </a:p>
          <a:p>
            <a:pPr marL="342900" indent="-342900">
              <a:spcBef>
                <a:spcPts val="600"/>
              </a:spcBef>
              <a:buClr>
                <a:srgbClr val="EE3E81"/>
              </a:buClr>
              <a:buFont typeface="Arial" panose="020B0604020202020204" pitchFamily="34" charset="0"/>
              <a:buChar char="•"/>
            </a:pPr>
            <a:r>
              <a:rPr lang="en-GB" sz="2000" dirty="0"/>
              <a:t>They help teams, organisations and companies learn faster</a:t>
            </a:r>
          </a:p>
          <a:p>
            <a:pPr marL="342900" indent="-342900">
              <a:spcBef>
                <a:spcPts val="600"/>
              </a:spcBef>
              <a:buClr>
                <a:srgbClr val="EE3E81"/>
              </a:buClr>
              <a:buFont typeface="Arial" panose="020B0604020202020204" pitchFamily="34" charset="0"/>
              <a:buChar char="•"/>
            </a:pPr>
            <a:r>
              <a:rPr lang="en-GB" sz="2000" dirty="0"/>
              <a:t>They lead us to solutions that are innovative and not just incremental</a:t>
            </a:r>
          </a:p>
        </p:txBody>
      </p:sp>
    </p:spTree>
    <p:extLst>
      <p:ext uri="{BB962C8B-B14F-4D97-AF65-F5344CB8AC3E}">
        <p14:creationId xmlns:p14="http://schemas.microsoft.com/office/powerpoint/2010/main" val="308829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21C46A03-340C-70A3-865A-55510DE063EB}"/>
              </a:ext>
            </a:extLst>
          </p:cNvPr>
          <p:cNvPicPr>
            <a:picLocks noGrp="1" noChangeAspect="1"/>
          </p:cNvPicPr>
          <p:nvPr>
            <p:ph type="pic" sz="quarter" idx="21"/>
          </p:nvPr>
        </p:nvPicPr>
        <p:blipFill>
          <a:blip r:embed="rId3"/>
          <a:srcRect t="24104" b="24104"/>
          <a:stretch/>
        </p:blipFill>
        <p:spPr/>
      </p:pic>
      <p:sp>
        <p:nvSpPr>
          <p:cNvPr id="14" name="Textplatzhalter 13">
            <a:extLst>
              <a:ext uri="{FF2B5EF4-FFF2-40B4-BE49-F238E27FC236}">
                <a16:creationId xmlns:a16="http://schemas.microsoft.com/office/drawing/2014/main" id="{DD6A8908-B438-D8CE-7E4F-D0370F3C6BB0}"/>
              </a:ext>
            </a:extLst>
          </p:cNvPr>
          <p:cNvSpPr>
            <a:spLocks noGrp="1"/>
          </p:cNvSpPr>
          <p:nvPr>
            <p:ph type="body" sz="quarter" idx="66"/>
          </p:nvPr>
        </p:nvSpPr>
        <p:spPr>
          <a:xfrm>
            <a:off x="2470324" y="2743650"/>
            <a:ext cx="7847306" cy="685350"/>
          </a:xfrm>
        </p:spPr>
        <p:txBody>
          <a:bodyPr/>
          <a:lstStyle/>
          <a:p>
            <a:r>
              <a:rPr lang="en-GB" sz="2000" cap="all" dirty="0"/>
              <a:t>“Design thinking is a human-</a:t>
            </a:r>
            <a:r>
              <a:rPr lang="en-GB" sz="2000" cap="all" dirty="0" err="1"/>
              <a:t>centered</a:t>
            </a:r>
            <a:r>
              <a:rPr lang="en-GB" sz="2000" cap="all" dirty="0"/>
              <a:t> approach to innovation </a:t>
            </a:r>
          </a:p>
        </p:txBody>
      </p:sp>
      <p:sp>
        <p:nvSpPr>
          <p:cNvPr id="15" name="Textplatzhalter 14">
            <a:extLst>
              <a:ext uri="{FF2B5EF4-FFF2-40B4-BE49-F238E27FC236}">
                <a16:creationId xmlns:a16="http://schemas.microsoft.com/office/drawing/2014/main" id="{9F83949E-6CD1-493D-313E-1E08CFA83351}"/>
              </a:ext>
            </a:extLst>
          </p:cNvPr>
          <p:cNvSpPr>
            <a:spLocks noGrp="1"/>
          </p:cNvSpPr>
          <p:nvPr>
            <p:ph type="body" sz="quarter" idx="67"/>
          </p:nvPr>
        </p:nvSpPr>
        <p:spPr>
          <a:xfrm>
            <a:off x="1944806" y="3616218"/>
            <a:ext cx="9143999" cy="685350"/>
          </a:xfrm>
        </p:spPr>
        <p:txBody>
          <a:bodyPr/>
          <a:lstStyle/>
          <a:p>
            <a:r>
              <a:rPr lang="en-GB" sz="2000" cap="all" dirty="0"/>
              <a:t>that draws from the designer’s toolkit to integrate the needs of people,</a:t>
            </a:r>
          </a:p>
        </p:txBody>
      </p:sp>
      <p:sp>
        <p:nvSpPr>
          <p:cNvPr id="16" name="Textplatzhalter 15">
            <a:extLst>
              <a:ext uri="{FF2B5EF4-FFF2-40B4-BE49-F238E27FC236}">
                <a16:creationId xmlns:a16="http://schemas.microsoft.com/office/drawing/2014/main" id="{F4F246F3-7A56-DDEE-6270-8F398437E6C4}"/>
              </a:ext>
            </a:extLst>
          </p:cNvPr>
          <p:cNvSpPr>
            <a:spLocks noGrp="1"/>
          </p:cNvSpPr>
          <p:nvPr>
            <p:ph type="body" sz="quarter" idx="68"/>
          </p:nvPr>
        </p:nvSpPr>
        <p:spPr>
          <a:xfrm>
            <a:off x="1736676" y="4488786"/>
            <a:ext cx="9560257" cy="685350"/>
          </a:xfrm>
        </p:spPr>
        <p:txBody>
          <a:bodyPr/>
          <a:lstStyle/>
          <a:p>
            <a:r>
              <a:rPr lang="en-GB" sz="2000" cap="all" dirty="0"/>
              <a:t>the possibilities of technology, and the requirements for business success.”</a:t>
            </a:r>
          </a:p>
        </p:txBody>
      </p:sp>
      <p:sp>
        <p:nvSpPr>
          <p:cNvPr id="20" name="Textplatzhalter 23">
            <a:extLst>
              <a:ext uri="{FF2B5EF4-FFF2-40B4-BE49-F238E27FC236}">
                <a16:creationId xmlns:a16="http://schemas.microsoft.com/office/drawing/2014/main" id="{4308C8CF-CFEF-A710-9F20-A17DD724EFA4}"/>
              </a:ext>
            </a:extLst>
          </p:cNvPr>
          <p:cNvSpPr txBox="1">
            <a:spLocks/>
          </p:cNvSpPr>
          <p:nvPr/>
        </p:nvSpPr>
        <p:spPr>
          <a:xfrm>
            <a:off x="1425705" y="6269958"/>
            <a:ext cx="9936543" cy="86799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GB" sz="2000" dirty="0"/>
              <a:t>Visit the </a:t>
            </a:r>
            <a:r>
              <a:rPr lang="en-GB" sz="2000" dirty="0" err="1"/>
              <a:t>Ideo</a:t>
            </a:r>
            <a:r>
              <a:rPr lang="en-GB" sz="2000" dirty="0"/>
              <a:t> Website to learn more about Design Thinking: </a:t>
            </a:r>
            <a:r>
              <a:rPr lang="en-GB" sz="2000" dirty="0">
                <a:solidFill>
                  <a:srgbClr val="793D91"/>
                </a:solidFill>
                <a:hlinkClick r:id="rId4">
                  <a:extLst>
                    <a:ext uri="{A12FA001-AC4F-418D-AE19-62706E023703}">
                      <ahyp:hlinkClr xmlns:ahyp="http://schemas.microsoft.com/office/drawing/2018/hyperlinkcolor" val="tx"/>
                    </a:ext>
                  </a:extLst>
                </a:hlinkClick>
              </a:rPr>
              <a:t>https://designthinking.ideo.com/</a:t>
            </a:r>
            <a:r>
              <a:rPr lang="en-GB" sz="2000" dirty="0">
                <a:solidFill>
                  <a:srgbClr val="793D91"/>
                </a:solidFill>
              </a:rPr>
              <a:t> </a:t>
            </a:r>
          </a:p>
        </p:txBody>
      </p:sp>
      <p:sp>
        <p:nvSpPr>
          <p:cNvPr id="2" name="Textfeld 1">
            <a:extLst>
              <a:ext uri="{FF2B5EF4-FFF2-40B4-BE49-F238E27FC236}">
                <a16:creationId xmlns:a16="http://schemas.microsoft.com/office/drawing/2014/main" id="{67C35ECA-2202-58A9-E2D6-E5100B624763}"/>
              </a:ext>
            </a:extLst>
          </p:cNvPr>
          <p:cNvSpPr txBox="1"/>
          <p:nvPr/>
        </p:nvSpPr>
        <p:spPr>
          <a:xfrm>
            <a:off x="7334742" y="5361354"/>
            <a:ext cx="3962191" cy="369332"/>
          </a:xfrm>
          <a:prstGeom prst="rect">
            <a:avLst/>
          </a:prstGeom>
          <a:noFill/>
        </p:spPr>
        <p:txBody>
          <a:bodyPr wrap="square" rtlCol="0">
            <a:spAutoFit/>
          </a:bodyPr>
          <a:lstStyle/>
          <a:p>
            <a:r>
              <a:rPr lang="en-GB" sz="1800" i="1" dirty="0"/>
              <a:t>Tim Brown, Executive Chair of </a:t>
            </a:r>
            <a:r>
              <a:rPr lang="en-GB" sz="1800" i="1" dirty="0" err="1"/>
              <a:t>Ideo</a:t>
            </a:r>
            <a:endParaRPr lang="en-GB" sz="1800" i="1" dirty="0"/>
          </a:p>
        </p:txBody>
      </p:sp>
    </p:spTree>
    <p:extLst>
      <p:ext uri="{BB962C8B-B14F-4D97-AF65-F5344CB8AC3E}">
        <p14:creationId xmlns:p14="http://schemas.microsoft.com/office/powerpoint/2010/main" val="1000897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03</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cap="all" dirty="0"/>
              <a:t>Practical Skills Development</a:t>
            </a:r>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7" name="Picture 13">
            <a:extLst>
              <a:ext uri="{FF2B5EF4-FFF2-40B4-BE49-F238E27FC236}">
                <a16:creationId xmlns:a16="http://schemas.microsoft.com/office/drawing/2014/main" id="{F907B803-CE27-3148-56A7-975AF57453E6}"/>
              </a:ext>
            </a:extLst>
          </p:cNvPr>
          <p:cNvPicPr>
            <a:picLocks noChangeAspect="1"/>
          </p:cNvPicPr>
          <p:nvPr/>
        </p:nvPicPr>
        <p:blipFill>
          <a:blip r:embed="rId2"/>
          <a:stretch>
            <a:fillRect/>
          </a:stretch>
        </p:blipFill>
        <p:spPr>
          <a:xfrm>
            <a:off x="4898590" y="1041884"/>
            <a:ext cx="4886844" cy="5762788"/>
          </a:xfrm>
          <a:prstGeom prst="rect">
            <a:avLst/>
          </a:prstGeom>
        </p:spPr>
      </p:pic>
    </p:spTree>
    <p:extLst>
      <p:ext uri="{BB962C8B-B14F-4D97-AF65-F5344CB8AC3E}">
        <p14:creationId xmlns:p14="http://schemas.microsoft.com/office/powerpoint/2010/main" val="2271264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5528D3F-6D85-C020-9F4D-03435D4812AF}"/>
              </a:ext>
            </a:extLst>
          </p:cNvPr>
          <p:cNvSpPr>
            <a:spLocks noGrp="1"/>
          </p:cNvSpPr>
          <p:nvPr>
            <p:ph type="body" sz="quarter" idx="48"/>
          </p:nvPr>
        </p:nvSpPr>
        <p:spPr>
          <a:xfrm>
            <a:off x="5404625" y="3023115"/>
            <a:ext cx="5085255" cy="2176695"/>
          </a:xfrm>
        </p:spPr>
        <p:txBody>
          <a:bodyPr/>
          <a:lstStyle/>
          <a:p>
            <a:pPr algn="ctr"/>
            <a:r>
              <a:rPr lang="en-GB" b="1" i="0" dirty="0">
                <a:solidFill>
                  <a:srgbClr val="793D91"/>
                </a:solidFill>
                <a:effectLst/>
                <a:latin typeface="docs-Calibri"/>
              </a:rPr>
              <a:t>Let’s have </a:t>
            </a:r>
            <a:r>
              <a:rPr lang="en-GB" b="1" dirty="0">
                <a:solidFill>
                  <a:srgbClr val="793D91"/>
                </a:solidFill>
                <a:latin typeface="docs-Calibri"/>
              </a:rPr>
              <a:t>a Design Thinking Workshop!</a:t>
            </a:r>
          </a:p>
          <a:p>
            <a:pPr algn="ctr"/>
            <a:endParaRPr lang="en-GB" b="1" i="0" dirty="0">
              <a:solidFill>
                <a:srgbClr val="793D91"/>
              </a:solidFill>
              <a:effectLst/>
              <a:latin typeface="docs-Calibri"/>
            </a:endParaRPr>
          </a:p>
          <a:p>
            <a:pPr algn="ctr"/>
            <a:r>
              <a:rPr lang="en-GB" b="1" i="0" dirty="0">
                <a:solidFill>
                  <a:srgbClr val="793D91"/>
                </a:solidFill>
                <a:effectLst/>
                <a:latin typeface="docs-Calibri"/>
              </a:rPr>
              <a:t>Our challenge today:</a:t>
            </a:r>
          </a:p>
          <a:p>
            <a:pPr algn="ctr"/>
            <a:endParaRPr lang="en-GB" b="1" dirty="0">
              <a:solidFill>
                <a:srgbClr val="EE3E81"/>
              </a:solidFill>
              <a:latin typeface="docs-Calibri"/>
            </a:endParaRPr>
          </a:p>
          <a:p>
            <a:pPr algn="ctr"/>
            <a:r>
              <a:rPr lang="en-GB" b="1" i="0" dirty="0">
                <a:solidFill>
                  <a:srgbClr val="EE3E81"/>
                </a:solidFill>
                <a:effectLst/>
                <a:latin typeface="docs-Calibri"/>
              </a:rPr>
              <a:t>"How might we foster a sense of unity and collaboration among young people to address local challenges and drive positive change within our neighbourhoods?”</a:t>
            </a:r>
            <a:endParaRPr lang="en-GB" b="1" dirty="0">
              <a:solidFill>
                <a:srgbClr val="EE3E81"/>
              </a:solidFill>
            </a:endParaRPr>
          </a:p>
        </p:txBody>
      </p:sp>
      <p:sp>
        <p:nvSpPr>
          <p:cNvPr id="6" name="Textplatzhalter 5">
            <a:extLst>
              <a:ext uri="{FF2B5EF4-FFF2-40B4-BE49-F238E27FC236}">
                <a16:creationId xmlns:a16="http://schemas.microsoft.com/office/drawing/2014/main" id="{916FD004-AF48-CDD5-008E-B6E0AB605CDD}"/>
              </a:ext>
            </a:extLst>
          </p:cNvPr>
          <p:cNvSpPr>
            <a:spLocks noGrp="1"/>
          </p:cNvSpPr>
          <p:nvPr>
            <p:ph type="body" sz="quarter" idx="62"/>
          </p:nvPr>
        </p:nvSpPr>
        <p:spPr/>
        <p:txBody>
          <a:bodyPr/>
          <a:lstStyle/>
          <a:p>
            <a:pPr indent="-446088">
              <a:tabLst>
                <a:tab pos="361950" algn="l"/>
              </a:tabLst>
            </a:pPr>
            <a:r>
              <a:rPr lang="de-DE" cap="all" dirty="0"/>
              <a:t>Challenge</a:t>
            </a:r>
            <a:endParaRPr lang="en-GB" cap="all" dirty="0"/>
          </a:p>
        </p:txBody>
      </p:sp>
      <p:pic>
        <p:nvPicPr>
          <p:cNvPr id="3" name="Grafik 2">
            <a:extLst>
              <a:ext uri="{FF2B5EF4-FFF2-40B4-BE49-F238E27FC236}">
                <a16:creationId xmlns:a16="http://schemas.microsoft.com/office/drawing/2014/main" id="{4CFD7C2F-2DA5-A675-6B84-3C0E263799F7}"/>
              </a:ext>
            </a:extLst>
          </p:cNvPr>
          <p:cNvPicPr>
            <a:picLocks noChangeAspect="1"/>
          </p:cNvPicPr>
          <p:nvPr/>
        </p:nvPicPr>
        <p:blipFill>
          <a:blip r:embed="rId3"/>
          <a:srcRect/>
          <a:stretch/>
        </p:blipFill>
        <p:spPr>
          <a:xfrm>
            <a:off x="295303" y="2720570"/>
            <a:ext cx="4855322" cy="3238500"/>
          </a:xfrm>
          <a:prstGeom prst="ellipse">
            <a:avLst/>
          </a:prstGeom>
        </p:spPr>
      </p:pic>
    </p:spTree>
    <p:extLst>
      <p:ext uri="{BB962C8B-B14F-4D97-AF65-F5344CB8AC3E}">
        <p14:creationId xmlns:p14="http://schemas.microsoft.com/office/powerpoint/2010/main" val="253878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08B140-4ECB-6213-FC6B-23E6EB234DF5}"/>
              </a:ext>
            </a:extLst>
          </p:cNvPr>
          <p:cNvPicPr>
            <a:picLocks noGrp="1" noChangeAspect="1"/>
          </p:cNvPicPr>
          <p:nvPr>
            <p:ph type="pic" sz="quarter" idx="21"/>
          </p:nvPr>
        </p:nvPicPr>
        <p:blipFill rotWithShape="1">
          <a:blip r:embed="rId2"/>
          <a:srcRect l="2907" t="24895" r="35078" b="24895"/>
          <a:stretch/>
        </p:blipFill>
        <p:spPr>
          <a:xfrm>
            <a:off x="0" y="0"/>
            <a:ext cx="12192000" cy="6857998"/>
          </a:xfrm>
        </p:spPr>
      </p:pic>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48"/>
          </p:nvPr>
        </p:nvSpPr>
        <p:spPr/>
        <p:txBody>
          <a:bodyPr/>
          <a:lstStyle/>
          <a:p>
            <a:r>
              <a:rPr lang="en-US" dirty="0"/>
              <a:t>B.B. King</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30"/>
          </p:nvPr>
        </p:nvSpPr>
        <p:spPr>
          <a:xfrm>
            <a:off x="3857010" y="2118013"/>
            <a:ext cx="4477979" cy="1698239"/>
          </a:xfrm>
        </p:spPr>
        <p:txBody>
          <a:bodyPr/>
          <a:lstStyle/>
          <a:p>
            <a:r>
              <a:rPr lang="en-GB" cap="all" dirty="0"/>
              <a:t>The beautiful thing about learning is that no one can take it away from you</a:t>
            </a:r>
            <a:endParaRPr lang="en-US" cap="all" dirty="0"/>
          </a:p>
        </p:txBody>
      </p:sp>
      <p:sp>
        <p:nvSpPr>
          <p:cNvPr id="11" name="Slide Number Placeholder 2">
            <a:extLst>
              <a:ext uri="{FF2B5EF4-FFF2-40B4-BE49-F238E27FC236}">
                <a16:creationId xmlns:a16="http://schemas.microsoft.com/office/drawing/2014/main" id="{205EDE79-6EA7-CF48-9FB1-5DB3959210EB}"/>
              </a:ext>
            </a:extLst>
          </p:cNvPr>
          <p:cNvSpPr txBox="1">
            <a:spLocks/>
          </p:cNvSpPr>
          <p:nvPr/>
        </p:nvSpPr>
        <p:spPr>
          <a:xfrm>
            <a:off x="5807971"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a:t>
            </a:fld>
            <a:endParaRPr lang="en-US" sz="1291" dirty="0"/>
          </a:p>
        </p:txBody>
      </p:sp>
      <p:grpSp>
        <p:nvGrpSpPr>
          <p:cNvPr id="54" name="Graphic 4">
            <a:extLst>
              <a:ext uri="{FF2B5EF4-FFF2-40B4-BE49-F238E27FC236}">
                <a16:creationId xmlns:a16="http://schemas.microsoft.com/office/drawing/2014/main" id="{B47A28F7-FFFA-0EF8-3E29-526A10E5AC0C}"/>
              </a:ext>
            </a:extLst>
          </p:cNvPr>
          <p:cNvGrpSpPr/>
          <p:nvPr/>
        </p:nvGrpSpPr>
        <p:grpSpPr>
          <a:xfrm rot="5972197" flipH="1">
            <a:off x="1702674" y="-702911"/>
            <a:ext cx="1988628" cy="1318666"/>
            <a:chOff x="5072479" y="4905026"/>
            <a:chExt cx="803439" cy="532763"/>
          </a:xfrm>
        </p:grpSpPr>
        <p:sp>
          <p:nvSpPr>
            <p:cNvPr id="55" name="Freeform 54">
              <a:extLst>
                <a:ext uri="{FF2B5EF4-FFF2-40B4-BE49-F238E27FC236}">
                  <a16:creationId xmlns:a16="http://schemas.microsoft.com/office/drawing/2014/main" id="{99D78605-53C0-4BC3-A2E3-9F3F0C32B76E}"/>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0DA43FF-1DB2-A6A3-0525-0A06564620B1}"/>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00A8F6"/>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D7CFAF4-B05D-EFE4-857B-68054559F7E1}"/>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1F3095E-674F-5285-8F7A-DFB22171855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00A8F6"/>
              </a:solid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82B9A404-5B4B-6886-0FEC-884B333140F0}"/>
              </a:ext>
            </a:extLst>
          </p:cNvPr>
          <p:cNvSpPr/>
          <p:nvPr/>
        </p:nvSpPr>
        <p:spPr>
          <a:xfrm>
            <a:off x="174785" y="4648074"/>
            <a:ext cx="3215785" cy="2550882"/>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CB7212E-AE5A-9D60-F207-D418F36C52E3}"/>
              </a:ext>
            </a:extLst>
          </p:cNvPr>
          <p:cNvSpPr/>
          <p:nvPr/>
        </p:nvSpPr>
        <p:spPr>
          <a:xfrm>
            <a:off x="1451626" y="4201084"/>
            <a:ext cx="1222834" cy="1221347"/>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4" name="PoljeZBesedilom 14">
            <a:extLst>
              <a:ext uri="{FF2B5EF4-FFF2-40B4-BE49-F238E27FC236}">
                <a16:creationId xmlns:a16="http://schemas.microsoft.com/office/drawing/2014/main" id="{DE96D9DF-BB17-152E-85B8-FFEDEE6CEE0A}"/>
              </a:ext>
            </a:extLst>
          </p:cNvPr>
          <p:cNvSpPr txBox="1"/>
          <p:nvPr/>
        </p:nvSpPr>
        <p:spPr>
          <a:xfrm>
            <a:off x="9032971" y="6587527"/>
            <a:ext cx="2164281" cy="233975"/>
          </a:xfrm>
          <a:prstGeom prst="rect">
            <a:avLst/>
          </a:prstGeom>
          <a:noFill/>
        </p:spPr>
        <p:txBody>
          <a:bodyPr wrap="square">
            <a:spAutoFit/>
          </a:bodyPr>
          <a:lstStyle/>
          <a:p>
            <a:pPr>
              <a:lnSpc>
                <a:spcPct val="107000"/>
              </a:lnSpc>
              <a:spcAft>
                <a:spcPts val="800"/>
              </a:spcAft>
            </a:pPr>
            <a:r>
              <a:rPr lang="en-US" sz="9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9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Slika 9" descr="Slika, ki vsebuje besede krogla za biljard, športOpis je samodejno ustvarjen">
            <a:extLst>
              <a:ext uri="{FF2B5EF4-FFF2-40B4-BE49-F238E27FC236}">
                <a16:creationId xmlns:a16="http://schemas.microsoft.com/office/drawing/2014/main" id="{AB3ED6E2-2358-CC62-9DB8-0332C0B4F9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882" y="6417153"/>
            <a:ext cx="1020589" cy="367854"/>
          </a:xfrm>
          <a:prstGeom prst="rect">
            <a:avLst/>
          </a:prstGeom>
          <a:noFill/>
          <a:ln>
            <a:noFill/>
          </a:ln>
        </p:spPr>
      </p:pic>
    </p:spTree>
    <p:extLst>
      <p:ext uri="{BB962C8B-B14F-4D97-AF65-F5344CB8AC3E}">
        <p14:creationId xmlns:p14="http://schemas.microsoft.com/office/powerpoint/2010/main" val="43411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8FCBF73-ABD5-A1F6-00BE-34CA76C8D206}"/>
              </a:ext>
            </a:extLst>
          </p:cNvPr>
          <p:cNvSpPr>
            <a:spLocks noGrp="1"/>
          </p:cNvSpPr>
          <p:nvPr>
            <p:ph type="body" sz="quarter" idx="48"/>
          </p:nvPr>
        </p:nvSpPr>
        <p:spPr/>
        <p:txBody>
          <a:bodyPr/>
          <a:lstStyle/>
          <a:p>
            <a:r>
              <a:rPr lang="de-DE" b="1" dirty="0" err="1"/>
              <a:t>Done</a:t>
            </a:r>
            <a:r>
              <a:rPr lang="de-DE" b="1" dirty="0"/>
              <a:t> </a:t>
            </a:r>
            <a:r>
              <a:rPr lang="de-DE" b="1" dirty="0" err="1"/>
              <a:t>is</a:t>
            </a:r>
            <a:r>
              <a:rPr lang="de-DE" b="1" dirty="0"/>
              <a:t> </a:t>
            </a:r>
            <a:r>
              <a:rPr lang="de-DE" b="1" dirty="0" err="1"/>
              <a:t>better</a:t>
            </a:r>
            <a:r>
              <a:rPr lang="de-DE" b="1" dirty="0"/>
              <a:t> </a:t>
            </a:r>
            <a:r>
              <a:rPr lang="de-DE" b="1" dirty="0" err="1"/>
              <a:t>than</a:t>
            </a:r>
            <a:r>
              <a:rPr lang="de-DE" b="1" dirty="0"/>
              <a:t> </a:t>
            </a:r>
            <a:r>
              <a:rPr lang="de-DE" b="1" dirty="0" err="1"/>
              <a:t>perfect</a:t>
            </a:r>
            <a:r>
              <a:rPr lang="de-DE" b="1" dirty="0"/>
              <a:t>!</a:t>
            </a:r>
            <a:r>
              <a:rPr lang="en-GB" b="1" dirty="0"/>
              <a:t> </a:t>
            </a:r>
            <a:r>
              <a:rPr lang="en-GB" dirty="0"/>
              <a:t>Jump in and start doing instead of </a:t>
            </a:r>
            <a:r>
              <a:rPr lang="de-DE" dirty="0" err="1"/>
              <a:t>waiting</a:t>
            </a:r>
            <a:r>
              <a:rPr lang="de-DE" dirty="0"/>
              <a:t> </a:t>
            </a:r>
            <a:r>
              <a:rPr lang="de-DE" dirty="0" err="1"/>
              <a:t>for</a:t>
            </a:r>
            <a:r>
              <a:rPr lang="de-DE" dirty="0"/>
              <a:t> </a:t>
            </a:r>
            <a:r>
              <a:rPr lang="de-DE" dirty="0" err="1"/>
              <a:t>the</a:t>
            </a:r>
            <a:r>
              <a:rPr lang="de-DE" dirty="0"/>
              <a:t> </a:t>
            </a:r>
            <a:r>
              <a:rPr lang="de-DE" dirty="0" err="1"/>
              <a:t>perfect</a:t>
            </a:r>
            <a:r>
              <a:rPr lang="de-DE" dirty="0"/>
              <a:t> </a:t>
            </a:r>
            <a:r>
              <a:rPr lang="de-DE" dirty="0" err="1"/>
              <a:t>solution</a:t>
            </a:r>
            <a:r>
              <a:rPr lang="de-DE" dirty="0"/>
              <a:t>.</a:t>
            </a:r>
          </a:p>
          <a:p>
            <a:endParaRPr lang="de-DE" dirty="0"/>
          </a:p>
          <a:p>
            <a:r>
              <a:rPr lang="en-GB" dirty="0"/>
              <a:t>Practice </a:t>
            </a:r>
            <a:r>
              <a:rPr lang="en-GB" b="1" dirty="0"/>
              <a:t>restraint in criticism</a:t>
            </a:r>
            <a:r>
              <a:rPr lang="en-GB" dirty="0"/>
              <a:t>, especially when no alternative is at hand, and instead, give a </a:t>
            </a:r>
            <a:r>
              <a:rPr lang="en-GB" b="1" dirty="0"/>
              <a:t>boost to unconventional ideas</a:t>
            </a:r>
            <a:r>
              <a:rPr lang="en-GB" dirty="0"/>
              <a:t>!</a:t>
            </a:r>
            <a:endParaRPr lang="de-DE" dirty="0"/>
          </a:p>
          <a:p>
            <a:endParaRPr lang="de-DE" dirty="0"/>
          </a:p>
          <a:p>
            <a:endParaRPr lang="en-GB" dirty="0"/>
          </a:p>
        </p:txBody>
      </p:sp>
      <p:sp>
        <p:nvSpPr>
          <p:cNvPr id="6" name="Textplatzhalter 5">
            <a:extLst>
              <a:ext uri="{FF2B5EF4-FFF2-40B4-BE49-F238E27FC236}">
                <a16:creationId xmlns:a16="http://schemas.microsoft.com/office/drawing/2014/main" id="{DD7493BF-33CA-C772-3130-DA4D7248F2BC}"/>
              </a:ext>
            </a:extLst>
          </p:cNvPr>
          <p:cNvSpPr>
            <a:spLocks noGrp="1"/>
          </p:cNvSpPr>
          <p:nvPr>
            <p:ph type="body" sz="quarter" idx="62"/>
          </p:nvPr>
        </p:nvSpPr>
        <p:spPr>
          <a:xfrm>
            <a:off x="112295" y="578092"/>
            <a:ext cx="6157876" cy="671785"/>
          </a:xfrm>
        </p:spPr>
        <p:txBody>
          <a:bodyPr/>
          <a:lstStyle/>
          <a:p>
            <a:pPr marL="182563"/>
            <a:r>
              <a:rPr lang="de-DE" cap="all" dirty="0" err="1"/>
              <a:t>Our</a:t>
            </a:r>
            <a:r>
              <a:rPr lang="de-DE" cap="all" dirty="0"/>
              <a:t> Workshop </a:t>
            </a:r>
            <a:r>
              <a:rPr lang="de-DE" cap="all" dirty="0" err="1"/>
              <a:t>principles</a:t>
            </a:r>
            <a:endParaRPr lang="en-GB" cap="all" dirty="0"/>
          </a:p>
        </p:txBody>
      </p:sp>
      <p:pic>
        <p:nvPicPr>
          <p:cNvPr id="12" name="Grafik 11">
            <a:extLst>
              <a:ext uri="{FF2B5EF4-FFF2-40B4-BE49-F238E27FC236}">
                <a16:creationId xmlns:a16="http://schemas.microsoft.com/office/drawing/2014/main" id="{BCF430F1-64F4-BC73-52B3-BF7C18C55F5D}"/>
              </a:ext>
            </a:extLst>
          </p:cNvPr>
          <p:cNvPicPr>
            <a:picLocks noChangeAspect="1"/>
          </p:cNvPicPr>
          <p:nvPr/>
        </p:nvPicPr>
        <p:blipFill>
          <a:blip r:embed="rId2"/>
          <a:srcRect l="9276" r="9276"/>
          <a:stretch/>
        </p:blipFill>
        <p:spPr>
          <a:xfrm>
            <a:off x="6483927" y="562746"/>
            <a:ext cx="5277394" cy="4320000"/>
          </a:xfrm>
          <a:prstGeom prst="rect">
            <a:avLst/>
          </a:prstGeom>
        </p:spPr>
      </p:pic>
    </p:spTree>
    <p:extLst>
      <p:ext uri="{BB962C8B-B14F-4D97-AF65-F5344CB8AC3E}">
        <p14:creationId xmlns:p14="http://schemas.microsoft.com/office/powerpoint/2010/main" val="1175535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622221"/>
            <a:ext cx="9385731" cy="3673034"/>
          </a:xfrm>
        </p:spPr>
        <p:txBody>
          <a:bodyPr/>
          <a:lstStyle/>
          <a:p>
            <a:pPr>
              <a:lnSpc>
                <a:spcPct val="100000"/>
              </a:lnSpc>
            </a:pPr>
            <a:r>
              <a:rPr lang="en-GB" dirty="0"/>
              <a:t>As a group, familiarize yourselves with the topic area and discuss which topics should be considered. Which fields of application come to your mind?</a:t>
            </a:r>
          </a:p>
          <a:p>
            <a:pPr>
              <a:lnSpc>
                <a:spcPct val="100000"/>
              </a:lnSpc>
            </a:pPr>
            <a:endParaRPr lang="en-GB" dirty="0"/>
          </a:p>
          <a:p>
            <a:pPr>
              <a:lnSpc>
                <a:spcPct val="100000"/>
              </a:lnSpc>
              <a:spcBef>
                <a:spcPts val="600"/>
              </a:spcBef>
            </a:pPr>
            <a:r>
              <a:rPr lang="en-GB" dirty="0"/>
              <a:t>You can create a simple mind map on the subject area.</a:t>
            </a:r>
          </a:p>
          <a:p>
            <a:pPr>
              <a:lnSpc>
                <a:spcPct val="100000"/>
              </a:lnSpc>
            </a:pPr>
            <a:r>
              <a:rPr lang="en-GB" dirty="0"/>
              <a:t>Answering the 6 </a:t>
            </a:r>
            <a:r>
              <a:rPr lang="en-GB" dirty="0" err="1"/>
              <a:t>Wh</a:t>
            </a:r>
            <a:r>
              <a:rPr lang="en-GB" dirty="0"/>
              <a:t>-questions can also be helpful: </a:t>
            </a:r>
          </a:p>
          <a:p>
            <a:pPr>
              <a:lnSpc>
                <a:spcPct val="100000"/>
              </a:lnSpc>
            </a:pPr>
            <a:r>
              <a:rPr lang="en-GB" dirty="0"/>
              <a:t>Who? What? When? Where? Why? How? </a:t>
            </a:r>
          </a:p>
          <a:p>
            <a:endParaRPr lang="en-GB" dirty="0"/>
          </a:p>
        </p:txBody>
      </p:sp>
      <p:sp>
        <p:nvSpPr>
          <p:cNvPr id="3" name="Textplatzhalter 2">
            <a:extLst>
              <a:ext uri="{FF2B5EF4-FFF2-40B4-BE49-F238E27FC236}">
                <a16:creationId xmlns:a16="http://schemas.microsoft.com/office/drawing/2014/main" id="{91FDCA8E-D435-0E52-23BB-70917FD10549}"/>
              </a:ext>
            </a:extLst>
          </p:cNvPr>
          <p:cNvSpPr>
            <a:spLocks noGrp="1"/>
          </p:cNvSpPr>
          <p:nvPr>
            <p:ph type="body" sz="quarter" idx="62"/>
          </p:nvPr>
        </p:nvSpPr>
        <p:spPr>
          <a:xfrm>
            <a:off x="-8011" y="578092"/>
            <a:ext cx="6709894" cy="671785"/>
          </a:xfrm>
        </p:spPr>
        <p:txBody>
          <a:bodyPr/>
          <a:lstStyle/>
          <a:p>
            <a:pPr marL="268288">
              <a:tabLst>
                <a:tab pos="268288" algn="l"/>
              </a:tabLst>
            </a:pPr>
            <a:r>
              <a:rPr lang="de-DE" cap="all" dirty="0" err="1"/>
              <a:t>Get</a:t>
            </a:r>
            <a:r>
              <a:rPr lang="de-DE" cap="all" dirty="0"/>
              <a:t> </a:t>
            </a:r>
            <a:r>
              <a:rPr lang="de-DE" cap="all" dirty="0" err="1"/>
              <a:t>familiar</a:t>
            </a:r>
            <a:r>
              <a:rPr lang="de-DE" cap="all" dirty="0"/>
              <a:t> </a:t>
            </a:r>
            <a:r>
              <a:rPr lang="de-DE" cap="all" dirty="0" err="1"/>
              <a:t>with</a:t>
            </a:r>
            <a:r>
              <a:rPr lang="de-DE" cap="all" dirty="0"/>
              <a:t> </a:t>
            </a:r>
            <a:r>
              <a:rPr lang="de-DE" cap="all" dirty="0" err="1"/>
              <a:t>the</a:t>
            </a:r>
            <a:r>
              <a:rPr lang="de-DE" cap="all" dirty="0"/>
              <a:t> </a:t>
            </a:r>
            <a:r>
              <a:rPr lang="de-DE" cap="all" dirty="0" err="1"/>
              <a:t>topic</a:t>
            </a:r>
            <a:endParaRPr lang="en-GB" cap="all" dirty="0"/>
          </a:p>
        </p:txBody>
      </p:sp>
      <p:pic>
        <p:nvPicPr>
          <p:cNvPr id="5" name="Grafik 4" descr="Nach rechts zeigender Zeigefinger mit Handrücken">
            <a:extLst>
              <a:ext uri="{FF2B5EF4-FFF2-40B4-BE49-F238E27FC236}">
                <a16:creationId xmlns:a16="http://schemas.microsoft.com/office/drawing/2014/main" id="{9FD77DB8-BEE7-A060-EB46-E50D1497E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747" y="4239442"/>
            <a:ext cx="914400" cy="914400"/>
          </a:xfrm>
          <a:prstGeom prst="rect">
            <a:avLst/>
          </a:prstGeom>
        </p:spPr>
      </p:pic>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747" y="2622221"/>
            <a:ext cx="914400" cy="914400"/>
          </a:xfrm>
          <a:prstGeom prst="rect">
            <a:avLst/>
          </a:prstGeom>
        </p:spPr>
      </p:pic>
      <p:sp>
        <p:nvSpPr>
          <p:cNvPr id="4" name="Ellipse 3">
            <a:extLst>
              <a:ext uri="{FF2B5EF4-FFF2-40B4-BE49-F238E27FC236}">
                <a16:creationId xmlns:a16="http://schemas.microsoft.com/office/drawing/2014/main" id="{AADF7C44-E153-0E0A-A820-F4A868F3240A}"/>
              </a:ext>
            </a:extLst>
          </p:cNvPr>
          <p:cNvSpPr/>
          <p:nvPr/>
        </p:nvSpPr>
        <p:spPr>
          <a:xfrm>
            <a:off x="8927689" y="5499842"/>
            <a:ext cx="1563329" cy="582713"/>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latin typeface="Ink Free" panose="03080402000500000000" pitchFamily="66" charset="0"/>
              </a:rPr>
              <a:t>Main Topic</a:t>
            </a:r>
            <a:endParaRPr lang="en-GB" sz="1400" b="1" dirty="0">
              <a:latin typeface="Ink Free" panose="03080402000500000000" pitchFamily="66" charset="0"/>
            </a:endParaRPr>
          </a:p>
        </p:txBody>
      </p:sp>
      <p:sp>
        <p:nvSpPr>
          <p:cNvPr id="6" name="Ellipse 5">
            <a:extLst>
              <a:ext uri="{FF2B5EF4-FFF2-40B4-BE49-F238E27FC236}">
                <a16:creationId xmlns:a16="http://schemas.microsoft.com/office/drawing/2014/main" id="{7A43D872-4F4D-D861-AB94-DAD29F37352B}"/>
              </a:ext>
            </a:extLst>
          </p:cNvPr>
          <p:cNvSpPr/>
          <p:nvPr/>
        </p:nvSpPr>
        <p:spPr>
          <a:xfrm>
            <a:off x="10820829" y="5935255"/>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8" name="Rechteck 7">
            <a:extLst>
              <a:ext uri="{FF2B5EF4-FFF2-40B4-BE49-F238E27FC236}">
                <a16:creationId xmlns:a16="http://schemas.microsoft.com/office/drawing/2014/main" id="{FDE249FD-D986-49F7-4E4E-3DD468AEE74B}"/>
              </a:ext>
            </a:extLst>
          </p:cNvPr>
          <p:cNvSpPr/>
          <p:nvPr/>
        </p:nvSpPr>
        <p:spPr>
          <a:xfrm>
            <a:off x="10731421" y="6108439"/>
            <a:ext cx="898815"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Topic 2</a:t>
            </a:r>
            <a:endParaRPr lang="en-GB" sz="1400" dirty="0">
              <a:latin typeface="Ink Free" panose="03080402000500000000" pitchFamily="66" charset="0"/>
            </a:endParaRPr>
          </a:p>
        </p:txBody>
      </p:sp>
      <p:sp>
        <p:nvSpPr>
          <p:cNvPr id="9" name="Ellipse 8">
            <a:extLst>
              <a:ext uri="{FF2B5EF4-FFF2-40B4-BE49-F238E27FC236}">
                <a16:creationId xmlns:a16="http://schemas.microsoft.com/office/drawing/2014/main" id="{28D47F8F-3575-38E7-3C2C-4EA282187B2C}"/>
              </a:ext>
            </a:extLst>
          </p:cNvPr>
          <p:cNvSpPr/>
          <p:nvPr/>
        </p:nvSpPr>
        <p:spPr>
          <a:xfrm>
            <a:off x="9237405" y="4280145"/>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10" name="Rechteck 9">
            <a:extLst>
              <a:ext uri="{FF2B5EF4-FFF2-40B4-BE49-F238E27FC236}">
                <a16:creationId xmlns:a16="http://schemas.microsoft.com/office/drawing/2014/main" id="{85148959-B029-5C10-CF32-6ACD3D7D8A7C}"/>
              </a:ext>
            </a:extLst>
          </p:cNvPr>
          <p:cNvSpPr/>
          <p:nvPr/>
        </p:nvSpPr>
        <p:spPr>
          <a:xfrm>
            <a:off x="9191823" y="4473801"/>
            <a:ext cx="811163"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Topic 5</a:t>
            </a:r>
            <a:endParaRPr lang="en-GB" sz="1400" dirty="0">
              <a:latin typeface="Ink Free" panose="03080402000500000000" pitchFamily="66" charset="0"/>
            </a:endParaRPr>
          </a:p>
        </p:txBody>
      </p:sp>
      <p:sp>
        <p:nvSpPr>
          <p:cNvPr id="11" name="Ellipse 10">
            <a:extLst>
              <a:ext uri="{FF2B5EF4-FFF2-40B4-BE49-F238E27FC236}">
                <a16:creationId xmlns:a16="http://schemas.microsoft.com/office/drawing/2014/main" id="{08225FD3-87F3-561D-A70B-E96AB79B2D26}"/>
              </a:ext>
            </a:extLst>
          </p:cNvPr>
          <p:cNvSpPr/>
          <p:nvPr/>
        </p:nvSpPr>
        <p:spPr>
          <a:xfrm>
            <a:off x="10877151" y="4413524"/>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12" name="Rechteck 11">
            <a:extLst>
              <a:ext uri="{FF2B5EF4-FFF2-40B4-BE49-F238E27FC236}">
                <a16:creationId xmlns:a16="http://schemas.microsoft.com/office/drawing/2014/main" id="{0C72DA46-9F23-4C39-E9CE-C454A873B5B4}"/>
              </a:ext>
            </a:extLst>
          </p:cNvPr>
          <p:cNvSpPr/>
          <p:nvPr/>
        </p:nvSpPr>
        <p:spPr>
          <a:xfrm>
            <a:off x="10877151" y="4567298"/>
            <a:ext cx="720000"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Topic 1</a:t>
            </a:r>
            <a:endParaRPr lang="en-GB" sz="1400" dirty="0">
              <a:latin typeface="Ink Free" panose="03080402000500000000" pitchFamily="66" charset="0"/>
            </a:endParaRPr>
          </a:p>
        </p:txBody>
      </p:sp>
      <p:sp>
        <p:nvSpPr>
          <p:cNvPr id="13" name="Ellipse 12">
            <a:extLst>
              <a:ext uri="{FF2B5EF4-FFF2-40B4-BE49-F238E27FC236}">
                <a16:creationId xmlns:a16="http://schemas.microsoft.com/office/drawing/2014/main" id="{868E01C1-0F4C-DDE8-242E-DB4478352495}"/>
              </a:ext>
            </a:extLst>
          </p:cNvPr>
          <p:cNvSpPr/>
          <p:nvPr/>
        </p:nvSpPr>
        <p:spPr>
          <a:xfrm>
            <a:off x="7843894" y="5080100"/>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14" name="Rechteck 13">
            <a:extLst>
              <a:ext uri="{FF2B5EF4-FFF2-40B4-BE49-F238E27FC236}">
                <a16:creationId xmlns:a16="http://schemas.microsoft.com/office/drawing/2014/main" id="{BE0F9366-1D8B-A177-E6F2-18A95DBFE78C}"/>
              </a:ext>
            </a:extLst>
          </p:cNvPr>
          <p:cNvSpPr/>
          <p:nvPr/>
        </p:nvSpPr>
        <p:spPr>
          <a:xfrm>
            <a:off x="7724784" y="5233874"/>
            <a:ext cx="958219"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Topic 4</a:t>
            </a:r>
            <a:endParaRPr lang="en-GB" sz="1400" dirty="0">
              <a:latin typeface="Ink Free" panose="03080402000500000000" pitchFamily="66" charset="0"/>
            </a:endParaRPr>
          </a:p>
        </p:txBody>
      </p:sp>
      <p:sp>
        <p:nvSpPr>
          <p:cNvPr id="15" name="Ellipse 14">
            <a:extLst>
              <a:ext uri="{FF2B5EF4-FFF2-40B4-BE49-F238E27FC236}">
                <a16:creationId xmlns:a16="http://schemas.microsoft.com/office/drawing/2014/main" id="{BEA029F0-5066-B15D-5E91-974A9BC234B3}"/>
              </a:ext>
            </a:extLst>
          </p:cNvPr>
          <p:cNvSpPr/>
          <p:nvPr/>
        </p:nvSpPr>
        <p:spPr>
          <a:xfrm>
            <a:off x="7098889" y="5935255"/>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16" name="Rechteck 15">
            <a:extLst>
              <a:ext uri="{FF2B5EF4-FFF2-40B4-BE49-F238E27FC236}">
                <a16:creationId xmlns:a16="http://schemas.microsoft.com/office/drawing/2014/main" id="{EC114609-2701-9E30-C6CD-6B0A94AE6FEF}"/>
              </a:ext>
            </a:extLst>
          </p:cNvPr>
          <p:cNvSpPr/>
          <p:nvPr/>
        </p:nvSpPr>
        <p:spPr>
          <a:xfrm>
            <a:off x="7009481" y="6144155"/>
            <a:ext cx="898815"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Topic 3</a:t>
            </a:r>
            <a:endParaRPr lang="en-GB" sz="1400" dirty="0">
              <a:latin typeface="Ink Free" panose="03080402000500000000" pitchFamily="66" charset="0"/>
            </a:endParaRPr>
          </a:p>
        </p:txBody>
      </p:sp>
      <p:sp>
        <p:nvSpPr>
          <p:cNvPr id="17" name="Ellipse 16">
            <a:extLst>
              <a:ext uri="{FF2B5EF4-FFF2-40B4-BE49-F238E27FC236}">
                <a16:creationId xmlns:a16="http://schemas.microsoft.com/office/drawing/2014/main" id="{46E4F928-D437-7AFE-866E-8FEC72ECB4CF}"/>
              </a:ext>
            </a:extLst>
          </p:cNvPr>
          <p:cNvSpPr/>
          <p:nvPr/>
        </p:nvSpPr>
        <p:spPr>
          <a:xfrm>
            <a:off x="10284541" y="3485954"/>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18" name="Rechteck 17">
            <a:extLst>
              <a:ext uri="{FF2B5EF4-FFF2-40B4-BE49-F238E27FC236}">
                <a16:creationId xmlns:a16="http://schemas.microsoft.com/office/drawing/2014/main" id="{0DF45E15-F03C-0D02-6FB6-419C08F4A64A}"/>
              </a:ext>
            </a:extLst>
          </p:cNvPr>
          <p:cNvSpPr/>
          <p:nvPr/>
        </p:nvSpPr>
        <p:spPr>
          <a:xfrm>
            <a:off x="10284541" y="3639728"/>
            <a:ext cx="720000"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Sub-topic</a:t>
            </a:r>
            <a:endParaRPr lang="en-GB" sz="1400" dirty="0">
              <a:latin typeface="Ink Free" panose="03080402000500000000" pitchFamily="66" charset="0"/>
            </a:endParaRPr>
          </a:p>
        </p:txBody>
      </p:sp>
      <p:sp>
        <p:nvSpPr>
          <p:cNvPr id="19" name="Ellipse 18">
            <a:extLst>
              <a:ext uri="{FF2B5EF4-FFF2-40B4-BE49-F238E27FC236}">
                <a16:creationId xmlns:a16="http://schemas.microsoft.com/office/drawing/2014/main" id="{34412518-BAC5-3BFD-5280-805D54F5BC92}"/>
              </a:ext>
            </a:extLst>
          </p:cNvPr>
          <p:cNvSpPr/>
          <p:nvPr/>
        </p:nvSpPr>
        <p:spPr>
          <a:xfrm>
            <a:off x="11135033" y="3292659"/>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21" name="Rechteck 20">
            <a:extLst>
              <a:ext uri="{FF2B5EF4-FFF2-40B4-BE49-F238E27FC236}">
                <a16:creationId xmlns:a16="http://schemas.microsoft.com/office/drawing/2014/main" id="{1A9238A5-22D5-55EA-1A25-83A5F7FB2974}"/>
              </a:ext>
            </a:extLst>
          </p:cNvPr>
          <p:cNvSpPr/>
          <p:nvPr/>
        </p:nvSpPr>
        <p:spPr>
          <a:xfrm>
            <a:off x="11135033" y="3488505"/>
            <a:ext cx="720000"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Sub-topic</a:t>
            </a:r>
            <a:endParaRPr lang="en-GB" sz="1400" dirty="0">
              <a:latin typeface="Ink Free" panose="03080402000500000000" pitchFamily="66" charset="0"/>
            </a:endParaRPr>
          </a:p>
        </p:txBody>
      </p:sp>
      <p:sp>
        <p:nvSpPr>
          <p:cNvPr id="22" name="Ellipse 21">
            <a:extLst>
              <a:ext uri="{FF2B5EF4-FFF2-40B4-BE49-F238E27FC236}">
                <a16:creationId xmlns:a16="http://schemas.microsoft.com/office/drawing/2014/main" id="{C0B91CEE-0A55-99D0-8EA1-15D1458731C8}"/>
              </a:ext>
            </a:extLst>
          </p:cNvPr>
          <p:cNvSpPr/>
          <p:nvPr/>
        </p:nvSpPr>
        <p:spPr>
          <a:xfrm>
            <a:off x="6238883" y="5450620"/>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23" name="Rechteck 22">
            <a:extLst>
              <a:ext uri="{FF2B5EF4-FFF2-40B4-BE49-F238E27FC236}">
                <a16:creationId xmlns:a16="http://schemas.microsoft.com/office/drawing/2014/main" id="{98319BBF-916A-592A-9A54-1553BD1B5C60}"/>
              </a:ext>
            </a:extLst>
          </p:cNvPr>
          <p:cNvSpPr/>
          <p:nvPr/>
        </p:nvSpPr>
        <p:spPr>
          <a:xfrm>
            <a:off x="6238883" y="5604394"/>
            <a:ext cx="720000"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Sub-topic</a:t>
            </a:r>
            <a:endParaRPr lang="en-GB" sz="1400" dirty="0">
              <a:latin typeface="Ink Free" panose="03080402000500000000" pitchFamily="66" charset="0"/>
            </a:endParaRPr>
          </a:p>
        </p:txBody>
      </p:sp>
      <p:sp>
        <p:nvSpPr>
          <p:cNvPr id="24" name="Ellipse 23">
            <a:extLst>
              <a:ext uri="{FF2B5EF4-FFF2-40B4-BE49-F238E27FC236}">
                <a16:creationId xmlns:a16="http://schemas.microsoft.com/office/drawing/2014/main" id="{F3F6E9E9-E531-758B-DD70-3EA31950D63D}"/>
              </a:ext>
            </a:extLst>
          </p:cNvPr>
          <p:cNvSpPr/>
          <p:nvPr/>
        </p:nvSpPr>
        <p:spPr>
          <a:xfrm>
            <a:off x="6056985" y="6041784"/>
            <a:ext cx="720000" cy="720000"/>
          </a:xfrm>
          <a:prstGeom prst="ellipse">
            <a:avLst/>
          </a:prstGeom>
          <a:solidFill>
            <a:srgbClr val="3EA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Ink Free" panose="03080402000500000000" pitchFamily="66" charset="0"/>
            </a:endParaRPr>
          </a:p>
        </p:txBody>
      </p:sp>
      <p:sp>
        <p:nvSpPr>
          <p:cNvPr id="25" name="Rechteck 24">
            <a:extLst>
              <a:ext uri="{FF2B5EF4-FFF2-40B4-BE49-F238E27FC236}">
                <a16:creationId xmlns:a16="http://schemas.microsoft.com/office/drawing/2014/main" id="{F4513CB0-7A0A-4F6A-ACB4-42E4AC4737B9}"/>
              </a:ext>
            </a:extLst>
          </p:cNvPr>
          <p:cNvSpPr/>
          <p:nvPr/>
        </p:nvSpPr>
        <p:spPr>
          <a:xfrm>
            <a:off x="6056985" y="6195558"/>
            <a:ext cx="720000" cy="364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latin typeface="Ink Free" panose="03080402000500000000" pitchFamily="66" charset="0"/>
              </a:rPr>
              <a:t>Sub-topic</a:t>
            </a:r>
            <a:endParaRPr lang="en-GB" sz="1400" dirty="0">
              <a:latin typeface="Ink Free" panose="03080402000500000000" pitchFamily="66" charset="0"/>
            </a:endParaRPr>
          </a:p>
        </p:txBody>
      </p:sp>
      <p:cxnSp>
        <p:nvCxnSpPr>
          <p:cNvPr id="27" name="Gerade Verbindung mit Pfeil 26">
            <a:extLst>
              <a:ext uri="{FF2B5EF4-FFF2-40B4-BE49-F238E27FC236}">
                <a16:creationId xmlns:a16="http://schemas.microsoft.com/office/drawing/2014/main" id="{74000A57-554E-83E4-AA97-36009AE21114}"/>
              </a:ext>
            </a:extLst>
          </p:cNvPr>
          <p:cNvCxnSpPr>
            <a:cxnSpLocks/>
            <a:stCxn id="4" idx="0"/>
          </p:cNvCxnSpPr>
          <p:nvPr/>
        </p:nvCxnSpPr>
        <p:spPr>
          <a:xfrm flipH="1" flipV="1">
            <a:off x="9704439" y="5056890"/>
            <a:ext cx="4915" cy="4429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473C4E38-7FFB-C982-D6B2-A85E3D6DCE12}"/>
              </a:ext>
            </a:extLst>
          </p:cNvPr>
          <p:cNvCxnSpPr>
            <a:cxnSpLocks/>
            <a:stCxn id="4" idx="7"/>
          </p:cNvCxnSpPr>
          <p:nvPr/>
        </p:nvCxnSpPr>
        <p:spPr>
          <a:xfrm flipV="1">
            <a:off x="10262074" y="5096652"/>
            <a:ext cx="742467" cy="4885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1F31FDAE-1847-DE2F-A53E-BA60DC0FF52F}"/>
              </a:ext>
            </a:extLst>
          </p:cNvPr>
          <p:cNvCxnSpPr>
            <a:cxnSpLocks/>
          </p:cNvCxnSpPr>
          <p:nvPr/>
        </p:nvCxnSpPr>
        <p:spPr>
          <a:xfrm flipV="1">
            <a:off x="11248105" y="4035644"/>
            <a:ext cx="167148" cy="3539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347564FC-B18C-7C26-AA05-8C5663093D55}"/>
              </a:ext>
            </a:extLst>
          </p:cNvPr>
          <p:cNvCxnSpPr>
            <a:cxnSpLocks/>
          </p:cNvCxnSpPr>
          <p:nvPr/>
        </p:nvCxnSpPr>
        <p:spPr>
          <a:xfrm flipH="1" flipV="1">
            <a:off x="10957858" y="4080916"/>
            <a:ext cx="223430" cy="2786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53E2001C-1700-F679-05FB-C9305F5D5C9C}"/>
              </a:ext>
            </a:extLst>
          </p:cNvPr>
          <p:cNvCxnSpPr>
            <a:cxnSpLocks/>
          </p:cNvCxnSpPr>
          <p:nvPr/>
        </p:nvCxnSpPr>
        <p:spPr>
          <a:xfrm>
            <a:off x="10491018" y="5906371"/>
            <a:ext cx="386133" cy="1354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9456F93D-FB21-4D4F-1C9B-EE02C1E7F1CB}"/>
              </a:ext>
            </a:extLst>
          </p:cNvPr>
          <p:cNvCxnSpPr>
            <a:cxnSpLocks/>
            <a:endCxn id="16" idx="3"/>
          </p:cNvCxnSpPr>
          <p:nvPr/>
        </p:nvCxnSpPr>
        <p:spPr>
          <a:xfrm flipH="1">
            <a:off x="7908296" y="5938018"/>
            <a:ext cx="1089309" cy="3882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EB9752AE-24FF-F9BA-EBE9-A31BC40AC653}"/>
              </a:ext>
            </a:extLst>
          </p:cNvPr>
          <p:cNvCxnSpPr>
            <a:cxnSpLocks/>
            <a:stCxn id="4" idx="1"/>
          </p:cNvCxnSpPr>
          <p:nvPr/>
        </p:nvCxnSpPr>
        <p:spPr>
          <a:xfrm flipH="1" flipV="1">
            <a:off x="8597878" y="5499842"/>
            <a:ext cx="558755" cy="853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BAF53A90-1291-0A4D-8C8C-0FD642994232}"/>
              </a:ext>
            </a:extLst>
          </p:cNvPr>
          <p:cNvCxnSpPr>
            <a:cxnSpLocks/>
            <a:endCxn id="22" idx="5"/>
          </p:cNvCxnSpPr>
          <p:nvPr/>
        </p:nvCxnSpPr>
        <p:spPr>
          <a:xfrm flipH="1" flipV="1">
            <a:off x="6853441" y="6065178"/>
            <a:ext cx="273558" cy="2408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2C7C79DD-6F9F-A266-FBE8-420A2C809FAF}"/>
              </a:ext>
            </a:extLst>
          </p:cNvPr>
          <p:cNvCxnSpPr>
            <a:cxnSpLocks/>
          </p:cNvCxnSpPr>
          <p:nvPr/>
        </p:nvCxnSpPr>
        <p:spPr>
          <a:xfrm flipH="1">
            <a:off x="6755932" y="6435999"/>
            <a:ext cx="400021" cy="960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719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622221"/>
            <a:ext cx="9385731" cy="3673034"/>
          </a:xfrm>
        </p:spPr>
        <p:txBody>
          <a:bodyPr/>
          <a:lstStyle/>
          <a:p>
            <a:pPr>
              <a:lnSpc>
                <a:spcPct val="100000"/>
              </a:lnSpc>
            </a:pPr>
            <a:r>
              <a:rPr lang="en-GB" dirty="0"/>
              <a:t>Define a focus topic and describe the specific problem!</a:t>
            </a:r>
          </a:p>
          <a:p>
            <a:pPr>
              <a:lnSpc>
                <a:spcPct val="100000"/>
              </a:lnSpc>
            </a:pPr>
            <a:r>
              <a:rPr lang="en-GB" dirty="0"/>
              <a:t>Focus on a specific target group, aspect or space of the problem.</a:t>
            </a:r>
          </a:p>
          <a:p>
            <a:pPr>
              <a:lnSpc>
                <a:spcPct val="100000"/>
              </a:lnSpc>
            </a:pPr>
            <a:endParaRPr lang="en-GB" dirty="0"/>
          </a:p>
          <a:p>
            <a:pPr>
              <a:lnSpc>
                <a:spcPct val="100000"/>
              </a:lnSpc>
            </a:pPr>
            <a:endParaRPr lang="en-GB" dirty="0"/>
          </a:p>
          <a:p>
            <a:pPr>
              <a:lnSpc>
                <a:spcPct val="100000"/>
              </a:lnSpc>
            </a:pPr>
            <a:endParaRPr lang="en-GB" dirty="0"/>
          </a:p>
          <a:p>
            <a:pPr>
              <a:lnSpc>
                <a:spcPct val="100000"/>
              </a:lnSpc>
              <a:spcBef>
                <a:spcPts val="600"/>
              </a:spcBef>
            </a:pPr>
            <a:r>
              <a:rPr lang="en-GB" dirty="0"/>
              <a:t>Make sure that your specific topic is more narrowly defined than the original challenge.</a:t>
            </a:r>
          </a:p>
          <a:p>
            <a:pPr>
              <a:lnSpc>
                <a:spcPct val="100000"/>
              </a:lnSpc>
              <a:spcBef>
                <a:spcPts val="600"/>
              </a:spcBef>
            </a:pPr>
            <a:r>
              <a:rPr lang="en-GB" dirty="0"/>
              <a:t>Feel free to vote if you can't agree on a focus right away.</a:t>
            </a:r>
          </a:p>
        </p:txBody>
      </p:sp>
      <p:pic>
        <p:nvPicPr>
          <p:cNvPr id="5" name="Grafik 4" descr="Nach rechts zeigender Zeigefinger mit Handrücken">
            <a:extLst>
              <a:ext uri="{FF2B5EF4-FFF2-40B4-BE49-F238E27FC236}">
                <a16:creationId xmlns:a16="http://schemas.microsoft.com/office/drawing/2014/main" id="{9FD77DB8-BEE7-A060-EB46-E50D1497E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747" y="4711390"/>
            <a:ext cx="914400" cy="914400"/>
          </a:xfrm>
          <a:prstGeom prst="rect">
            <a:avLst/>
          </a:prstGeom>
        </p:spPr>
      </p:pic>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3654460" cy="671785"/>
          </a:xfrm>
        </p:spPr>
        <p:txBody>
          <a:bodyPr/>
          <a:lstStyle/>
          <a:p>
            <a:pPr marL="539750" indent="-361950"/>
            <a:r>
              <a:rPr lang="de-DE" cap="all" dirty="0"/>
              <a:t>Find </a:t>
            </a:r>
            <a:r>
              <a:rPr lang="de-DE" cap="all" dirty="0" err="1"/>
              <a:t>the</a:t>
            </a:r>
            <a:r>
              <a:rPr lang="de-DE" cap="all" dirty="0"/>
              <a:t> </a:t>
            </a:r>
            <a:r>
              <a:rPr lang="de-DE" cap="all" dirty="0" err="1"/>
              <a:t>focus</a:t>
            </a:r>
            <a:endParaRPr lang="en-GB" cap="all" dirty="0"/>
          </a:p>
        </p:txBody>
      </p:sp>
    </p:spTree>
    <p:extLst>
      <p:ext uri="{BB962C8B-B14F-4D97-AF65-F5344CB8AC3E}">
        <p14:creationId xmlns:p14="http://schemas.microsoft.com/office/powerpoint/2010/main" val="36239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E84AAFE-47E1-9AB8-29E4-4F3DA4B17F43}"/>
              </a:ext>
            </a:extLst>
          </p:cNvPr>
          <p:cNvSpPr>
            <a:spLocks noGrp="1"/>
          </p:cNvSpPr>
          <p:nvPr>
            <p:ph type="body" sz="quarter" idx="48"/>
          </p:nvPr>
        </p:nvSpPr>
        <p:spPr>
          <a:xfrm>
            <a:off x="931824" y="1828367"/>
            <a:ext cx="6549762" cy="4466887"/>
          </a:xfrm>
        </p:spPr>
        <p:txBody>
          <a:bodyPr/>
          <a:lstStyle/>
          <a:p>
            <a:pPr>
              <a:spcBef>
                <a:spcPts val="1200"/>
              </a:spcBef>
            </a:pPr>
            <a:r>
              <a:rPr lang="en-GB" dirty="0"/>
              <a:t>Use the persona method to learn more about your user or customer and your possible solution.</a:t>
            </a:r>
          </a:p>
          <a:p>
            <a:pPr>
              <a:spcBef>
                <a:spcPts val="1200"/>
              </a:spcBef>
            </a:pPr>
            <a:r>
              <a:rPr lang="en-GB" b="1" dirty="0">
                <a:solidFill>
                  <a:srgbClr val="EE3E81"/>
                </a:solidFill>
              </a:rPr>
              <a:t>Step into their Shoes! </a:t>
            </a:r>
            <a:r>
              <a:rPr lang="en-GB" dirty="0"/>
              <a:t>The persona method lets you create a detailed "character" representing your target user or customer. It's like becoming a detective, understanding what they love, need, and dream about.</a:t>
            </a:r>
          </a:p>
          <a:p>
            <a:pPr>
              <a:spcBef>
                <a:spcPts val="1200"/>
              </a:spcBef>
            </a:pPr>
            <a:r>
              <a:rPr lang="en-GB" b="1" dirty="0">
                <a:solidFill>
                  <a:srgbClr val="EE3E81"/>
                </a:solidFill>
              </a:rPr>
              <a:t>Unleash Empathy! </a:t>
            </a:r>
            <a:r>
              <a:rPr lang="en-GB" dirty="0"/>
              <a:t>Get ready to feel like a superhero of understanding! Personas help you see the world through the eyes of your users or customers, understand their goals, desires, and needs, so you can solve their problems and make their lives better.</a:t>
            </a:r>
          </a:p>
          <a:p>
            <a:endParaRPr lang="en-GB" dirty="0"/>
          </a:p>
        </p:txBody>
      </p:sp>
      <p:sp>
        <p:nvSpPr>
          <p:cNvPr id="9" name="Textplatzhalter 8">
            <a:extLst>
              <a:ext uri="{FF2B5EF4-FFF2-40B4-BE49-F238E27FC236}">
                <a16:creationId xmlns:a16="http://schemas.microsoft.com/office/drawing/2014/main" id="{711DCAFD-E036-7BB7-3ED2-CEDF60BC736F}"/>
              </a:ext>
            </a:extLst>
          </p:cNvPr>
          <p:cNvSpPr>
            <a:spLocks noGrp="1"/>
          </p:cNvSpPr>
          <p:nvPr>
            <p:ph type="body" sz="quarter" idx="62"/>
          </p:nvPr>
        </p:nvSpPr>
        <p:spPr>
          <a:xfrm>
            <a:off x="112295" y="578092"/>
            <a:ext cx="6549762" cy="671785"/>
          </a:xfrm>
        </p:spPr>
        <p:txBody>
          <a:bodyPr/>
          <a:lstStyle/>
          <a:p>
            <a:r>
              <a:rPr lang="en-GB" dirty="0"/>
              <a:t>PERSONA / USER PROFILE</a:t>
            </a:r>
          </a:p>
        </p:txBody>
      </p:sp>
      <p:sp>
        <p:nvSpPr>
          <p:cNvPr id="4" name="Foliennummernplatzhalter 3">
            <a:extLst>
              <a:ext uri="{FF2B5EF4-FFF2-40B4-BE49-F238E27FC236}">
                <a16:creationId xmlns:a16="http://schemas.microsoft.com/office/drawing/2014/main" id="{BF25FBDF-1007-77DD-DDDB-2D40A16115C4}"/>
              </a:ext>
            </a:extLst>
          </p:cNvPr>
          <p:cNvSpPr>
            <a:spLocks noGrp="1"/>
          </p:cNvSpPr>
          <p:nvPr>
            <p:ph type="sldNum" sz="quarter" idx="4294967295"/>
          </p:nvPr>
        </p:nvSpPr>
        <p:spPr>
          <a:xfrm>
            <a:off x="11454765" y="9683865"/>
            <a:ext cx="371475" cy="363538"/>
          </a:xfrm>
          <a:prstGeom prst="rect">
            <a:avLst/>
          </a:prstGeom>
        </p:spPr>
        <p:txBody>
          <a:bodyPr/>
          <a:lstStyle/>
          <a:p>
            <a:fld id="{9C527BFA-2C0E-4CEC-B6A5-913A56FEF4B4}" type="slidenum">
              <a:rPr lang="fr-CA" smtClean="0"/>
              <a:pPr/>
              <a:t>23</a:t>
            </a:fld>
            <a:endParaRPr lang="fr-CA" dirty="0"/>
          </a:p>
        </p:txBody>
      </p:sp>
      <p:grpSp>
        <p:nvGrpSpPr>
          <p:cNvPr id="14" name="Gruppieren 13">
            <a:extLst>
              <a:ext uri="{FF2B5EF4-FFF2-40B4-BE49-F238E27FC236}">
                <a16:creationId xmlns:a16="http://schemas.microsoft.com/office/drawing/2014/main" id="{A6F341E1-8C51-327A-7693-75739D9F575C}"/>
              </a:ext>
            </a:extLst>
          </p:cNvPr>
          <p:cNvGrpSpPr/>
          <p:nvPr/>
        </p:nvGrpSpPr>
        <p:grpSpPr>
          <a:xfrm>
            <a:off x="7592068" y="1348880"/>
            <a:ext cx="4897765" cy="4897765"/>
            <a:chOff x="7592068" y="913984"/>
            <a:chExt cx="4897765" cy="4897765"/>
          </a:xfrm>
        </p:grpSpPr>
        <p:pic>
          <p:nvPicPr>
            <p:cNvPr id="11" name="Grafik 10" descr="Weibliches Profil">
              <a:extLst>
                <a:ext uri="{FF2B5EF4-FFF2-40B4-BE49-F238E27FC236}">
                  <a16:creationId xmlns:a16="http://schemas.microsoft.com/office/drawing/2014/main" id="{DE18D994-5345-9BAD-4EA4-AB9C0906D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5795" y="1872397"/>
              <a:ext cx="2051457" cy="2051457"/>
            </a:xfrm>
            <a:prstGeom prst="rect">
              <a:avLst/>
            </a:prstGeom>
          </p:spPr>
        </p:pic>
        <p:pic>
          <p:nvPicPr>
            <p:cNvPr id="12" name="Grafik 11" descr="Lupe">
              <a:extLst>
                <a:ext uri="{FF2B5EF4-FFF2-40B4-BE49-F238E27FC236}">
                  <a16:creationId xmlns:a16="http://schemas.microsoft.com/office/drawing/2014/main" id="{211856D0-FF2F-F0E0-DE2E-3FFEE9E00C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2068" y="913984"/>
              <a:ext cx="4897765" cy="4897765"/>
            </a:xfrm>
            <a:prstGeom prst="rect">
              <a:avLst/>
            </a:prstGeom>
          </p:spPr>
        </p:pic>
      </p:grpSp>
    </p:spTree>
    <p:extLst>
      <p:ext uri="{BB962C8B-B14F-4D97-AF65-F5344CB8AC3E}">
        <p14:creationId xmlns:p14="http://schemas.microsoft.com/office/powerpoint/2010/main" val="373615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622221"/>
            <a:ext cx="9385731" cy="3673034"/>
          </a:xfrm>
        </p:spPr>
        <p:txBody>
          <a:bodyPr/>
          <a:lstStyle/>
          <a:p>
            <a:pPr>
              <a:lnSpc>
                <a:spcPct val="100000"/>
              </a:lnSpc>
            </a:pPr>
            <a:r>
              <a:rPr lang="en-GB" dirty="0"/>
              <a:t>Describe your persona. Bring it to life by giving it a name and drawing a portrait. What makes the persona stand out? What does the persona like to do?</a:t>
            </a:r>
          </a:p>
          <a:p>
            <a:pPr>
              <a:lnSpc>
                <a:spcPct val="100000"/>
              </a:lnSpc>
            </a:pPr>
            <a:endParaRPr lang="en-GB" dirty="0"/>
          </a:p>
          <a:p>
            <a:pPr>
              <a:lnSpc>
                <a:spcPct val="100000"/>
              </a:lnSpc>
            </a:pPr>
            <a:endParaRPr lang="en-GB" dirty="0"/>
          </a:p>
          <a:p>
            <a:pPr>
              <a:lnSpc>
                <a:spcPct val="100000"/>
              </a:lnSpc>
              <a:spcBef>
                <a:spcPts val="600"/>
              </a:spcBef>
            </a:pPr>
            <a:r>
              <a:rPr lang="en-GB" dirty="0"/>
              <a:t>Be as specific as possible.</a:t>
            </a:r>
          </a:p>
          <a:p>
            <a:pPr>
              <a:lnSpc>
                <a:spcPct val="100000"/>
              </a:lnSpc>
              <a:spcBef>
                <a:spcPts val="600"/>
              </a:spcBef>
            </a:pPr>
            <a:r>
              <a:rPr lang="en-GB" dirty="0"/>
              <a:t>Formulate statements that describe the needs and characteristics of your persona.</a:t>
            </a:r>
          </a:p>
        </p:txBody>
      </p:sp>
      <p:pic>
        <p:nvPicPr>
          <p:cNvPr id="5" name="Grafik 4" descr="Nach rechts zeigender Zeigefinger mit Handrücken">
            <a:extLst>
              <a:ext uri="{FF2B5EF4-FFF2-40B4-BE49-F238E27FC236}">
                <a16:creationId xmlns:a16="http://schemas.microsoft.com/office/drawing/2014/main" id="{9FD77DB8-BEE7-A060-EB46-E50D1497E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747" y="4711390"/>
            <a:ext cx="914400" cy="914400"/>
          </a:xfrm>
          <a:prstGeom prst="rect">
            <a:avLst/>
          </a:prstGeom>
        </p:spPr>
      </p:pic>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6531474" cy="671785"/>
          </a:xfrm>
        </p:spPr>
        <p:txBody>
          <a:bodyPr/>
          <a:lstStyle/>
          <a:p>
            <a:pPr marL="539750" indent="-361950"/>
            <a:r>
              <a:rPr lang="en-GB" cap="all" dirty="0"/>
              <a:t>Bring your persona to life</a:t>
            </a:r>
          </a:p>
        </p:txBody>
      </p:sp>
    </p:spTree>
    <p:extLst>
      <p:ext uri="{BB962C8B-B14F-4D97-AF65-F5344CB8AC3E}">
        <p14:creationId xmlns:p14="http://schemas.microsoft.com/office/powerpoint/2010/main" val="242826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F7061A7-F39B-3D1F-6996-D18AC5CAC08B}"/>
              </a:ext>
            </a:extLst>
          </p:cNvPr>
          <p:cNvSpPr>
            <a:spLocks noGrp="1"/>
          </p:cNvSpPr>
          <p:nvPr>
            <p:ph type="body" sz="quarter" idx="62"/>
          </p:nvPr>
        </p:nvSpPr>
        <p:spPr/>
        <p:txBody>
          <a:bodyPr/>
          <a:lstStyle/>
          <a:p>
            <a:r>
              <a:rPr lang="de-DE" dirty="0"/>
              <a:t>PERSONA</a:t>
            </a:r>
            <a:endParaRPr lang="en-GB" dirty="0"/>
          </a:p>
        </p:txBody>
      </p:sp>
      <p:sp>
        <p:nvSpPr>
          <p:cNvPr id="6" name="Rechteck 5">
            <a:extLst>
              <a:ext uri="{FF2B5EF4-FFF2-40B4-BE49-F238E27FC236}">
                <a16:creationId xmlns:a16="http://schemas.microsoft.com/office/drawing/2014/main" id="{1BD3611F-B4DC-05E1-780A-D03F004EEEC6}"/>
              </a:ext>
            </a:extLst>
          </p:cNvPr>
          <p:cNvSpPr/>
          <p:nvPr/>
        </p:nvSpPr>
        <p:spPr>
          <a:xfrm>
            <a:off x="825190" y="1422797"/>
            <a:ext cx="3156224" cy="671785"/>
          </a:xfrm>
          <a:prstGeom prst="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Name:</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hteck: abgerundete Ecken 6">
            <a:extLst>
              <a:ext uri="{FF2B5EF4-FFF2-40B4-BE49-F238E27FC236}">
                <a16:creationId xmlns:a16="http://schemas.microsoft.com/office/drawing/2014/main" id="{45B5011E-F7AA-7268-9E30-2F03B48B794E}"/>
              </a:ext>
            </a:extLst>
          </p:cNvPr>
          <p:cNvSpPr/>
          <p:nvPr/>
        </p:nvSpPr>
        <p:spPr>
          <a:xfrm>
            <a:off x="825190" y="2267502"/>
            <a:ext cx="3156224" cy="2531327"/>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Picture</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hteck: abgerundete Ecken 7">
            <a:extLst>
              <a:ext uri="{FF2B5EF4-FFF2-40B4-BE49-F238E27FC236}">
                <a16:creationId xmlns:a16="http://schemas.microsoft.com/office/drawing/2014/main" id="{62B008DD-3FE5-3586-1A62-0ECA06718582}"/>
              </a:ext>
            </a:extLst>
          </p:cNvPr>
          <p:cNvSpPr/>
          <p:nvPr/>
        </p:nvSpPr>
        <p:spPr>
          <a:xfrm>
            <a:off x="4408448" y="4877643"/>
            <a:ext cx="3419708" cy="180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Motivators</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hteck: abgerundete Ecken 8">
            <a:extLst>
              <a:ext uri="{FF2B5EF4-FFF2-40B4-BE49-F238E27FC236}">
                <a16:creationId xmlns:a16="http://schemas.microsoft.com/office/drawing/2014/main" id="{49AEA691-6C25-8FCD-1F65-C43F1903E9E9}"/>
              </a:ext>
            </a:extLst>
          </p:cNvPr>
          <p:cNvSpPr/>
          <p:nvPr/>
        </p:nvSpPr>
        <p:spPr>
          <a:xfrm>
            <a:off x="4408449" y="1422797"/>
            <a:ext cx="7121912" cy="144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Characteristics</a:t>
            </a:r>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 and </a:t>
            </a:r>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behaviours</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hteck: abgerundete Ecken 9">
            <a:extLst>
              <a:ext uri="{FF2B5EF4-FFF2-40B4-BE49-F238E27FC236}">
                <a16:creationId xmlns:a16="http://schemas.microsoft.com/office/drawing/2014/main" id="{8D11234A-83F2-B417-52CF-BDB91420AAB0}"/>
              </a:ext>
            </a:extLst>
          </p:cNvPr>
          <p:cNvSpPr/>
          <p:nvPr/>
        </p:nvSpPr>
        <p:spPr>
          <a:xfrm>
            <a:off x="4408448" y="3150220"/>
            <a:ext cx="7121912" cy="144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Expectations</a:t>
            </a:r>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 </a:t>
            </a:r>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goals</a:t>
            </a:r>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 and </a:t>
            </a:r>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emotions</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hteck: abgerundete Ecken 10">
            <a:extLst>
              <a:ext uri="{FF2B5EF4-FFF2-40B4-BE49-F238E27FC236}">
                <a16:creationId xmlns:a16="http://schemas.microsoft.com/office/drawing/2014/main" id="{26F272BA-8D9B-AD3B-8981-ECBFD580BA42}"/>
              </a:ext>
            </a:extLst>
          </p:cNvPr>
          <p:cNvSpPr/>
          <p:nvPr/>
        </p:nvSpPr>
        <p:spPr>
          <a:xfrm>
            <a:off x="8110361" y="4880805"/>
            <a:ext cx="3420000" cy="180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Challenges</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abgerundete Ecken 11">
            <a:extLst>
              <a:ext uri="{FF2B5EF4-FFF2-40B4-BE49-F238E27FC236}">
                <a16:creationId xmlns:a16="http://schemas.microsoft.com/office/drawing/2014/main" id="{C6389285-523B-CCDB-F3A9-62EC3CBD417E}"/>
              </a:ext>
            </a:extLst>
          </p:cNvPr>
          <p:cNvSpPr/>
          <p:nvPr/>
        </p:nvSpPr>
        <p:spPr>
          <a:xfrm>
            <a:off x="825190" y="4900929"/>
            <a:ext cx="3156224" cy="180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Demographic</a:t>
            </a:r>
            <a:r>
              <a:rPr lang="de-DE" sz="2000" b="1" dirty="0">
                <a:solidFill>
                  <a:srgbClr val="3EA5DC"/>
                </a:solidFill>
                <a:latin typeface="Calibri" panose="020F0502020204030204" pitchFamily="34" charset="0"/>
                <a:ea typeface="Calibri" panose="020F0502020204030204" pitchFamily="34" charset="0"/>
                <a:cs typeface="Calibri" panose="020F0502020204030204" pitchFamily="34" charset="0"/>
              </a:rPr>
              <a:t> </a:t>
            </a:r>
            <a:r>
              <a:rPr lang="de-DE" sz="2000" b="1" dirty="0" err="1">
                <a:solidFill>
                  <a:srgbClr val="3EA5DC"/>
                </a:solidFill>
                <a:latin typeface="Calibri" panose="020F0502020204030204" pitchFamily="34" charset="0"/>
                <a:ea typeface="Calibri" panose="020F0502020204030204" pitchFamily="34" charset="0"/>
                <a:cs typeface="Calibri" panose="020F0502020204030204" pitchFamily="34" charset="0"/>
              </a:rPr>
              <a:t>characteristics</a:t>
            </a:r>
            <a:endParaRPr lang="en-GB" sz="20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61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F7061A7-F39B-3D1F-6996-D18AC5CAC08B}"/>
              </a:ext>
            </a:extLst>
          </p:cNvPr>
          <p:cNvSpPr>
            <a:spLocks noGrp="1"/>
          </p:cNvSpPr>
          <p:nvPr>
            <p:ph type="body" sz="quarter" idx="62"/>
          </p:nvPr>
        </p:nvSpPr>
        <p:spPr/>
        <p:txBody>
          <a:bodyPr/>
          <a:lstStyle/>
          <a:p>
            <a:r>
              <a:rPr lang="de-DE" dirty="0"/>
              <a:t>PERSONA</a:t>
            </a:r>
            <a:endParaRPr lang="en-GB" dirty="0"/>
          </a:p>
        </p:txBody>
      </p:sp>
      <p:sp>
        <p:nvSpPr>
          <p:cNvPr id="6" name="Rechteck 5">
            <a:extLst>
              <a:ext uri="{FF2B5EF4-FFF2-40B4-BE49-F238E27FC236}">
                <a16:creationId xmlns:a16="http://schemas.microsoft.com/office/drawing/2014/main" id="{1BD3611F-B4DC-05E1-780A-D03F004EEEC6}"/>
              </a:ext>
            </a:extLst>
          </p:cNvPr>
          <p:cNvSpPr/>
          <p:nvPr/>
        </p:nvSpPr>
        <p:spPr>
          <a:xfrm>
            <a:off x="825190" y="1422797"/>
            <a:ext cx="3156224" cy="671785"/>
          </a:xfrm>
          <a:prstGeom prst="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Name:</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hteck: abgerundete Ecken 6">
            <a:extLst>
              <a:ext uri="{FF2B5EF4-FFF2-40B4-BE49-F238E27FC236}">
                <a16:creationId xmlns:a16="http://schemas.microsoft.com/office/drawing/2014/main" id="{45B5011E-F7AA-7268-9E30-2F03B48B794E}"/>
              </a:ext>
            </a:extLst>
          </p:cNvPr>
          <p:cNvSpPr/>
          <p:nvPr/>
        </p:nvSpPr>
        <p:spPr>
          <a:xfrm>
            <a:off x="825190" y="2267502"/>
            <a:ext cx="3156224" cy="2531327"/>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Picture</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hteck: abgerundete Ecken 7">
            <a:extLst>
              <a:ext uri="{FF2B5EF4-FFF2-40B4-BE49-F238E27FC236}">
                <a16:creationId xmlns:a16="http://schemas.microsoft.com/office/drawing/2014/main" id="{62B008DD-3FE5-3586-1A62-0ECA06718582}"/>
              </a:ext>
            </a:extLst>
          </p:cNvPr>
          <p:cNvSpPr/>
          <p:nvPr/>
        </p:nvSpPr>
        <p:spPr>
          <a:xfrm>
            <a:off x="4408448" y="4877643"/>
            <a:ext cx="3419708" cy="180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Motivators</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hteck: abgerundete Ecken 8">
            <a:extLst>
              <a:ext uri="{FF2B5EF4-FFF2-40B4-BE49-F238E27FC236}">
                <a16:creationId xmlns:a16="http://schemas.microsoft.com/office/drawing/2014/main" id="{49AEA691-6C25-8FCD-1F65-C43F1903E9E9}"/>
              </a:ext>
            </a:extLst>
          </p:cNvPr>
          <p:cNvSpPr/>
          <p:nvPr/>
        </p:nvSpPr>
        <p:spPr>
          <a:xfrm>
            <a:off x="4408449" y="1422797"/>
            <a:ext cx="7121912" cy="144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Characteristics</a:t>
            </a:r>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 and </a:t>
            </a:r>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behaviours</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hteck: abgerundete Ecken 9">
            <a:extLst>
              <a:ext uri="{FF2B5EF4-FFF2-40B4-BE49-F238E27FC236}">
                <a16:creationId xmlns:a16="http://schemas.microsoft.com/office/drawing/2014/main" id="{8D11234A-83F2-B417-52CF-BDB91420AAB0}"/>
              </a:ext>
            </a:extLst>
          </p:cNvPr>
          <p:cNvSpPr/>
          <p:nvPr/>
        </p:nvSpPr>
        <p:spPr>
          <a:xfrm>
            <a:off x="4408448" y="3150220"/>
            <a:ext cx="7121912" cy="144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Expectations</a:t>
            </a:r>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 </a:t>
            </a:r>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goals</a:t>
            </a:r>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 and </a:t>
            </a:r>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emotions</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hteck: abgerundete Ecken 10">
            <a:extLst>
              <a:ext uri="{FF2B5EF4-FFF2-40B4-BE49-F238E27FC236}">
                <a16:creationId xmlns:a16="http://schemas.microsoft.com/office/drawing/2014/main" id="{26F272BA-8D9B-AD3B-8981-ECBFD580BA42}"/>
              </a:ext>
            </a:extLst>
          </p:cNvPr>
          <p:cNvSpPr/>
          <p:nvPr/>
        </p:nvSpPr>
        <p:spPr>
          <a:xfrm>
            <a:off x="8110361" y="4880805"/>
            <a:ext cx="3420000" cy="180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Challenges</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abgerundete Ecken 11">
            <a:extLst>
              <a:ext uri="{FF2B5EF4-FFF2-40B4-BE49-F238E27FC236}">
                <a16:creationId xmlns:a16="http://schemas.microsoft.com/office/drawing/2014/main" id="{C6389285-523B-CCDB-F3A9-62EC3CBD417E}"/>
              </a:ext>
            </a:extLst>
          </p:cNvPr>
          <p:cNvSpPr/>
          <p:nvPr/>
        </p:nvSpPr>
        <p:spPr>
          <a:xfrm>
            <a:off x="825190" y="4900929"/>
            <a:ext cx="3156224" cy="1800000"/>
          </a:xfrm>
          <a:prstGeom prst="roundRect">
            <a:avLst/>
          </a:prstGeom>
          <a:noFill/>
          <a:ln w="38100">
            <a:solidFill>
              <a:srgbClr val="793D9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Demographic</a:t>
            </a:r>
            <a:r>
              <a:rPr lang="de-DE" sz="1800" b="1" dirty="0">
                <a:solidFill>
                  <a:srgbClr val="3EA5DC"/>
                </a:solidFill>
                <a:latin typeface="Calibri" panose="020F0502020204030204" pitchFamily="34" charset="0"/>
                <a:ea typeface="Calibri" panose="020F0502020204030204" pitchFamily="34" charset="0"/>
                <a:cs typeface="Calibri" panose="020F0502020204030204" pitchFamily="34" charset="0"/>
              </a:rPr>
              <a:t> </a:t>
            </a:r>
            <a:r>
              <a:rPr lang="de-DE" sz="1800" b="1" dirty="0" err="1">
                <a:solidFill>
                  <a:srgbClr val="3EA5DC"/>
                </a:solidFill>
                <a:latin typeface="Calibri" panose="020F0502020204030204" pitchFamily="34" charset="0"/>
                <a:ea typeface="Calibri" panose="020F0502020204030204" pitchFamily="34" charset="0"/>
                <a:cs typeface="Calibri" panose="020F0502020204030204" pitchFamily="34" charset="0"/>
              </a:rPr>
              <a:t>characteristics</a:t>
            </a:r>
            <a:endParaRPr lang="en-GB" sz="1800" b="1" dirty="0">
              <a:solidFill>
                <a:srgbClr val="3EA5DC"/>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3A01AC7C-19CE-6B81-89CC-4E6F3B671BBB}"/>
              </a:ext>
            </a:extLst>
          </p:cNvPr>
          <p:cNvSpPr txBox="1"/>
          <p:nvPr/>
        </p:nvSpPr>
        <p:spPr>
          <a:xfrm>
            <a:off x="4807106" y="1897334"/>
            <a:ext cx="6559704" cy="923330"/>
          </a:xfrm>
          <a:prstGeom prst="rect">
            <a:avLst/>
          </a:prstGeom>
          <a:noFill/>
        </p:spPr>
        <p:txBody>
          <a:bodyPr wrap="square" rtlCol="0">
            <a:spAutoFit/>
          </a:bodyPr>
          <a:lstStyle/>
          <a:p>
            <a:r>
              <a:rPr lang="en-GB" sz="1800" dirty="0">
                <a:solidFill>
                  <a:srgbClr val="793D91"/>
                </a:solidFill>
                <a:latin typeface="Ink Free" panose="03080402000500000000" pitchFamily="66" charset="0"/>
              </a:rPr>
              <a:t>… is a passionate advocate for positive change and believes that young people have the potential to make a significant difference in their neighbourhoods and has been active in the community.</a:t>
            </a:r>
          </a:p>
        </p:txBody>
      </p:sp>
      <p:sp>
        <p:nvSpPr>
          <p:cNvPr id="13" name="Textfeld 12">
            <a:extLst>
              <a:ext uri="{FF2B5EF4-FFF2-40B4-BE49-F238E27FC236}">
                <a16:creationId xmlns:a16="http://schemas.microsoft.com/office/drawing/2014/main" id="{11321127-75A2-BC73-852B-B5156654D9F8}"/>
              </a:ext>
            </a:extLst>
          </p:cNvPr>
          <p:cNvSpPr txBox="1"/>
          <p:nvPr/>
        </p:nvSpPr>
        <p:spPr>
          <a:xfrm>
            <a:off x="1802390" y="1607585"/>
            <a:ext cx="2781300" cy="369332"/>
          </a:xfrm>
          <a:prstGeom prst="rect">
            <a:avLst/>
          </a:prstGeom>
          <a:noFill/>
        </p:spPr>
        <p:txBody>
          <a:bodyPr wrap="square" rtlCol="0">
            <a:spAutoFit/>
          </a:bodyPr>
          <a:lstStyle/>
          <a:p>
            <a:r>
              <a:rPr lang="en-GB" sz="1800" dirty="0">
                <a:solidFill>
                  <a:srgbClr val="793D91"/>
                </a:solidFill>
                <a:latin typeface="Ink Free" panose="03080402000500000000" pitchFamily="66" charset="0"/>
              </a:rPr>
              <a:t>Lara</a:t>
            </a:r>
          </a:p>
        </p:txBody>
      </p:sp>
      <p:sp>
        <p:nvSpPr>
          <p:cNvPr id="14" name="Textfeld 13">
            <a:extLst>
              <a:ext uri="{FF2B5EF4-FFF2-40B4-BE49-F238E27FC236}">
                <a16:creationId xmlns:a16="http://schemas.microsoft.com/office/drawing/2014/main" id="{3882C5E2-8DD6-8B14-EA42-539627AE282F}"/>
              </a:ext>
            </a:extLst>
          </p:cNvPr>
          <p:cNvSpPr txBox="1"/>
          <p:nvPr/>
        </p:nvSpPr>
        <p:spPr>
          <a:xfrm>
            <a:off x="4583690" y="5246316"/>
            <a:ext cx="3270288" cy="1477328"/>
          </a:xfrm>
          <a:prstGeom prst="rect">
            <a:avLst/>
          </a:prstGeom>
          <a:noFill/>
        </p:spPr>
        <p:txBody>
          <a:bodyPr wrap="square" rtlCol="0">
            <a:spAutoFit/>
          </a:bodyPr>
          <a:lstStyle/>
          <a:p>
            <a:r>
              <a:rPr lang="en-GB" sz="1800" dirty="0">
                <a:solidFill>
                  <a:srgbClr val="793D91"/>
                </a:solidFill>
                <a:latin typeface="Ink Free" panose="03080402000500000000" pitchFamily="66" charset="0"/>
              </a:rPr>
              <a:t>… inspired by the idea that bringing together young people can transform their neighbourhood into a thriving, close-knit community.</a:t>
            </a:r>
          </a:p>
        </p:txBody>
      </p:sp>
      <p:sp>
        <p:nvSpPr>
          <p:cNvPr id="15" name="Textfeld 14">
            <a:extLst>
              <a:ext uri="{FF2B5EF4-FFF2-40B4-BE49-F238E27FC236}">
                <a16:creationId xmlns:a16="http://schemas.microsoft.com/office/drawing/2014/main" id="{B896430A-8D3D-C31F-37C8-DF7861CE073A}"/>
              </a:ext>
            </a:extLst>
          </p:cNvPr>
          <p:cNvSpPr txBox="1"/>
          <p:nvPr/>
        </p:nvSpPr>
        <p:spPr>
          <a:xfrm>
            <a:off x="987495" y="5641869"/>
            <a:ext cx="2993920" cy="923330"/>
          </a:xfrm>
          <a:prstGeom prst="rect">
            <a:avLst/>
          </a:prstGeom>
          <a:noFill/>
        </p:spPr>
        <p:txBody>
          <a:bodyPr wrap="square" rtlCol="0">
            <a:spAutoFit/>
          </a:bodyPr>
          <a:lstStyle/>
          <a:p>
            <a:r>
              <a:rPr lang="en-GB" sz="1800" dirty="0">
                <a:solidFill>
                  <a:srgbClr val="793D91"/>
                </a:solidFill>
                <a:latin typeface="Ink Free" panose="03080402000500000000" pitchFamily="66" charset="0"/>
              </a:rPr>
              <a:t>… is a 17-year-old high school student who grew up in a diverse urban neighbourhood.</a:t>
            </a:r>
          </a:p>
        </p:txBody>
      </p:sp>
      <p:pic>
        <p:nvPicPr>
          <p:cNvPr id="45" name="Grafik 44" descr="Weibliches Profil">
            <a:extLst>
              <a:ext uri="{FF2B5EF4-FFF2-40B4-BE49-F238E27FC236}">
                <a16:creationId xmlns:a16="http://schemas.microsoft.com/office/drawing/2014/main" id="{896F8391-BB7C-1DC4-76E2-5C5875640B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452" y="2717857"/>
            <a:ext cx="1943700" cy="1943700"/>
          </a:xfrm>
          <a:prstGeom prst="rect">
            <a:avLst/>
          </a:prstGeom>
        </p:spPr>
      </p:pic>
      <p:sp>
        <p:nvSpPr>
          <p:cNvPr id="46" name="Textfeld 45">
            <a:extLst>
              <a:ext uri="{FF2B5EF4-FFF2-40B4-BE49-F238E27FC236}">
                <a16:creationId xmlns:a16="http://schemas.microsoft.com/office/drawing/2014/main" id="{B8090FE7-2FBB-7E8D-649C-31CC80159073}"/>
              </a:ext>
            </a:extLst>
          </p:cNvPr>
          <p:cNvSpPr txBox="1"/>
          <p:nvPr/>
        </p:nvSpPr>
        <p:spPr>
          <a:xfrm>
            <a:off x="8255189" y="5233780"/>
            <a:ext cx="3419708" cy="1477328"/>
          </a:xfrm>
          <a:prstGeom prst="rect">
            <a:avLst/>
          </a:prstGeom>
          <a:noFill/>
        </p:spPr>
        <p:txBody>
          <a:bodyPr wrap="square" rtlCol="0">
            <a:spAutoFit/>
          </a:bodyPr>
          <a:lstStyle/>
          <a:p>
            <a:r>
              <a:rPr lang="en-GB" sz="1800" dirty="0">
                <a:solidFill>
                  <a:srgbClr val="793D91"/>
                </a:solidFill>
                <a:latin typeface="Ink Free" panose="03080402000500000000" pitchFamily="66" charset="0"/>
              </a:rPr>
              <a:t>Some young people in the neighbourhood feel disconnected or uninvolved, and there is a lack of resources and support for community-based initiatives.</a:t>
            </a:r>
          </a:p>
        </p:txBody>
      </p:sp>
      <p:sp>
        <p:nvSpPr>
          <p:cNvPr id="47" name="Textfeld 46">
            <a:extLst>
              <a:ext uri="{FF2B5EF4-FFF2-40B4-BE49-F238E27FC236}">
                <a16:creationId xmlns:a16="http://schemas.microsoft.com/office/drawing/2014/main" id="{F78ED1C7-FAC2-5E7A-6D91-03700464BACC}"/>
              </a:ext>
            </a:extLst>
          </p:cNvPr>
          <p:cNvSpPr txBox="1"/>
          <p:nvPr/>
        </p:nvSpPr>
        <p:spPr>
          <a:xfrm>
            <a:off x="4537414" y="3466749"/>
            <a:ext cx="7107069" cy="1200329"/>
          </a:xfrm>
          <a:prstGeom prst="rect">
            <a:avLst/>
          </a:prstGeom>
          <a:noFill/>
        </p:spPr>
        <p:txBody>
          <a:bodyPr wrap="square" rtlCol="0">
            <a:spAutoFit/>
          </a:bodyPr>
          <a:lstStyle/>
          <a:p>
            <a:r>
              <a:rPr lang="en-GB" sz="1800" dirty="0">
                <a:solidFill>
                  <a:srgbClr val="793D91"/>
                </a:solidFill>
                <a:latin typeface="Ink Free" panose="03080402000500000000" pitchFamily="66" charset="0"/>
              </a:rPr>
              <a:t>… has a strong sense of belonging to her neighbourhood and wants to strengthen the sense of unity among its residents.</a:t>
            </a:r>
          </a:p>
          <a:p>
            <a:r>
              <a:rPr lang="en-GB" sz="1800" dirty="0">
                <a:solidFill>
                  <a:srgbClr val="793D91"/>
                </a:solidFill>
                <a:latin typeface="Ink Free" panose="03080402000500000000" pitchFamily="66" charset="0"/>
              </a:rPr>
              <a:t>… wants to see more collaborative projects, from community gardens to mentorship programs.</a:t>
            </a:r>
          </a:p>
        </p:txBody>
      </p:sp>
    </p:spTree>
    <p:extLst>
      <p:ext uri="{BB962C8B-B14F-4D97-AF65-F5344CB8AC3E}">
        <p14:creationId xmlns:p14="http://schemas.microsoft.com/office/powerpoint/2010/main" val="332189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622221"/>
            <a:ext cx="9385731" cy="3673034"/>
          </a:xfrm>
        </p:spPr>
        <p:txBody>
          <a:bodyPr/>
          <a:lstStyle/>
          <a:p>
            <a:pPr>
              <a:lnSpc>
                <a:spcPct val="100000"/>
              </a:lnSpc>
            </a:pPr>
            <a:r>
              <a:rPr lang="en-GB" dirty="0"/>
              <a:t>Get ready for the next phase by setting the stage:  </a:t>
            </a:r>
          </a:p>
          <a:p>
            <a:pPr>
              <a:lnSpc>
                <a:spcPct val="100000"/>
              </a:lnSpc>
            </a:pPr>
            <a:r>
              <a:rPr lang="en-GB" dirty="0"/>
              <a:t>formulate your focus as a concrete problem. </a:t>
            </a:r>
          </a:p>
          <a:p>
            <a:pPr>
              <a:lnSpc>
                <a:spcPct val="100000"/>
              </a:lnSpc>
            </a:pPr>
            <a:endParaRPr lang="en-GB" dirty="0"/>
          </a:p>
          <a:p>
            <a:pPr>
              <a:lnSpc>
                <a:spcPct val="100000"/>
              </a:lnSpc>
            </a:pPr>
            <a:endParaRPr lang="en-GB" dirty="0"/>
          </a:p>
          <a:p>
            <a:pPr>
              <a:lnSpc>
                <a:spcPct val="100000"/>
              </a:lnSpc>
              <a:spcBef>
                <a:spcPts val="600"/>
              </a:spcBef>
            </a:pPr>
            <a:r>
              <a:rPr lang="en-GB" dirty="0"/>
              <a:t>How can we help </a:t>
            </a:r>
          </a:p>
          <a:p>
            <a:pPr>
              <a:lnSpc>
                <a:spcPct val="100000"/>
              </a:lnSpc>
              <a:spcBef>
                <a:spcPts val="600"/>
              </a:spcBef>
            </a:pPr>
            <a:endParaRPr lang="en-GB" dirty="0"/>
          </a:p>
          <a:p>
            <a:pPr>
              <a:lnSpc>
                <a:spcPct val="100000"/>
              </a:lnSpc>
              <a:spcBef>
                <a:spcPts val="600"/>
              </a:spcBef>
              <a:tabLst>
                <a:tab pos="1698625" algn="l"/>
              </a:tabLst>
            </a:pPr>
            <a:r>
              <a:rPr lang="en-GB" dirty="0"/>
              <a:t>	to 		?	</a:t>
            </a:r>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5207028" cy="671785"/>
          </a:xfrm>
        </p:spPr>
        <p:txBody>
          <a:bodyPr/>
          <a:lstStyle/>
          <a:p>
            <a:pPr marL="539750" indent="-361950"/>
            <a:r>
              <a:rPr lang="en-GB" cap="all" dirty="0"/>
              <a:t>Specify the Challenge</a:t>
            </a:r>
          </a:p>
        </p:txBody>
      </p:sp>
      <p:sp>
        <p:nvSpPr>
          <p:cNvPr id="3" name="Rechteck 2">
            <a:extLst>
              <a:ext uri="{FF2B5EF4-FFF2-40B4-BE49-F238E27FC236}">
                <a16:creationId xmlns:a16="http://schemas.microsoft.com/office/drawing/2014/main" id="{9F284580-1329-4B7F-BF2A-B010C1A4D14F}"/>
              </a:ext>
            </a:extLst>
          </p:cNvPr>
          <p:cNvSpPr/>
          <p:nvPr/>
        </p:nvSpPr>
        <p:spPr>
          <a:xfrm>
            <a:off x="4402183" y="4180113"/>
            <a:ext cx="4232366" cy="483326"/>
          </a:xfrm>
          <a:prstGeom prst="rect">
            <a:avLst/>
          </a:prstGeom>
          <a:noFill/>
          <a:ln w="28575">
            <a:solidFill>
              <a:srgbClr val="EE3E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solidFill>
                  <a:srgbClr val="793D91"/>
                </a:solidFill>
                <a:latin typeface="Calibri" panose="020F0502020204030204" pitchFamily="34" charset="0"/>
                <a:ea typeface="Calibri" panose="020F0502020204030204" pitchFamily="34" charset="0"/>
                <a:cs typeface="Calibri" panose="020F0502020204030204" pitchFamily="34" charset="0"/>
              </a:rPr>
              <a:t>your</a:t>
            </a:r>
            <a:r>
              <a:rPr lang="de-DE" sz="2400" dirty="0">
                <a:solidFill>
                  <a:srgbClr val="793D91"/>
                </a:solidFill>
                <a:latin typeface="Calibri" panose="020F0502020204030204" pitchFamily="34" charset="0"/>
                <a:ea typeface="Calibri" panose="020F0502020204030204" pitchFamily="34" charset="0"/>
                <a:cs typeface="Calibri" panose="020F0502020204030204" pitchFamily="34" charset="0"/>
              </a:rPr>
              <a:t> </a:t>
            </a:r>
            <a:r>
              <a:rPr lang="de-DE" sz="2400" dirty="0" err="1">
                <a:solidFill>
                  <a:srgbClr val="793D91"/>
                </a:solidFill>
                <a:latin typeface="Calibri" panose="020F0502020204030204" pitchFamily="34" charset="0"/>
                <a:ea typeface="Calibri" panose="020F0502020204030204" pitchFamily="34" charset="0"/>
                <a:cs typeface="Calibri" panose="020F0502020204030204" pitchFamily="34" charset="0"/>
              </a:rPr>
              <a:t>persona</a:t>
            </a:r>
            <a:endParaRPr lang="en-GB" sz="2400" dirty="0">
              <a:solidFill>
                <a:srgbClr val="793D9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9AC6F4B9-05AE-77A3-2CEC-9BCA75830DA5}"/>
              </a:ext>
            </a:extLst>
          </p:cNvPr>
          <p:cNvSpPr/>
          <p:nvPr/>
        </p:nvSpPr>
        <p:spPr>
          <a:xfrm>
            <a:off x="4402183" y="4996021"/>
            <a:ext cx="4232366" cy="483326"/>
          </a:xfrm>
          <a:prstGeom prst="rect">
            <a:avLst/>
          </a:prstGeom>
          <a:noFill/>
          <a:ln w="28575">
            <a:solidFill>
              <a:srgbClr val="EE3E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solidFill>
                  <a:srgbClr val="793D91"/>
                </a:solidFill>
                <a:latin typeface="Calibri" panose="020F0502020204030204" pitchFamily="34" charset="0"/>
                <a:ea typeface="Calibri" panose="020F0502020204030204" pitchFamily="34" charset="0"/>
                <a:cs typeface="Calibri" panose="020F0502020204030204" pitchFamily="34" charset="0"/>
              </a:rPr>
              <a:t>your</a:t>
            </a:r>
            <a:r>
              <a:rPr lang="de-DE" sz="2400" dirty="0">
                <a:solidFill>
                  <a:srgbClr val="793D91"/>
                </a:solidFill>
                <a:latin typeface="Calibri" panose="020F0502020204030204" pitchFamily="34" charset="0"/>
                <a:ea typeface="Calibri" panose="020F0502020204030204" pitchFamily="34" charset="0"/>
                <a:cs typeface="Calibri" panose="020F0502020204030204" pitchFamily="34" charset="0"/>
              </a:rPr>
              <a:t> </a:t>
            </a:r>
            <a:r>
              <a:rPr lang="de-DE" sz="2400" dirty="0" err="1">
                <a:solidFill>
                  <a:srgbClr val="793D91"/>
                </a:solidFill>
                <a:latin typeface="Calibri" panose="020F0502020204030204" pitchFamily="34" charset="0"/>
                <a:ea typeface="Calibri" panose="020F0502020204030204" pitchFamily="34" charset="0"/>
                <a:cs typeface="Calibri" panose="020F0502020204030204" pitchFamily="34" charset="0"/>
              </a:rPr>
              <a:t>specific</a:t>
            </a:r>
            <a:r>
              <a:rPr lang="de-DE" sz="2400" dirty="0">
                <a:solidFill>
                  <a:srgbClr val="793D91"/>
                </a:solidFill>
                <a:latin typeface="Calibri" panose="020F0502020204030204" pitchFamily="34" charset="0"/>
                <a:ea typeface="Calibri" panose="020F0502020204030204" pitchFamily="34" charset="0"/>
                <a:cs typeface="Calibri" panose="020F0502020204030204" pitchFamily="34" charset="0"/>
              </a:rPr>
              <a:t> </a:t>
            </a:r>
            <a:r>
              <a:rPr lang="de-DE" sz="2400" dirty="0" err="1">
                <a:solidFill>
                  <a:srgbClr val="793D91"/>
                </a:solidFill>
                <a:latin typeface="Calibri" panose="020F0502020204030204" pitchFamily="34" charset="0"/>
                <a:ea typeface="Calibri" panose="020F0502020204030204" pitchFamily="34" charset="0"/>
                <a:cs typeface="Calibri" panose="020F0502020204030204" pitchFamily="34" charset="0"/>
              </a:rPr>
              <a:t>problem</a:t>
            </a:r>
            <a:endParaRPr lang="en-GB" sz="2400" dirty="0">
              <a:solidFill>
                <a:srgbClr val="793D9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6566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622221"/>
            <a:ext cx="9385731" cy="3673034"/>
          </a:xfrm>
        </p:spPr>
        <p:txBody>
          <a:bodyPr/>
          <a:lstStyle/>
          <a:p>
            <a:pPr>
              <a:lnSpc>
                <a:spcPct val="100000"/>
              </a:lnSpc>
              <a:spcBef>
                <a:spcPts val="600"/>
              </a:spcBef>
            </a:pPr>
            <a:r>
              <a:rPr lang="en-GB" dirty="0"/>
              <a:t>Collect a variety of ideas for tackling the issue! Engage in group discussions and evolve previously mentioned ideas. What would be a particularly innovative idea?</a:t>
            </a:r>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r>
              <a:rPr lang="en-GB" dirty="0"/>
              <a:t>Quantity is more important than quality! In this step, the first thing is to collect as many ideas as possible.</a:t>
            </a:r>
          </a:p>
          <a:p>
            <a:pPr>
              <a:lnSpc>
                <a:spcPct val="100000"/>
              </a:lnSpc>
              <a:spcBef>
                <a:spcPts val="600"/>
              </a:spcBef>
            </a:pPr>
            <a:r>
              <a:rPr lang="en-GB" dirty="0"/>
              <a:t>Write down each idea on a separate post-it note.</a:t>
            </a:r>
          </a:p>
          <a:p>
            <a:pPr>
              <a:lnSpc>
                <a:spcPct val="100000"/>
              </a:lnSpc>
            </a:pPr>
            <a:endParaRPr lang="en-GB" dirty="0"/>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3979120" cy="671785"/>
          </a:xfrm>
        </p:spPr>
        <p:txBody>
          <a:bodyPr/>
          <a:lstStyle/>
          <a:p>
            <a:pPr marL="539750" indent="-361950"/>
            <a:r>
              <a:rPr lang="en-GB" cap="all" dirty="0"/>
              <a:t>BRAINSTORMING</a:t>
            </a:r>
          </a:p>
        </p:txBody>
      </p:sp>
      <p:pic>
        <p:nvPicPr>
          <p:cNvPr id="5" name="Grafik 4" descr="Nach rechts zeigender Zeigefinger mit Handrücken">
            <a:extLst>
              <a:ext uri="{FF2B5EF4-FFF2-40B4-BE49-F238E27FC236}">
                <a16:creationId xmlns:a16="http://schemas.microsoft.com/office/drawing/2014/main" id="{BB9987DA-0AF4-F0A6-965B-E354F54F1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747" y="4711390"/>
            <a:ext cx="914400" cy="914400"/>
          </a:xfrm>
          <a:prstGeom prst="rect">
            <a:avLst/>
          </a:prstGeom>
        </p:spPr>
      </p:pic>
    </p:spTree>
    <p:extLst>
      <p:ext uri="{BB962C8B-B14F-4D97-AF65-F5344CB8AC3E}">
        <p14:creationId xmlns:p14="http://schemas.microsoft.com/office/powerpoint/2010/main" val="419293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F3F4C786-8125-D2D7-B204-6DB7AC5746E4}"/>
              </a:ext>
            </a:extLst>
          </p:cNvPr>
          <p:cNvSpPr>
            <a:spLocks noGrp="1"/>
          </p:cNvSpPr>
          <p:nvPr>
            <p:ph type="body" sz="quarter" idx="48"/>
          </p:nvPr>
        </p:nvSpPr>
        <p:spPr/>
        <p:txBody>
          <a:bodyPr/>
          <a:lstStyle/>
          <a:p>
            <a:pPr marL="342900" indent="-342900">
              <a:spcBef>
                <a:spcPts val="600"/>
              </a:spcBef>
              <a:buFont typeface="Arial" panose="020B0604020202020204" pitchFamily="34" charset="0"/>
              <a:buChar char="•"/>
            </a:pPr>
            <a:r>
              <a:rPr lang="de-DE" dirty="0"/>
              <a:t>Group </a:t>
            </a:r>
            <a:r>
              <a:rPr lang="de-DE" dirty="0" err="1"/>
              <a:t>collaboration</a:t>
            </a:r>
            <a:endParaRPr lang="de-DE" dirty="0"/>
          </a:p>
          <a:p>
            <a:pPr marL="342900" indent="-342900">
              <a:spcBef>
                <a:spcPts val="600"/>
              </a:spcBef>
              <a:buFont typeface="Arial" panose="020B0604020202020204" pitchFamily="34" charset="0"/>
              <a:buChar char="•"/>
            </a:pPr>
            <a:r>
              <a:rPr lang="en-GB" dirty="0"/>
              <a:t>Quantity over quality at first - Let your thoughts run free!</a:t>
            </a:r>
          </a:p>
          <a:p>
            <a:pPr marL="342900" indent="-342900">
              <a:spcBef>
                <a:spcPts val="600"/>
              </a:spcBef>
              <a:buFont typeface="Arial" panose="020B0604020202020204" pitchFamily="34" charset="0"/>
              <a:buChar char="•"/>
            </a:pPr>
            <a:r>
              <a:rPr lang="en-GB" dirty="0"/>
              <a:t>No Criticism Allowed</a:t>
            </a:r>
          </a:p>
          <a:p>
            <a:pPr marL="342900" indent="-342900">
              <a:spcBef>
                <a:spcPts val="600"/>
              </a:spcBef>
              <a:buFont typeface="Arial" panose="020B0604020202020204" pitchFamily="34" charset="0"/>
              <a:buChar char="•"/>
            </a:pPr>
            <a:r>
              <a:rPr lang="en-GB" dirty="0"/>
              <a:t>Building on others’ ideas - Let yourself be inspired!</a:t>
            </a:r>
          </a:p>
          <a:p>
            <a:pPr marL="342900" indent="-342900">
              <a:spcBef>
                <a:spcPts val="600"/>
              </a:spcBef>
              <a:buFont typeface="Arial" panose="020B0604020202020204" pitchFamily="34" charset="0"/>
              <a:buChar char="•"/>
            </a:pPr>
            <a:r>
              <a:rPr lang="en-GB" dirty="0"/>
              <a:t>Embrace all ideas!</a:t>
            </a:r>
          </a:p>
        </p:txBody>
      </p:sp>
      <p:pic>
        <p:nvPicPr>
          <p:cNvPr id="14" name="Bildplatzhalter 13">
            <a:extLst>
              <a:ext uri="{FF2B5EF4-FFF2-40B4-BE49-F238E27FC236}">
                <a16:creationId xmlns:a16="http://schemas.microsoft.com/office/drawing/2014/main" id="{31152E75-BBB9-1862-5256-819EFF25F53B}"/>
              </a:ext>
            </a:extLst>
          </p:cNvPr>
          <p:cNvPicPr>
            <a:picLocks noGrp="1" noChangeAspect="1"/>
          </p:cNvPicPr>
          <p:nvPr>
            <p:ph type="pic" sz="quarter" idx="10"/>
          </p:nvPr>
        </p:nvPicPr>
        <p:blipFill>
          <a:blip r:embed="rId3"/>
          <a:srcRect l="18347" r="18347"/>
          <a:stretch/>
        </p:blipFill>
        <p:spPr/>
      </p:pic>
      <p:sp>
        <p:nvSpPr>
          <p:cNvPr id="9" name="Textplatzhalter 8">
            <a:extLst>
              <a:ext uri="{FF2B5EF4-FFF2-40B4-BE49-F238E27FC236}">
                <a16:creationId xmlns:a16="http://schemas.microsoft.com/office/drawing/2014/main" id="{7BF35566-D06E-93E7-82EC-BDE5DB7D9302}"/>
              </a:ext>
            </a:extLst>
          </p:cNvPr>
          <p:cNvSpPr>
            <a:spLocks noGrp="1"/>
          </p:cNvSpPr>
          <p:nvPr>
            <p:ph type="body" sz="quarter" idx="62"/>
          </p:nvPr>
        </p:nvSpPr>
        <p:spPr>
          <a:xfrm>
            <a:off x="959618" y="1411537"/>
            <a:ext cx="3307581" cy="671785"/>
          </a:xfrm>
        </p:spPr>
        <p:txBody>
          <a:bodyPr/>
          <a:lstStyle/>
          <a:p>
            <a:r>
              <a:rPr lang="de-DE" cap="all" dirty="0"/>
              <a:t>The </a:t>
            </a:r>
            <a:r>
              <a:rPr lang="de-DE" cap="all" dirty="0" err="1"/>
              <a:t>technique</a:t>
            </a:r>
            <a:endParaRPr lang="en-GB" cap="all" dirty="0"/>
          </a:p>
        </p:txBody>
      </p:sp>
      <p:sp>
        <p:nvSpPr>
          <p:cNvPr id="10" name="Textplatzhalter 9">
            <a:extLst>
              <a:ext uri="{FF2B5EF4-FFF2-40B4-BE49-F238E27FC236}">
                <a16:creationId xmlns:a16="http://schemas.microsoft.com/office/drawing/2014/main" id="{A8B4FB3C-DBEB-BE44-7E52-DA371AD33B45}"/>
              </a:ext>
            </a:extLst>
          </p:cNvPr>
          <p:cNvSpPr>
            <a:spLocks noGrp="1"/>
          </p:cNvSpPr>
          <p:nvPr>
            <p:ph type="body" sz="quarter" idx="63"/>
          </p:nvPr>
        </p:nvSpPr>
        <p:spPr>
          <a:xfrm>
            <a:off x="931824" y="2193857"/>
            <a:ext cx="3551686" cy="671785"/>
          </a:xfrm>
        </p:spPr>
        <p:txBody>
          <a:bodyPr/>
          <a:lstStyle/>
          <a:p>
            <a:r>
              <a:rPr lang="de-DE" cap="all" dirty="0"/>
              <a:t>Brainstorming</a:t>
            </a:r>
            <a:endParaRPr lang="en-GB" cap="all" dirty="0"/>
          </a:p>
        </p:txBody>
      </p:sp>
    </p:spTree>
    <p:extLst>
      <p:ext uri="{BB962C8B-B14F-4D97-AF65-F5344CB8AC3E}">
        <p14:creationId xmlns:p14="http://schemas.microsoft.com/office/powerpoint/2010/main" val="20166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828367"/>
            <a:ext cx="5848117" cy="4466887"/>
          </a:xfrm>
        </p:spPr>
        <p:txBody>
          <a:bodyPr/>
          <a:lstStyle/>
          <a:p>
            <a:pPr>
              <a:spcBef>
                <a:spcPts val="1200"/>
              </a:spcBef>
            </a:pPr>
            <a:r>
              <a:rPr lang="en-GB" dirty="0"/>
              <a:t>Engage in a conversation about your perception of an entrepreneur.</a:t>
            </a:r>
          </a:p>
          <a:p>
            <a:pPr>
              <a:spcBef>
                <a:spcPts val="1200"/>
              </a:spcBef>
            </a:pPr>
            <a:endParaRPr lang="en-GB" dirty="0"/>
          </a:p>
          <a:p>
            <a:pPr>
              <a:spcBef>
                <a:spcPts val="1200"/>
              </a:spcBef>
            </a:pPr>
            <a:r>
              <a:rPr lang="en-GB" dirty="0"/>
              <a:t>What makes an entrepreneur? </a:t>
            </a:r>
          </a:p>
          <a:p>
            <a:pPr>
              <a:spcBef>
                <a:spcPts val="1200"/>
              </a:spcBef>
            </a:pPr>
            <a:r>
              <a:rPr lang="en-GB" dirty="0"/>
              <a:t>What attributes and skills are essential or desirable for someone to embrace an entrepreneurial role?</a:t>
            </a:r>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5" y="578092"/>
            <a:ext cx="4894603" cy="671785"/>
          </a:xfrm>
        </p:spPr>
        <p:txBody>
          <a:bodyPr/>
          <a:lstStyle/>
          <a:p>
            <a:r>
              <a:rPr lang="de-DE" dirty="0"/>
              <a:t>BEFORE WE START</a:t>
            </a:r>
            <a:endParaRPr lang="en-GB" dirty="0"/>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3</a:t>
            </a:fld>
            <a:endParaRPr lang="fr-CA" dirty="0"/>
          </a:p>
        </p:txBody>
      </p:sp>
      <p:grpSp>
        <p:nvGrpSpPr>
          <p:cNvPr id="8" name="Google Shape;926;p9">
            <a:extLst>
              <a:ext uri="{FF2B5EF4-FFF2-40B4-BE49-F238E27FC236}">
                <a16:creationId xmlns:a16="http://schemas.microsoft.com/office/drawing/2014/main" id="{615ABD60-FE59-2E4D-66A8-459539E2237F}"/>
              </a:ext>
            </a:extLst>
          </p:cNvPr>
          <p:cNvGrpSpPr/>
          <p:nvPr/>
        </p:nvGrpSpPr>
        <p:grpSpPr>
          <a:xfrm>
            <a:off x="8334232" y="1967259"/>
            <a:ext cx="2839057" cy="3603641"/>
            <a:chOff x="14407368" y="4108798"/>
            <a:chExt cx="7568848" cy="9607208"/>
          </a:xfrm>
        </p:grpSpPr>
        <p:sp>
          <p:nvSpPr>
            <p:cNvPr id="9" name="Google Shape;927;p9">
              <a:extLst>
                <a:ext uri="{FF2B5EF4-FFF2-40B4-BE49-F238E27FC236}">
                  <a16:creationId xmlns:a16="http://schemas.microsoft.com/office/drawing/2014/main" id="{940F0620-698F-67A1-A64A-4E895B69D7C6}"/>
                </a:ext>
              </a:extLst>
            </p:cNvPr>
            <p:cNvSpPr/>
            <p:nvPr/>
          </p:nvSpPr>
          <p:spPr>
            <a:xfrm>
              <a:off x="14407368" y="4112416"/>
              <a:ext cx="7568848" cy="9582577"/>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793D9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 name="Google Shape;928;p9">
              <a:extLst>
                <a:ext uri="{FF2B5EF4-FFF2-40B4-BE49-F238E27FC236}">
                  <a16:creationId xmlns:a16="http://schemas.microsoft.com/office/drawing/2014/main" id="{1798C124-15DF-3DD8-4CDA-83B786E8FB62}"/>
                </a:ext>
              </a:extLst>
            </p:cNvPr>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 name="Google Shape;929;p9">
              <a:extLst>
                <a:ext uri="{FF2B5EF4-FFF2-40B4-BE49-F238E27FC236}">
                  <a16:creationId xmlns:a16="http://schemas.microsoft.com/office/drawing/2014/main" id="{875AEC9C-3DDA-1667-E731-C755EA1E9CDE}"/>
                </a:ext>
              </a:extLst>
            </p:cNvPr>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2" name="Google Shape;930;p9">
              <a:extLst>
                <a:ext uri="{FF2B5EF4-FFF2-40B4-BE49-F238E27FC236}">
                  <a16:creationId xmlns:a16="http://schemas.microsoft.com/office/drawing/2014/main" id="{227DA17E-DCA4-E967-334B-D4D409080742}"/>
                </a:ext>
              </a:extLst>
            </p:cNvPr>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3" name="Google Shape;931;p9">
              <a:extLst>
                <a:ext uri="{FF2B5EF4-FFF2-40B4-BE49-F238E27FC236}">
                  <a16:creationId xmlns:a16="http://schemas.microsoft.com/office/drawing/2014/main" id="{9D61E568-3E89-2E07-F50C-BF97EC13453F}"/>
                </a:ext>
              </a:extLst>
            </p:cNvPr>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 name="Google Shape;932;p9">
              <a:extLst>
                <a:ext uri="{FF2B5EF4-FFF2-40B4-BE49-F238E27FC236}">
                  <a16:creationId xmlns:a16="http://schemas.microsoft.com/office/drawing/2014/main" id="{4EEDC99E-D76A-8549-F54A-A820E031B6BF}"/>
                </a:ext>
              </a:extLst>
            </p:cNvPr>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 name="Google Shape;933;p9">
              <a:extLst>
                <a:ext uri="{FF2B5EF4-FFF2-40B4-BE49-F238E27FC236}">
                  <a16:creationId xmlns:a16="http://schemas.microsoft.com/office/drawing/2014/main" id="{824DFFA4-E6B9-BC32-7C78-FF7945C56D6D}"/>
                </a:ext>
              </a:extLst>
            </p:cNvPr>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6" name="Google Shape;934;p9">
              <a:extLst>
                <a:ext uri="{FF2B5EF4-FFF2-40B4-BE49-F238E27FC236}">
                  <a16:creationId xmlns:a16="http://schemas.microsoft.com/office/drawing/2014/main" id="{BA60E347-E1CE-40B5-59EA-76A294CBB276}"/>
                </a:ext>
              </a:extLst>
            </p:cNvPr>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7" name="Google Shape;935;p9">
              <a:extLst>
                <a:ext uri="{FF2B5EF4-FFF2-40B4-BE49-F238E27FC236}">
                  <a16:creationId xmlns:a16="http://schemas.microsoft.com/office/drawing/2014/main" id="{1200BE0E-27D1-23EE-52D5-0E93D7639064}"/>
                </a:ext>
              </a:extLst>
            </p:cNvPr>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8" name="Google Shape;936;p9">
              <a:extLst>
                <a:ext uri="{FF2B5EF4-FFF2-40B4-BE49-F238E27FC236}">
                  <a16:creationId xmlns:a16="http://schemas.microsoft.com/office/drawing/2014/main" id="{5CC3E800-F0BF-8F43-700F-8B4C20F180B8}"/>
                </a:ext>
              </a:extLst>
            </p:cNvPr>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9" name="Google Shape;937;p9">
              <a:extLst>
                <a:ext uri="{FF2B5EF4-FFF2-40B4-BE49-F238E27FC236}">
                  <a16:creationId xmlns:a16="http://schemas.microsoft.com/office/drawing/2014/main" id="{1FF4561D-81A3-40D0-99FC-9AA678ADC3A1}"/>
                </a:ext>
              </a:extLst>
            </p:cNvPr>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0" name="Google Shape;938;p9">
              <a:extLst>
                <a:ext uri="{FF2B5EF4-FFF2-40B4-BE49-F238E27FC236}">
                  <a16:creationId xmlns:a16="http://schemas.microsoft.com/office/drawing/2014/main" id="{B583D958-1526-CC4C-DF65-6EB4EE61E566}"/>
                </a:ext>
              </a:extLst>
            </p:cNvPr>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1" name="Google Shape;939;p9">
              <a:extLst>
                <a:ext uri="{FF2B5EF4-FFF2-40B4-BE49-F238E27FC236}">
                  <a16:creationId xmlns:a16="http://schemas.microsoft.com/office/drawing/2014/main" id="{37C58542-938E-12F3-73C5-26BA6A5065CD}"/>
                </a:ext>
              </a:extLst>
            </p:cNvPr>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2" name="Google Shape;940;p9">
              <a:extLst>
                <a:ext uri="{FF2B5EF4-FFF2-40B4-BE49-F238E27FC236}">
                  <a16:creationId xmlns:a16="http://schemas.microsoft.com/office/drawing/2014/main" id="{DD1A93C0-FD90-019F-BECA-64CBCCBAF1B0}"/>
                </a:ext>
              </a:extLst>
            </p:cNvPr>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3" name="Google Shape;941;p9">
              <a:extLst>
                <a:ext uri="{FF2B5EF4-FFF2-40B4-BE49-F238E27FC236}">
                  <a16:creationId xmlns:a16="http://schemas.microsoft.com/office/drawing/2014/main" id="{93F8FFED-5A30-57D9-8C52-E25D72A7EFAD}"/>
                </a:ext>
              </a:extLst>
            </p:cNvPr>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4" name="Google Shape;942;p9">
              <a:extLst>
                <a:ext uri="{FF2B5EF4-FFF2-40B4-BE49-F238E27FC236}">
                  <a16:creationId xmlns:a16="http://schemas.microsoft.com/office/drawing/2014/main" id="{B8C9AC8C-F7EF-0FC4-4190-7FCB22559D8F}"/>
                </a:ext>
              </a:extLst>
            </p:cNvPr>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5" name="Google Shape;943;p9">
              <a:extLst>
                <a:ext uri="{FF2B5EF4-FFF2-40B4-BE49-F238E27FC236}">
                  <a16:creationId xmlns:a16="http://schemas.microsoft.com/office/drawing/2014/main" id="{E87C0A6A-AEB7-EE9D-FBBD-6861287277B7}"/>
                </a:ext>
              </a:extLst>
            </p:cNvPr>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6" name="Google Shape;944;p9">
              <a:extLst>
                <a:ext uri="{FF2B5EF4-FFF2-40B4-BE49-F238E27FC236}">
                  <a16:creationId xmlns:a16="http://schemas.microsoft.com/office/drawing/2014/main" id="{052C651C-39FA-124E-C80D-0F8C96FDEFA4}"/>
                </a:ext>
              </a:extLst>
            </p:cNvPr>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7" name="Google Shape;945;p9">
              <a:extLst>
                <a:ext uri="{FF2B5EF4-FFF2-40B4-BE49-F238E27FC236}">
                  <a16:creationId xmlns:a16="http://schemas.microsoft.com/office/drawing/2014/main" id="{B476E0F0-EF56-1591-2FED-5A1F8BFCFD3E}"/>
                </a:ext>
              </a:extLst>
            </p:cNvPr>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8" name="Google Shape;946;p9">
              <a:extLst>
                <a:ext uri="{FF2B5EF4-FFF2-40B4-BE49-F238E27FC236}">
                  <a16:creationId xmlns:a16="http://schemas.microsoft.com/office/drawing/2014/main" id="{5B1A7E52-786E-E779-2D92-355395B77351}"/>
                </a:ext>
              </a:extLst>
            </p:cNvPr>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9" name="Google Shape;947;p9">
              <a:extLst>
                <a:ext uri="{FF2B5EF4-FFF2-40B4-BE49-F238E27FC236}">
                  <a16:creationId xmlns:a16="http://schemas.microsoft.com/office/drawing/2014/main" id="{6F512D4E-262E-FB10-E4C5-CE157E2C36CF}"/>
                </a:ext>
              </a:extLst>
            </p:cNvPr>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0" name="Google Shape;948;p9">
              <a:extLst>
                <a:ext uri="{FF2B5EF4-FFF2-40B4-BE49-F238E27FC236}">
                  <a16:creationId xmlns:a16="http://schemas.microsoft.com/office/drawing/2014/main" id="{DF577FC8-4029-916C-EEE6-4315DE5BF641}"/>
                </a:ext>
              </a:extLst>
            </p:cNvPr>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1" name="Google Shape;949;p9">
              <a:extLst>
                <a:ext uri="{FF2B5EF4-FFF2-40B4-BE49-F238E27FC236}">
                  <a16:creationId xmlns:a16="http://schemas.microsoft.com/office/drawing/2014/main" id="{0B2FB556-D0FC-EE19-EF4E-F140EEC0E8AD}"/>
                </a:ext>
              </a:extLst>
            </p:cNvPr>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2" name="Google Shape;950;p9">
              <a:extLst>
                <a:ext uri="{FF2B5EF4-FFF2-40B4-BE49-F238E27FC236}">
                  <a16:creationId xmlns:a16="http://schemas.microsoft.com/office/drawing/2014/main" id="{5CCD1446-C648-4415-60B5-FE3397158182}"/>
                </a:ext>
              </a:extLst>
            </p:cNvPr>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3" name="Google Shape;951;p9">
              <a:extLst>
                <a:ext uri="{FF2B5EF4-FFF2-40B4-BE49-F238E27FC236}">
                  <a16:creationId xmlns:a16="http://schemas.microsoft.com/office/drawing/2014/main" id="{66C81419-9502-5292-741D-C21F8D1E3635}"/>
                </a:ext>
              </a:extLst>
            </p:cNvPr>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4" name="Google Shape;952;p9">
              <a:extLst>
                <a:ext uri="{FF2B5EF4-FFF2-40B4-BE49-F238E27FC236}">
                  <a16:creationId xmlns:a16="http://schemas.microsoft.com/office/drawing/2014/main" id="{96EC92D4-89FC-A9BB-1B52-00A820311006}"/>
                </a:ext>
              </a:extLst>
            </p:cNvPr>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5" name="Google Shape;953;p9">
              <a:extLst>
                <a:ext uri="{FF2B5EF4-FFF2-40B4-BE49-F238E27FC236}">
                  <a16:creationId xmlns:a16="http://schemas.microsoft.com/office/drawing/2014/main" id="{D57ED4F6-91A1-42F8-54D4-6F959A3EA3EC}"/>
                </a:ext>
              </a:extLst>
            </p:cNvPr>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6" name="Google Shape;954;p9">
              <a:extLst>
                <a:ext uri="{FF2B5EF4-FFF2-40B4-BE49-F238E27FC236}">
                  <a16:creationId xmlns:a16="http://schemas.microsoft.com/office/drawing/2014/main" id="{9F554266-1838-1539-198F-3ADAC9B67D57}"/>
                </a:ext>
              </a:extLst>
            </p:cNvPr>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7" name="Google Shape;955;p9">
              <a:extLst>
                <a:ext uri="{FF2B5EF4-FFF2-40B4-BE49-F238E27FC236}">
                  <a16:creationId xmlns:a16="http://schemas.microsoft.com/office/drawing/2014/main" id="{B05F66D5-9FEE-CC16-2ABC-8A62A2AAAD20}"/>
                </a:ext>
              </a:extLst>
            </p:cNvPr>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8" name="Google Shape;956;p9">
              <a:extLst>
                <a:ext uri="{FF2B5EF4-FFF2-40B4-BE49-F238E27FC236}">
                  <a16:creationId xmlns:a16="http://schemas.microsoft.com/office/drawing/2014/main" id="{334C1654-7797-723F-3A0B-AFB9A15DEBC1}"/>
                </a:ext>
              </a:extLst>
            </p:cNvPr>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9" name="Google Shape;957;p9">
              <a:extLst>
                <a:ext uri="{FF2B5EF4-FFF2-40B4-BE49-F238E27FC236}">
                  <a16:creationId xmlns:a16="http://schemas.microsoft.com/office/drawing/2014/main" id="{B23C654F-A28E-C60C-1C71-8711CA899948}"/>
                </a:ext>
              </a:extLst>
            </p:cNvPr>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0" name="Google Shape;958;p9">
              <a:extLst>
                <a:ext uri="{FF2B5EF4-FFF2-40B4-BE49-F238E27FC236}">
                  <a16:creationId xmlns:a16="http://schemas.microsoft.com/office/drawing/2014/main" id="{46B83B92-E134-3379-C5EC-812C3C4928DD}"/>
                </a:ext>
              </a:extLst>
            </p:cNvPr>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1" name="Google Shape;959;p9">
              <a:extLst>
                <a:ext uri="{FF2B5EF4-FFF2-40B4-BE49-F238E27FC236}">
                  <a16:creationId xmlns:a16="http://schemas.microsoft.com/office/drawing/2014/main" id="{9CFC604B-2D15-9ACC-4E70-1D6B024D1DC5}"/>
                </a:ext>
              </a:extLst>
            </p:cNvPr>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2" name="Google Shape;960;p9">
              <a:extLst>
                <a:ext uri="{FF2B5EF4-FFF2-40B4-BE49-F238E27FC236}">
                  <a16:creationId xmlns:a16="http://schemas.microsoft.com/office/drawing/2014/main" id="{22BCFD8E-F0EE-3F02-ABA9-1D8C5641FF10}"/>
                </a:ext>
              </a:extLst>
            </p:cNvPr>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3" name="Google Shape;961;p9">
              <a:extLst>
                <a:ext uri="{FF2B5EF4-FFF2-40B4-BE49-F238E27FC236}">
                  <a16:creationId xmlns:a16="http://schemas.microsoft.com/office/drawing/2014/main" id="{EF67507C-7833-9C78-4AE5-95680258A5BC}"/>
                </a:ext>
              </a:extLst>
            </p:cNvPr>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4" name="Google Shape;962;p9">
              <a:extLst>
                <a:ext uri="{FF2B5EF4-FFF2-40B4-BE49-F238E27FC236}">
                  <a16:creationId xmlns:a16="http://schemas.microsoft.com/office/drawing/2014/main" id="{C26BB923-5003-74A5-1EE1-D9BD1D1E0D32}"/>
                </a:ext>
              </a:extLst>
            </p:cNvPr>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5" name="Google Shape;963;p9">
              <a:extLst>
                <a:ext uri="{FF2B5EF4-FFF2-40B4-BE49-F238E27FC236}">
                  <a16:creationId xmlns:a16="http://schemas.microsoft.com/office/drawing/2014/main" id="{8C67A45A-8C32-BF2F-35DE-5B5F418DAEF3}"/>
                </a:ext>
              </a:extLst>
            </p:cNvPr>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6" name="Google Shape;964;p9">
              <a:extLst>
                <a:ext uri="{FF2B5EF4-FFF2-40B4-BE49-F238E27FC236}">
                  <a16:creationId xmlns:a16="http://schemas.microsoft.com/office/drawing/2014/main" id="{8E834278-54A9-4AF0-C9DE-089D0AC9089E}"/>
                </a:ext>
              </a:extLst>
            </p:cNvPr>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7" name="Google Shape;965;p9">
              <a:extLst>
                <a:ext uri="{FF2B5EF4-FFF2-40B4-BE49-F238E27FC236}">
                  <a16:creationId xmlns:a16="http://schemas.microsoft.com/office/drawing/2014/main" id="{A5238195-C2F2-FDF6-5B48-9A6424B38820}"/>
                </a:ext>
              </a:extLst>
            </p:cNvPr>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8" name="Google Shape;966;p9">
              <a:extLst>
                <a:ext uri="{FF2B5EF4-FFF2-40B4-BE49-F238E27FC236}">
                  <a16:creationId xmlns:a16="http://schemas.microsoft.com/office/drawing/2014/main" id="{E98C9621-0263-2FA1-40E0-297AF58E84CA}"/>
                </a:ext>
              </a:extLst>
            </p:cNvPr>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9" name="Google Shape;967;p9">
              <a:extLst>
                <a:ext uri="{FF2B5EF4-FFF2-40B4-BE49-F238E27FC236}">
                  <a16:creationId xmlns:a16="http://schemas.microsoft.com/office/drawing/2014/main" id="{6352CD9E-AB13-5A1B-D1F0-186529DC1EDC}"/>
                </a:ext>
              </a:extLst>
            </p:cNvPr>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0" name="Google Shape;968;p9">
              <a:extLst>
                <a:ext uri="{FF2B5EF4-FFF2-40B4-BE49-F238E27FC236}">
                  <a16:creationId xmlns:a16="http://schemas.microsoft.com/office/drawing/2014/main" id="{22A252C6-1D12-D237-C900-B89ADCB69785}"/>
                </a:ext>
              </a:extLst>
            </p:cNvPr>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1" name="Google Shape;969;p9">
              <a:extLst>
                <a:ext uri="{FF2B5EF4-FFF2-40B4-BE49-F238E27FC236}">
                  <a16:creationId xmlns:a16="http://schemas.microsoft.com/office/drawing/2014/main" id="{CD334AD7-3893-EA61-1FAA-7A2E3E278568}"/>
                </a:ext>
              </a:extLst>
            </p:cNvPr>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2" name="Google Shape;970;p9">
              <a:extLst>
                <a:ext uri="{FF2B5EF4-FFF2-40B4-BE49-F238E27FC236}">
                  <a16:creationId xmlns:a16="http://schemas.microsoft.com/office/drawing/2014/main" id="{57204DE4-2B81-98CF-6172-5255D0594815}"/>
                </a:ext>
              </a:extLst>
            </p:cNvPr>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3" name="Google Shape;971;p9">
              <a:extLst>
                <a:ext uri="{FF2B5EF4-FFF2-40B4-BE49-F238E27FC236}">
                  <a16:creationId xmlns:a16="http://schemas.microsoft.com/office/drawing/2014/main" id="{88EAB9BC-D224-1C21-8504-26681D9A533C}"/>
                </a:ext>
              </a:extLst>
            </p:cNvPr>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4" name="Google Shape;972;p9">
              <a:extLst>
                <a:ext uri="{FF2B5EF4-FFF2-40B4-BE49-F238E27FC236}">
                  <a16:creationId xmlns:a16="http://schemas.microsoft.com/office/drawing/2014/main" id="{FF36CADE-E8DC-591B-8BAC-84081F3679EF}"/>
                </a:ext>
              </a:extLst>
            </p:cNvPr>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5" name="Google Shape;973;p9">
              <a:extLst>
                <a:ext uri="{FF2B5EF4-FFF2-40B4-BE49-F238E27FC236}">
                  <a16:creationId xmlns:a16="http://schemas.microsoft.com/office/drawing/2014/main" id="{7AEE670B-42C1-DE35-E223-31BA9F6C2358}"/>
                </a:ext>
              </a:extLst>
            </p:cNvPr>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6" name="Google Shape;974;p9">
              <a:extLst>
                <a:ext uri="{FF2B5EF4-FFF2-40B4-BE49-F238E27FC236}">
                  <a16:creationId xmlns:a16="http://schemas.microsoft.com/office/drawing/2014/main" id="{C1305081-A7C8-D606-7FD9-03E3BDB46FC5}"/>
                </a:ext>
              </a:extLst>
            </p:cNvPr>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7" name="Google Shape;975;p9">
              <a:extLst>
                <a:ext uri="{FF2B5EF4-FFF2-40B4-BE49-F238E27FC236}">
                  <a16:creationId xmlns:a16="http://schemas.microsoft.com/office/drawing/2014/main" id="{2A42C9D2-B1F3-076D-1127-B2A2DAD0EB9A}"/>
                </a:ext>
              </a:extLst>
            </p:cNvPr>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8" name="Google Shape;976;p9">
              <a:extLst>
                <a:ext uri="{FF2B5EF4-FFF2-40B4-BE49-F238E27FC236}">
                  <a16:creationId xmlns:a16="http://schemas.microsoft.com/office/drawing/2014/main" id="{74B67C5F-A315-E3F2-45DC-F0209BA09F32}"/>
                </a:ext>
              </a:extLst>
            </p:cNvPr>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9" name="Google Shape;977;p9">
              <a:extLst>
                <a:ext uri="{FF2B5EF4-FFF2-40B4-BE49-F238E27FC236}">
                  <a16:creationId xmlns:a16="http://schemas.microsoft.com/office/drawing/2014/main" id="{D8F1196F-3D8C-D959-2021-3BDA16EB82FD}"/>
                </a:ext>
              </a:extLst>
            </p:cNvPr>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0" name="Google Shape;978;p9">
              <a:extLst>
                <a:ext uri="{FF2B5EF4-FFF2-40B4-BE49-F238E27FC236}">
                  <a16:creationId xmlns:a16="http://schemas.microsoft.com/office/drawing/2014/main" id="{690C019C-4F29-33D4-D268-178819C7D14A}"/>
                </a:ext>
              </a:extLst>
            </p:cNvPr>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1" name="Google Shape;979;p9">
              <a:extLst>
                <a:ext uri="{FF2B5EF4-FFF2-40B4-BE49-F238E27FC236}">
                  <a16:creationId xmlns:a16="http://schemas.microsoft.com/office/drawing/2014/main" id="{F27CF405-B6D8-A087-60A0-0FF6E212EC1C}"/>
                </a:ext>
              </a:extLst>
            </p:cNvPr>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2" name="Google Shape;980;p9">
              <a:extLst>
                <a:ext uri="{FF2B5EF4-FFF2-40B4-BE49-F238E27FC236}">
                  <a16:creationId xmlns:a16="http://schemas.microsoft.com/office/drawing/2014/main" id="{BF5BFA51-3058-064C-D005-721AE2DCB081}"/>
                </a:ext>
              </a:extLst>
            </p:cNvPr>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3" name="Google Shape;981;p9">
              <a:extLst>
                <a:ext uri="{FF2B5EF4-FFF2-40B4-BE49-F238E27FC236}">
                  <a16:creationId xmlns:a16="http://schemas.microsoft.com/office/drawing/2014/main" id="{7D669EDC-2291-74F2-FB2D-C5D5543AECCA}"/>
                </a:ext>
              </a:extLst>
            </p:cNvPr>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4" name="Google Shape;982;p9">
              <a:extLst>
                <a:ext uri="{FF2B5EF4-FFF2-40B4-BE49-F238E27FC236}">
                  <a16:creationId xmlns:a16="http://schemas.microsoft.com/office/drawing/2014/main" id="{861E6392-0BAA-F54A-2824-8E1C3B84129A}"/>
                </a:ext>
              </a:extLst>
            </p:cNvPr>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5" name="Google Shape;983;p9">
              <a:extLst>
                <a:ext uri="{FF2B5EF4-FFF2-40B4-BE49-F238E27FC236}">
                  <a16:creationId xmlns:a16="http://schemas.microsoft.com/office/drawing/2014/main" id="{34B5DFE4-96A7-8FCB-4AA3-8E2AF5018DA2}"/>
                </a:ext>
              </a:extLst>
            </p:cNvPr>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6" name="Google Shape;984;p9">
              <a:extLst>
                <a:ext uri="{FF2B5EF4-FFF2-40B4-BE49-F238E27FC236}">
                  <a16:creationId xmlns:a16="http://schemas.microsoft.com/office/drawing/2014/main" id="{0E9BB840-CE74-6999-2AA7-8B2D5F6106D5}"/>
                </a:ext>
              </a:extLst>
            </p:cNvPr>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7" name="Google Shape;985;p9">
              <a:extLst>
                <a:ext uri="{FF2B5EF4-FFF2-40B4-BE49-F238E27FC236}">
                  <a16:creationId xmlns:a16="http://schemas.microsoft.com/office/drawing/2014/main" id="{1A395476-31FB-1A73-B4F6-7FE806C77AC7}"/>
                </a:ext>
              </a:extLst>
            </p:cNvPr>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8" name="Google Shape;986;p9">
              <a:extLst>
                <a:ext uri="{FF2B5EF4-FFF2-40B4-BE49-F238E27FC236}">
                  <a16:creationId xmlns:a16="http://schemas.microsoft.com/office/drawing/2014/main" id="{0292D6A6-82C6-435E-FC23-C207717F27D5}"/>
                </a:ext>
              </a:extLst>
            </p:cNvPr>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9" name="Google Shape;987;p9">
              <a:extLst>
                <a:ext uri="{FF2B5EF4-FFF2-40B4-BE49-F238E27FC236}">
                  <a16:creationId xmlns:a16="http://schemas.microsoft.com/office/drawing/2014/main" id="{12E4F337-CE19-8195-9735-3B2690B0FD90}"/>
                </a:ext>
              </a:extLst>
            </p:cNvPr>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0" name="Google Shape;988;p9">
              <a:extLst>
                <a:ext uri="{FF2B5EF4-FFF2-40B4-BE49-F238E27FC236}">
                  <a16:creationId xmlns:a16="http://schemas.microsoft.com/office/drawing/2014/main" id="{E17EBC0A-9C02-0A70-A7B6-539171E85608}"/>
                </a:ext>
              </a:extLst>
            </p:cNvPr>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1" name="Google Shape;989;p9">
              <a:extLst>
                <a:ext uri="{FF2B5EF4-FFF2-40B4-BE49-F238E27FC236}">
                  <a16:creationId xmlns:a16="http://schemas.microsoft.com/office/drawing/2014/main" id="{EAD39DFA-1B5E-64AA-C3E8-166FAFEF8E06}"/>
                </a:ext>
              </a:extLst>
            </p:cNvPr>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2" name="Google Shape;990;p9">
              <a:extLst>
                <a:ext uri="{FF2B5EF4-FFF2-40B4-BE49-F238E27FC236}">
                  <a16:creationId xmlns:a16="http://schemas.microsoft.com/office/drawing/2014/main" id="{B0AF38C2-084D-80AE-2313-7408A72FC25A}"/>
                </a:ext>
              </a:extLst>
            </p:cNvPr>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3" name="Google Shape;991;p9">
              <a:extLst>
                <a:ext uri="{FF2B5EF4-FFF2-40B4-BE49-F238E27FC236}">
                  <a16:creationId xmlns:a16="http://schemas.microsoft.com/office/drawing/2014/main" id="{B3882B34-30F1-600E-E278-8BED202BF5F0}"/>
                </a:ext>
              </a:extLst>
            </p:cNvPr>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4" name="Google Shape;992;p9">
              <a:extLst>
                <a:ext uri="{FF2B5EF4-FFF2-40B4-BE49-F238E27FC236}">
                  <a16:creationId xmlns:a16="http://schemas.microsoft.com/office/drawing/2014/main" id="{4F2569CD-7BE9-698F-AF0D-978AAB599BDB}"/>
                </a:ext>
              </a:extLst>
            </p:cNvPr>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5" name="Google Shape;993;p9">
              <a:extLst>
                <a:ext uri="{FF2B5EF4-FFF2-40B4-BE49-F238E27FC236}">
                  <a16:creationId xmlns:a16="http://schemas.microsoft.com/office/drawing/2014/main" id="{084640F3-6C0A-E2EE-05E8-B545B93698C8}"/>
                </a:ext>
              </a:extLst>
            </p:cNvPr>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6" name="Google Shape;994;p9">
              <a:extLst>
                <a:ext uri="{FF2B5EF4-FFF2-40B4-BE49-F238E27FC236}">
                  <a16:creationId xmlns:a16="http://schemas.microsoft.com/office/drawing/2014/main" id="{DA8796FA-8945-15FB-EC42-C742C46FA7A8}"/>
                </a:ext>
              </a:extLst>
            </p:cNvPr>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7" name="Google Shape;995;p9">
              <a:extLst>
                <a:ext uri="{FF2B5EF4-FFF2-40B4-BE49-F238E27FC236}">
                  <a16:creationId xmlns:a16="http://schemas.microsoft.com/office/drawing/2014/main" id="{28E414A8-2747-C632-4387-7F00C36D9DA5}"/>
                </a:ext>
              </a:extLst>
            </p:cNvPr>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8" name="Google Shape;996;p9">
              <a:extLst>
                <a:ext uri="{FF2B5EF4-FFF2-40B4-BE49-F238E27FC236}">
                  <a16:creationId xmlns:a16="http://schemas.microsoft.com/office/drawing/2014/main" id="{B9CE2EBC-2969-F7BA-E9C5-D78439DCE554}"/>
                </a:ext>
              </a:extLst>
            </p:cNvPr>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9" name="Google Shape;997;p9">
              <a:extLst>
                <a:ext uri="{FF2B5EF4-FFF2-40B4-BE49-F238E27FC236}">
                  <a16:creationId xmlns:a16="http://schemas.microsoft.com/office/drawing/2014/main" id="{3725680E-6C47-ED5B-D50D-179ED1EA2D3C}"/>
                </a:ext>
              </a:extLst>
            </p:cNvPr>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EA5DC"/>
            </a:solidFill>
            <a:ln>
              <a:noFill/>
            </a:ln>
          </p:spPr>
          <p:txBody>
            <a:bodyPr spcFirstLastPara="1" wrap="square" lIns="0" tIns="0" rIns="0" bIns="0" anchor="t" anchorCtr="0">
              <a:noAutofit/>
            </a:bodyPr>
            <a:lstStyle/>
            <a:p>
              <a:endParaRPr sz="1899">
                <a:solidFill>
                  <a:schemeClr val="dk1"/>
                </a:solidFill>
                <a:latin typeface="Lato Light"/>
                <a:ea typeface="Lato Light"/>
                <a:cs typeface="Lato Light"/>
                <a:sym typeface="Lato Light"/>
              </a:endParaRPr>
            </a:p>
          </p:txBody>
        </p:sp>
        <p:sp>
          <p:nvSpPr>
            <p:cNvPr id="80" name="Google Shape;998;p9">
              <a:extLst>
                <a:ext uri="{FF2B5EF4-FFF2-40B4-BE49-F238E27FC236}">
                  <a16:creationId xmlns:a16="http://schemas.microsoft.com/office/drawing/2014/main" id="{39886F5C-6348-D719-5D95-2C66F71F4B3D}"/>
                </a:ext>
              </a:extLst>
            </p:cNvPr>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1" name="Google Shape;999;p9">
              <a:extLst>
                <a:ext uri="{FF2B5EF4-FFF2-40B4-BE49-F238E27FC236}">
                  <a16:creationId xmlns:a16="http://schemas.microsoft.com/office/drawing/2014/main" id="{D21C14DD-162A-5B00-02F3-C882A79264B6}"/>
                </a:ext>
              </a:extLst>
            </p:cNvPr>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2" name="Google Shape;1000;p9">
              <a:extLst>
                <a:ext uri="{FF2B5EF4-FFF2-40B4-BE49-F238E27FC236}">
                  <a16:creationId xmlns:a16="http://schemas.microsoft.com/office/drawing/2014/main" id="{32397DA8-65D2-3E8D-F0A3-A1D782E7A4A5}"/>
                </a:ext>
              </a:extLst>
            </p:cNvPr>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3" name="Google Shape;1001;p9">
              <a:extLst>
                <a:ext uri="{FF2B5EF4-FFF2-40B4-BE49-F238E27FC236}">
                  <a16:creationId xmlns:a16="http://schemas.microsoft.com/office/drawing/2014/main" id="{9250FD2A-F7D7-B985-6EEE-86B67E6C5F4E}"/>
                </a:ext>
              </a:extLst>
            </p:cNvPr>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4" name="Google Shape;1002;p9">
              <a:extLst>
                <a:ext uri="{FF2B5EF4-FFF2-40B4-BE49-F238E27FC236}">
                  <a16:creationId xmlns:a16="http://schemas.microsoft.com/office/drawing/2014/main" id="{35C92F27-A806-FA18-407C-F48D51D7DB84}"/>
                </a:ext>
              </a:extLst>
            </p:cNvPr>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5" name="Google Shape;1003;p9">
              <a:extLst>
                <a:ext uri="{FF2B5EF4-FFF2-40B4-BE49-F238E27FC236}">
                  <a16:creationId xmlns:a16="http://schemas.microsoft.com/office/drawing/2014/main" id="{DF74A9A0-6BBE-A402-87E0-F27FDFC6D32E}"/>
                </a:ext>
              </a:extLst>
            </p:cNvPr>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6" name="Google Shape;1004;p9">
              <a:extLst>
                <a:ext uri="{FF2B5EF4-FFF2-40B4-BE49-F238E27FC236}">
                  <a16:creationId xmlns:a16="http://schemas.microsoft.com/office/drawing/2014/main" id="{9D34F37B-AB6B-5BB7-61E3-B1EFCC191FDB}"/>
                </a:ext>
              </a:extLst>
            </p:cNvPr>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7" name="Google Shape;1005;p9">
              <a:extLst>
                <a:ext uri="{FF2B5EF4-FFF2-40B4-BE49-F238E27FC236}">
                  <a16:creationId xmlns:a16="http://schemas.microsoft.com/office/drawing/2014/main" id="{7ADB0F14-4707-A345-EEB2-F0DABC1BB332}"/>
                </a:ext>
              </a:extLst>
            </p:cNvPr>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8" name="Google Shape;1006;p9">
              <a:extLst>
                <a:ext uri="{FF2B5EF4-FFF2-40B4-BE49-F238E27FC236}">
                  <a16:creationId xmlns:a16="http://schemas.microsoft.com/office/drawing/2014/main" id="{0BC1D86A-3B3D-C3E5-2C77-B467B1BD8049}"/>
                </a:ext>
              </a:extLst>
            </p:cNvPr>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9" name="Google Shape;1007;p9">
              <a:extLst>
                <a:ext uri="{FF2B5EF4-FFF2-40B4-BE49-F238E27FC236}">
                  <a16:creationId xmlns:a16="http://schemas.microsoft.com/office/drawing/2014/main" id="{CC5CD18A-9BBA-2355-4045-FDD3EE489A41}"/>
                </a:ext>
              </a:extLst>
            </p:cNvPr>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0" name="Google Shape;1008;p9">
              <a:extLst>
                <a:ext uri="{FF2B5EF4-FFF2-40B4-BE49-F238E27FC236}">
                  <a16:creationId xmlns:a16="http://schemas.microsoft.com/office/drawing/2014/main" id="{E5721093-AF97-86C2-A4FB-4F462F59485A}"/>
                </a:ext>
              </a:extLst>
            </p:cNvPr>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1" name="Google Shape;1009;p9">
              <a:extLst>
                <a:ext uri="{FF2B5EF4-FFF2-40B4-BE49-F238E27FC236}">
                  <a16:creationId xmlns:a16="http://schemas.microsoft.com/office/drawing/2014/main" id="{CF127BE3-1910-EE84-D7DD-69DA67F51461}"/>
                </a:ext>
              </a:extLst>
            </p:cNvPr>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2" name="Google Shape;1010;p9">
              <a:extLst>
                <a:ext uri="{FF2B5EF4-FFF2-40B4-BE49-F238E27FC236}">
                  <a16:creationId xmlns:a16="http://schemas.microsoft.com/office/drawing/2014/main" id="{48F283C1-DC38-3878-FF22-7DB72CA2383A}"/>
                </a:ext>
              </a:extLst>
            </p:cNvPr>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3" name="Google Shape;1011;p9">
              <a:extLst>
                <a:ext uri="{FF2B5EF4-FFF2-40B4-BE49-F238E27FC236}">
                  <a16:creationId xmlns:a16="http://schemas.microsoft.com/office/drawing/2014/main" id="{90FD6CB8-D6A1-AA1E-ED45-C7B67F795482}"/>
                </a:ext>
              </a:extLst>
            </p:cNvPr>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4" name="Google Shape;1012;p9">
              <a:extLst>
                <a:ext uri="{FF2B5EF4-FFF2-40B4-BE49-F238E27FC236}">
                  <a16:creationId xmlns:a16="http://schemas.microsoft.com/office/drawing/2014/main" id="{05F9519B-9EE4-8D72-4405-D9905B369CB0}"/>
                </a:ext>
              </a:extLst>
            </p:cNvPr>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5" name="Google Shape;1013;p9">
              <a:extLst>
                <a:ext uri="{FF2B5EF4-FFF2-40B4-BE49-F238E27FC236}">
                  <a16:creationId xmlns:a16="http://schemas.microsoft.com/office/drawing/2014/main" id="{3FBE1D26-ABE6-17C3-7EAB-0C3F24E15C33}"/>
                </a:ext>
              </a:extLst>
            </p:cNvPr>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6" name="Google Shape;1014;p9">
              <a:extLst>
                <a:ext uri="{FF2B5EF4-FFF2-40B4-BE49-F238E27FC236}">
                  <a16:creationId xmlns:a16="http://schemas.microsoft.com/office/drawing/2014/main" id="{C485D30A-A599-5DA8-E5CD-6DD766851674}"/>
                </a:ext>
              </a:extLst>
            </p:cNvPr>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7" name="Google Shape;1015;p9">
              <a:extLst>
                <a:ext uri="{FF2B5EF4-FFF2-40B4-BE49-F238E27FC236}">
                  <a16:creationId xmlns:a16="http://schemas.microsoft.com/office/drawing/2014/main" id="{334E10CC-0130-7A3B-75F2-C63AAD0EDCD4}"/>
                </a:ext>
              </a:extLst>
            </p:cNvPr>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8" name="Google Shape;1016;p9">
              <a:extLst>
                <a:ext uri="{FF2B5EF4-FFF2-40B4-BE49-F238E27FC236}">
                  <a16:creationId xmlns:a16="http://schemas.microsoft.com/office/drawing/2014/main" id="{B035A5C2-1BC8-C9AC-F57A-EBC2775917FB}"/>
                </a:ext>
              </a:extLst>
            </p:cNvPr>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9" name="Google Shape;1017;p9">
              <a:extLst>
                <a:ext uri="{FF2B5EF4-FFF2-40B4-BE49-F238E27FC236}">
                  <a16:creationId xmlns:a16="http://schemas.microsoft.com/office/drawing/2014/main" id="{5A8A3651-4BA0-0706-F579-61A417EC7826}"/>
                </a:ext>
              </a:extLst>
            </p:cNvPr>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0" name="Google Shape;1018;p9">
              <a:extLst>
                <a:ext uri="{FF2B5EF4-FFF2-40B4-BE49-F238E27FC236}">
                  <a16:creationId xmlns:a16="http://schemas.microsoft.com/office/drawing/2014/main" id="{B90508E7-8903-F216-38ED-A9E5B159CB1F}"/>
                </a:ext>
              </a:extLst>
            </p:cNvPr>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1" name="Google Shape;1019;p9">
              <a:extLst>
                <a:ext uri="{FF2B5EF4-FFF2-40B4-BE49-F238E27FC236}">
                  <a16:creationId xmlns:a16="http://schemas.microsoft.com/office/drawing/2014/main" id="{03705006-8E6F-6F81-3A6C-7B5405F06E68}"/>
                </a:ext>
              </a:extLst>
            </p:cNvPr>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2" name="Google Shape;1020;p9">
              <a:extLst>
                <a:ext uri="{FF2B5EF4-FFF2-40B4-BE49-F238E27FC236}">
                  <a16:creationId xmlns:a16="http://schemas.microsoft.com/office/drawing/2014/main" id="{4ECBE4A1-ABF4-B1A7-CD1D-784A294458F5}"/>
                </a:ext>
              </a:extLst>
            </p:cNvPr>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3" name="Google Shape;1021;p9">
              <a:extLst>
                <a:ext uri="{FF2B5EF4-FFF2-40B4-BE49-F238E27FC236}">
                  <a16:creationId xmlns:a16="http://schemas.microsoft.com/office/drawing/2014/main" id="{1900752C-4070-FD28-FBFB-87A9D2EDE8FE}"/>
                </a:ext>
              </a:extLst>
            </p:cNvPr>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4" name="Google Shape;1022;p9">
              <a:extLst>
                <a:ext uri="{FF2B5EF4-FFF2-40B4-BE49-F238E27FC236}">
                  <a16:creationId xmlns:a16="http://schemas.microsoft.com/office/drawing/2014/main" id="{C59B12D6-98E2-4F16-B0BC-63DAE6AEFFCF}"/>
                </a:ext>
              </a:extLst>
            </p:cNvPr>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5" name="Google Shape;1023;p9">
              <a:extLst>
                <a:ext uri="{FF2B5EF4-FFF2-40B4-BE49-F238E27FC236}">
                  <a16:creationId xmlns:a16="http://schemas.microsoft.com/office/drawing/2014/main" id="{710BD728-51D8-14B7-1C68-BC8ED7066A27}"/>
                </a:ext>
              </a:extLst>
            </p:cNvPr>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6" name="Google Shape;1024;p9">
              <a:extLst>
                <a:ext uri="{FF2B5EF4-FFF2-40B4-BE49-F238E27FC236}">
                  <a16:creationId xmlns:a16="http://schemas.microsoft.com/office/drawing/2014/main" id="{44176A40-E921-7587-354F-31649FC6C147}"/>
                </a:ext>
              </a:extLst>
            </p:cNvPr>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7" name="Google Shape;1025;p9">
              <a:extLst>
                <a:ext uri="{FF2B5EF4-FFF2-40B4-BE49-F238E27FC236}">
                  <a16:creationId xmlns:a16="http://schemas.microsoft.com/office/drawing/2014/main" id="{D1F5DC29-2B3B-2612-151D-C0A257D43B61}"/>
                </a:ext>
              </a:extLst>
            </p:cNvPr>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8" name="Google Shape;1026;p9">
              <a:extLst>
                <a:ext uri="{FF2B5EF4-FFF2-40B4-BE49-F238E27FC236}">
                  <a16:creationId xmlns:a16="http://schemas.microsoft.com/office/drawing/2014/main" id="{AC01B38D-7971-0D8A-6886-C977C51D475C}"/>
                </a:ext>
              </a:extLst>
            </p:cNvPr>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9" name="Google Shape;1027;p9">
              <a:extLst>
                <a:ext uri="{FF2B5EF4-FFF2-40B4-BE49-F238E27FC236}">
                  <a16:creationId xmlns:a16="http://schemas.microsoft.com/office/drawing/2014/main" id="{879B1840-11C0-0EC2-0EC5-B74AB5F85462}"/>
                </a:ext>
              </a:extLst>
            </p:cNvPr>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0" name="Google Shape;1028;p9">
              <a:extLst>
                <a:ext uri="{FF2B5EF4-FFF2-40B4-BE49-F238E27FC236}">
                  <a16:creationId xmlns:a16="http://schemas.microsoft.com/office/drawing/2014/main" id="{3981C07E-34F1-71CF-5E57-516B9B3901F0}"/>
                </a:ext>
              </a:extLst>
            </p:cNvPr>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1" name="Google Shape;1029;p9">
              <a:extLst>
                <a:ext uri="{FF2B5EF4-FFF2-40B4-BE49-F238E27FC236}">
                  <a16:creationId xmlns:a16="http://schemas.microsoft.com/office/drawing/2014/main" id="{A40534A3-59CC-70B9-E849-F8BDE01D6EB1}"/>
                </a:ext>
              </a:extLst>
            </p:cNvPr>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extLst>
      <p:ext uri="{BB962C8B-B14F-4D97-AF65-F5344CB8AC3E}">
        <p14:creationId xmlns:p14="http://schemas.microsoft.com/office/powerpoint/2010/main" val="3498140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80A6745-C1AA-FA7E-FA35-314083EC94D5}"/>
              </a:ext>
            </a:extLst>
          </p:cNvPr>
          <p:cNvSpPr>
            <a:spLocks noGrp="1"/>
          </p:cNvSpPr>
          <p:nvPr>
            <p:ph type="body" sz="quarter" idx="11"/>
          </p:nvPr>
        </p:nvSpPr>
        <p:spPr/>
        <p:txBody>
          <a:bodyPr/>
          <a:lstStyle/>
          <a:p>
            <a:endParaRPr lang="en-GB"/>
          </a:p>
        </p:txBody>
      </p:sp>
      <p:sp>
        <p:nvSpPr>
          <p:cNvPr id="5" name="Text Placeholder 2">
            <a:extLst>
              <a:ext uri="{FF2B5EF4-FFF2-40B4-BE49-F238E27FC236}">
                <a16:creationId xmlns:a16="http://schemas.microsoft.com/office/drawing/2014/main" id="{B8BDAB44-485B-629E-8499-728EAD948021}"/>
              </a:ext>
            </a:extLst>
          </p:cNvPr>
          <p:cNvSpPr txBox="1">
            <a:spLocks/>
          </p:cNvSpPr>
          <p:nvPr/>
        </p:nvSpPr>
        <p:spPr>
          <a:xfrm>
            <a:off x="444636" y="398276"/>
            <a:ext cx="8529547"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Extra boost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for</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your</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creativity</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reverse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brainstorming</a:t>
            </a:r>
            <a:endParaRPr kumimoji="0" lang="en-GB"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 name="object 5">
            <a:extLst>
              <a:ext uri="{FF2B5EF4-FFF2-40B4-BE49-F238E27FC236}">
                <a16:creationId xmlns:a16="http://schemas.microsoft.com/office/drawing/2014/main" id="{A1A54B2E-10BD-A893-5D9D-8A3609BCC85D}"/>
              </a:ext>
            </a:extLst>
          </p:cNvPr>
          <p:cNvSpPr txBox="1"/>
          <p:nvPr/>
        </p:nvSpPr>
        <p:spPr>
          <a:xfrm>
            <a:off x="4507759" y="2079380"/>
            <a:ext cx="6703166" cy="3427948"/>
          </a:xfrm>
          <a:prstGeom prst="rect">
            <a:avLst/>
          </a:prstGeom>
        </p:spPr>
        <p:txBody>
          <a:bodyPr vert="horz" wrap="square" lIns="0" tIns="11516" rIns="0" bIns="0" rtlCol="0">
            <a:spAutoFit/>
          </a:bodyPr>
          <a:lstStyle/>
          <a:p>
            <a:pPr marL="11516" defTabSz="829178">
              <a:spcBef>
                <a:spcPts val="1200"/>
              </a:spcBef>
            </a:pPr>
            <a:r>
              <a:rPr lang="en-GB" sz="2400" b="1" dirty="0">
                <a:solidFill>
                  <a:prstClr val="black"/>
                </a:solidFill>
                <a:latin typeface="Calibri" panose="020F0502020204030204"/>
                <a:cs typeface="Open Sans"/>
              </a:rPr>
              <a:t>How does Reverse Brainstorming work?</a:t>
            </a:r>
          </a:p>
          <a:p>
            <a:pPr marL="468716" indent="-457200" defTabSz="829178">
              <a:spcBef>
                <a:spcPts val="1200"/>
              </a:spcBef>
              <a:buFont typeface="+mj-lt"/>
              <a:buAutoNum type="arabicPeriod"/>
            </a:pPr>
            <a:r>
              <a:rPr lang="en-GB" sz="2400" dirty="0">
                <a:solidFill>
                  <a:prstClr val="black"/>
                </a:solidFill>
                <a:latin typeface="Calibri" panose="020F0502020204030204"/>
                <a:cs typeface="Open Sans"/>
              </a:rPr>
              <a:t>Reverse the problem and list things that could make it even worse. What factors could escalate it or make it more challenging? How could the exact opposite be achieved?</a:t>
            </a:r>
          </a:p>
          <a:p>
            <a:pPr marL="468716" indent="-457200" defTabSz="829178">
              <a:spcBef>
                <a:spcPts val="1200"/>
              </a:spcBef>
              <a:buFont typeface="+mj-lt"/>
              <a:buAutoNum type="arabicPeriod"/>
            </a:pPr>
            <a:r>
              <a:rPr lang="en-GB" sz="2400" dirty="0">
                <a:solidFill>
                  <a:prstClr val="black"/>
                </a:solidFill>
                <a:latin typeface="Calibri" panose="020F0502020204030204"/>
                <a:cs typeface="Open Sans"/>
              </a:rPr>
              <a:t>Reverse these ideas, to find solutions to them. </a:t>
            </a:r>
          </a:p>
          <a:p>
            <a:pPr marL="468716" indent="-457200" defTabSz="829178">
              <a:spcBef>
                <a:spcPts val="1200"/>
              </a:spcBef>
              <a:buFont typeface="+mj-lt"/>
              <a:buAutoNum type="arabicPeriod"/>
            </a:pPr>
            <a:r>
              <a:rPr lang="en-GB" sz="2400" dirty="0">
                <a:solidFill>
                  <a:prstClr val="black"/>
                </a:solidFill>
                <a:latin typeface="Calibri" panose="020F0502020204030204"/>
                <a:cs typeface="Open Sans"/>
              </a:rPr>
              <a:t>Identify solutions that can help solve the original problem and advance them into the final section. </a:t>
            </a:r>
          </a:p>
        </p:txBody>
      </p:sp>
    </p:spTree>
    <p:extLst>
      <p:ext uri="{BB962C8B-B14F-4D97-AF65-F5344CB8AC3E}">
        <p14:creationId xmlns:p14="http://schemas.microsoft.com/office/powerpoint/2010/main" val="2899721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C96C1E0-014E-171E-4810-C68B06CA712A}"/>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8F860D46-F1C7-96E7-83ED-F84A1A5E2E03}"/>
              </a:ext>
            </a:extLst>
          </p:cNvPr>
          <p:cNvSpPr txBox="1">
            <a:spLocks/>
          </p:cNvSpPr>
          <p:nvPr/>
        </p:nvSpPr>
        <p:spPr>
          <a:xfrm>
            <a:off x="444636" y="398276"/>
            <a:ext cx="8529547" cy="671785"/>
          </a:xfrm>
          <a:prstGeom prst="rect">
            <a:avLst/>
          </a:prstGeom>
          <a:solidFill>
            <a:srgbClr val="3EA5DC"/>
          </a:solidFill>
        </p:spPr>
        <p:txBody>
          <a:bodyPr vert="horz" lIns="91440" tIns="45720" rIns="91440" bIns="45720" rtlCol="0" anchor="ctr">
            <a:noAutofit/>
          </a:bodyPr>
          <a:lstStyle>
            <a:lvl1pPr marL="0" indent="0" algn="l" defTabSz="3343281" rtl="0" eaLnBrk="1" latinLnBrk="0" hangingPunct="1">
              <a:lnSpc>
                <a:spcPts val="3769"/>
              </a:lnSpc>
              <a:spcBef>
                <a:spcPts val="0"/>
              </a:spcBef>
              <a:buFont typeface="Arial" panose="020B0604020202020204" pitchFamily="34" charset="0"/>
              <a:buNone/>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marR="0" lvl="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Extra boost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for</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your</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creativity</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de-DE" sz="2400" b="1" i="0" u="none" strike="noStrike" kern="1200" cap="all" spc="0" normalizeH="0" baseline="0" noProof="0" dirty="0" err="1">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Mash-up</a:t>
            </a:r>
            <a:r>
              <a:rPr kumimoji="0" lang="de-DE"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rPr>
              <a:t> Innovation</a:t>
            </a:r>
            <a:endParaRPr kumimoji="0" lang="en-GB" sz="2400" b="1" i="0" u="none" strike="noStrike" kern="1200" cap="all" spc="0" normalizeH="0" baseline="0" noProof="0" dirty="0">
              <a:ln>
                <a:noFill/>
              </a:ln>
              <a:solidFill>
                <a:sysClr val="window" lastClr="FFFFFF"/>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4" name="object 5">
            <a:extLst>
              <a:ext uri="{FF2B5EF4-FFF2-40B4-BE49-F238E27FC236}">
                <a16:creationId xmlns:a16="http://schemas.microsoft.com/office/drawing/2014/main" id="{5E5DFEDF-610F-27A8-A055-B9F984090772}"/>
              </a:ext>
            </a:extLst>
          </p:cNvPr>
          <p:cNvSpPr txBox="1"/>
          <p:nvPr/>
        </p:nvSpPr>
        <p:spPr>
          <a:xfrm>
            <a:off x="4507759" y="1956715"/>
            <a:ext cx="6703166" cy="3951168"/>
          </a:xfrm>
          <a:prstGeom prst="rect">
            <a:avLst/>
          </a:prstGeom>
        </p:spPr>
        <p:txBody>
          <a:bodyPr vert="horz" wrap="square" lIns="0" tIns="11516" rIns="0" bIns="0" rtlCol="0">
            <a:spAutoFit/>
          </a:bodyPr>
          <a:lstStyle/>
          <a:p>
            <a:pPr marL="11516" defTabSz="829178">
              <a:spcBef>
                <a:spcPts val="1200"/>
              </a:spcBef>
            </a:pPr>
            <a:r>
              <a:rPr lang="en-GB" sz="2400" b="1" dirty="0">
                <a:solidFill>
                  <a:prstClr val="black"/>
                </a:solidFill>
                <a:latin typeface="Calibri" panose="020F0502020204030204"/>
                <a:cs typeface="Open Sans"/>
              </a:rPr>
              <a:t>What is Mash-up Innovation about?</a:t>
            </a:r>
          </a:p>
          <a:p>
            <a:pPr marL="11516" defTabSz="829178">
              <a:spcBef>
                <a:spcPts val="1200"/>
              </a:spcBef>
            </a:pPr>
            <a:r>
              <a:rPr lang="en-GB" sz="2400" dirty="0">
                <a:solidFill>
                  <a:prstClr val="black"/>
                </a:solidFill>
                <a:latin typeface="Calibri" panose="020F0502020204030204"/>
                <a:cs typeface="Open Sans"/>
              </a:rPr>
              <a:t>Mash-ups involve teaming up to craft inventive ideas by merging diverse elements. </a:t>
            </a:r>
          </a:p>
          <a:p>
            <a:pPr marL="11516" defTabSz="829178">
              <a:spcBef>
                <a:spcPts val="1200"/>
              </a:spcBef>
            </a:pPr>
            <a:r>
              <a:rPr lang="en-GB" sz="2400" dirty="0">
                <a:solidFill>
                  <a:prstClr val="black"/>
                </a:solidFill>
                <a:latin typeface="Calibri" panose="020F0502020204030204"/>
                <a:cs typeface="Open Sans"/>
              </a:rPr>
              <a:t>Step one: brainstorm around various aspects like technologies, human needs, and existing services.</a:t>
            </a:r>
          </a:p>
          <a:p>
            <a:pPr marL="11516" defTabSz="829178">
              <a:spcBef>
                <a:spcPts val="1200"/>
              </a:spcBef>
            </a:pPr>
            <a:r>
              <a:rPr lang="en-GB" sz="2400" dirty="0">
                <a:solidFill>
                  <a:prstClr val="black"/>
                </a:solidFill>
                <a:latin typeface="Calibri" panose="020F0502020204030204"/>
                <a:cs typeface="Open Sans"/>
              </a:rPr>
              <a:t>Step two: swiftly blend elements to craft fresh, exciting, and innovative concepts. </a:t>
            </a:r>
          </a:p>
          <a:p>
            <a:pPr marL="11516" defTabSz="829178">
              <a:spcBef>
                <a:spcPts val="1200"/>
              </a:spcBef>
            </a:pPr>
            <a:r>
              <a:rPr lang="en-GB" sz="2400" dirty="0">
                <a:solidFill>
                  <a:prstClr val="black"/>
                </a:solidFill>
                <a:latin typeface="Calibri" panose="020F0502020204030204"/>
                <a:cs typeface="Open Sans"/>
              </a:rPr>
              <a:t>Mash-ups showcase the speed and simplicity of generating innovative ideas.</a:t>
            </a:r>
          </a:p>
        </p:txBody>
      </p:sp>
    </p:spTree>
    <p:extLst>
      <p:ext uri="{BB962C8B-B14F-4D97-AF65-F5344CB8AC3E}">
        <p14:creationId xmlns:p14="http://schemas.microsoft.com/office/powerpoint/2010/main" val="85262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E440A2D-C478-7159-A9FD-539FA6CEB4EE}"/>
              </a:ext>
            </a:extLst>
          </p:cNvPr>
          <p:cNvSpPr>
            <a:spLocks noGrp="1"/>
          </p:cNvSpPr>
          <p:nvPr>
            <p:ph type="body" sz="quarter" idx="48"/>
          </p:nvPr>
        </p:nvSpPr>
        <p:spPr>
          <a:xfrm>
            <a:off x="931824" y="1249877"/>
            <a:ext cx="10744299" cy="5045378"/>
          </a:xfrm>
        </p:spPr>
        <p:txBody>
          <a:bodyPr/>
          <a:lstStyle/>
          <a:p>
            <a:r>
              <a:rPr lang="en-GB" sz="1800" dirty="0"/>
              <a:t>Question: How could we better support the families of patients in hospital?  </a:t>
            </a:r>
          </a:p>
          <a:p>
            <a:r>
              <a:rPr lang="en-GB" sz="1800" dirty="0"/>
              <a:t>In our example, the areas hospital and holiday are considered.</a:t>
            </a:r>
          </a:p>
          <a:p>
            <a:endParaRPr lang="en-GB" sz="2000" dirty="0"/>
          </a:p>
          <a:p>
            <a:endParaRPr lang="en-GB" sz="2000" dirty="0"/>
          </a:p>
        </p:txBody>
      </p:sp>
      <p:sp>
        <p:nvSpPr>
          <p:cNvPr id="4" name="Textplatzhalter 3">
            <a:extLst>
              <a:ext uri="{FF2B5EF4-FFF2-40B4-BE49-F238E27FC236}">
                <a16:creationId xmlns:a16="http://schemas.microsoft.com/office/drawing/2014/main" id="{7991D0A4-AE3E-146B-C2E3-366326CB71D8}"/>
              </a:ext>
            </a:extLst>
          </p:cNvPr>
          <p:cNvSpPr>
            <a:spLocks noGrp="1"/>
          </p:cNvSpPr>
          <p:nvPr>
            <p:ph type="body" sz="quarter" idx="62"/>
          </p:nvPr>
        </p:nvSpPr>
        <p:spPr>
          <a:xfrm>
            <a:off x="-8010" y="578092"/>
            <a:ext cx="6632148" cy="671785"/>
          </a:xfrm>
        </p:spPr>
        <p:txBody>
          <a:bodyPr/>
          <a:lstStyle/>
          <a:p>
            <a:r>
              <a:rPr lang="en-GB" sz="2400" cap="all" dirty="0"/>
              <a:t>Example of a Mash-Up Innovation</a:t>
            </a:r>
          </a:p>
        </p:txBody>
      </p:sp>
      <p:pic>
        <p:nvPicPr>
          <p:cNvPr id="5" name="Grafik 4" descr="Ein Bild, das Text, Kasten, weiß, Platz enthält.&#10;&#10;Automatisch generierte Beschreibung">
            <a:extLst>
              <a:ext uri="{FF2B5EF4-FFF2-40B4-BE49-F238E27FC236}">
                <a16:creationId xmlns:a16="http://schemas.microsoft.com/office/drawing/2014/main" id="{98896B25-DDD6-FCCD-828C-73BA3177AEF3}"/>
              </a:ext>
            </a:extLst>
          </p:cNvPr>
          <p:cNvPicPr>
            <a:picLocks noChangeAspect="1"/>
          </p:cNvPicPr>
          <p:nvPr/>
        </p:nvPicPr>
        <p:blipFill>
          <a:blip r:embed="rId2"/>
          <a:stretch>
            <a:fillRect/>
          </a:stretch>
        </p:blipFill>
        <p:spPr>
          <a:xfrm>
            <a:off x="1130596" y="2207921"/>
            <a:ext cx="3822640" cy="2375230"/>
          </a:xfrm>
          <a:prstGeom prst="rect">
            <a:avLst/>
          </a:prstGeom>
        </p:spPr>
      </p:pic>
      <p:pic>
        <p:nvPicPr>
          <p:cNvPr id="6" name="Grafik 5" descr="Ein Bild, das Text, Kasten enthält.&#10;&#10;Automatisch generierte Beschreibung">
            <a:extLst>
              <a:ext uri="{FF2B5EF4-FFF2-40B4-BE49-F238E27FC236}">
                <a16:creationId xmlns:a16="http://schemas.microsoft.com/office/drawing/2014/main" id="{8C5634DB-992E-A3AE-AF70-18478C00AD5A}"/>
              </a:ext>
            </a:extLst>
          </p:cNvPr>
          <p:cNvPicPr>
            <a:picLocks noChangeAspect="1"/>
          </p:cNvPicPr>
          <p:nvPr/>
        </p:nvPicPr>
        <p:blipFill>
          <a:blip r:embed="rId3"/>
          <a:stretch>
            <a:fillRect/>
          </a:stretch>
        </p:blipFill>
        <p:spPr>
          <a:xfrm>
            <a:off x="6624137" y="2303011"/>
            <a:ext cx="4000359" cy="2375230"/>
          </a:xfrm>
          <a:prstGeom prst="rect">
            <a:avLst/>
          </a:prstGeom>
        </p:spPr>
      </p:pic>
      <p:pic>
        <p:nvPicPr>
          <p:cNvPr id="7" name="Grafik 6" descr="Ein Bild, das Tisch enthält.&#10;&#10;Automatisch generierte Beschreibung">
            <a:extLst>
              <a:ext uri="{FF2B5EF4-FFF2-40B4-BE49-F238E27FC236}">
                <a16:creationId xmlns:a16="http://schemas.microsoft.com/office/drawing/2014/main" id="{D0092101-690A-1C0C-F905-6A3A2FFA1076}"/>
              </a:ext>
            </a:extLst>
          </p:cNvPr>
          <p:cNvPicPr>
            <a:picLocks noChangeAspect="1"/>
          </p:cNvPicPr>
          <p:nvPr/>
        </p:nvPicPr>
        <p:blipFill>
          <a:blip r:embed="rId4"/>
          <a:stretch>
            <a:fillRect/>
          </a:stretch>
        </p:blipFill>
        <p:spPr>
          <a:xfrm>
            <a:off x="147757" y="4093555"/>
            <a:ext cx="2223006" cy="1105152"/>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C180F083-33E4-C0E3-A01F-A870CF1931A7}"/>
              </a:ext>
            </a:extLst>
          </p:cNvPr>
          <p:cNvPicPr>
            <a:picLocks noChangeAspect="1"/>
          </p:cNvPicPr>
          <p:nvPr/>
        </p:nvPicPr>
        <p:blipFill>
          <a:blip r:embed="rId5"/>
          <a:stretch>
            <a:fillRect/>
          </a:stretch>
        </p:blipFill>
        <p:spPr>
          <a:xfrm>
            <a:off x="8628364" y="3649092"/>
            <a:ext cx="3047759" cy="1243273"/>
          </a:xfrm>
          <a:prstGeom prst="rect">
            <a:avLst/>
          </a:prstGeom>
        </p:spPr>
      </p:pic>
      <p:sp>
        <p:nvSpPr>
          <p:cNvPr id="9" name="Textfeld 8">
            <a:extLst>
              <a:ext uri="{FF2B5EF4-FFF2-40B4-BE49-F238E27FC236}">
                <a16:creationId xmlns:a16="http://schemas.microsoft.com/office/drawing/2014/main" id="{8238A03B-B63E-23CC-0DAE-28E403D3E3EA}"/>
              </a:ext>
            </a:extLst>
          </p:cNvPr>
          <p:cNvSpPr txBox="1"/>
          <p:nvPr/>
        </p:nvSpPr>
        <p:spPr>
          <a:xfrm>
            <a:off x="1391358" y="2929547"/>
            <a:ext cx="3402419" cy="1246495"/>
          </a:xfrm>
          <a:prstGeom prst="rect">
            <a:avLst/>
          </a:prstGeom>
          <a:noFill/>
        </p:spPr>
        <p:txBody>
          <a:bodyPr wrap="square" rtlCol="0">
            <a:spAutoFit/>
          </a:bodyPr>
          <a:lstStyle/>
          <a:p>
            <a:pPr marL="171450" indent="-171450">
              <a:buFont typeface="Arial" panose="020B0604020202020204" pitchFamily="34" charset="0"/>
              <a:buChar char="•"/>
            </a:pPr>
            <a:r>
              <a:rPr lang="de-DE" sz="1500" dirty="0" err="1">
                <a:solidFill>
                  <a:srgbClr val="000000"/>
                </a:solidFill>
                <a:latin typeface="Ink Free" panose="03080402000500000000" pitchFamily="66" charset="0"/>
              </a:rPr>
              <a:t>Beds</a:t>
            </a:r>
            <a:endParaRPr lang="de-DE" sz="1500" dirty="0">
              <a:solidFill>
                <a:srgbClr val="000000"/>
              </a:solidFill>
              <a:latin typeface="Ink Free" panose="03080402000500000000" pitchFamily="66" charset="0"/>
            </a:endParaRPr>
          </a:p>
          <a:p>
            <a:pPr marL="171450" indent="-171450">
              <a:buFont typeface="Arial" panose="020B0604020202020204" pitchFamily="34" charset="0"/>
              <a:buChar char="•"/>
            </a:pPr>
            <a:r>
              <a:rPr lang="de-DE" sz="1500" dirty="0" err="1">
                <a:solidFill>
                  <a:srgbClr val="000000"/>
                </a:solidFill>
                <a:latin typeface="Ink Free" panose="03080402000500000000" pitchFamily="66" charset="0"/>
              </a:rPr>
              <a:t>Canteen</a:t>
            </a:r>
            <a:r>
              <a:rPr lang="de-DE" sz="1500" dirty="0">
                <a:solidFill>
                  <a:srgbClr val="000000"/>
                </a:solidFill>
                <a:latin typeface="Ink Free" panose="03080402000500000000" pitchFamily="66" charset="0"/>
              </a:rPr>
              <a:t> </a:t>
            </a:r>
            <a:r>
              <a:rPr lang="de-DE" sz="1500" dirty="0" err="1">
                <a:solidFill>
                  <a:srgbClr val="000000"/>
                </a:solidFill>
                <a:latin typeface="Ink Free" panose="03080402000500000000" pitchFamily="66" charset="0"/>
              </a:rPr>
              <a:t>food</a:t>
            </a:r>
            <a:endParaRPr lang="de-DE" sz="1500" dirty="0">
              <a:solidFill>
                <a:srgbClr val="000000"/>
              </a:solidFill>
              <a:latin typeface="Ink Free" panose="03080402000500000000" pitchFamily="66" charset="0"/>
            </a:endParaRPr>
          </a:p>
          <a:p>
            <a:pPr marL="171450" indent="-171450">
              <a:buFont typeface="Arial" panose="020B0604020202020204" pitchFamily="34" charset="0"/>
              <a:buChar char="•"/>
            </a:pPr>
            <a:r>
              <a:rPr lang="de-DE" sz="1500" dirty="0">
                <a:solidFill>
                  <a:srgbClr val="000000"/>
                </a:solidFill>
                <a:latin typeface="Ink Free" panose="03080402000500000000" pitchFamily="66" charset="0"/>
              </a:rPr>
              <a:t>Equipment</a:t>
            </a:r>
          </a:p>
          <a:p>
            <a:pPr marL="171450" indent="-171450">
              <a:buFont typeface="Arial" panose="020B0604020202020204" pitchFamily="34" charset="0"/>
              <a:buChar char="•"/>
            </a:pPr>
            <a:r>
              <a:rPr lang="de-DE" sz="1500" dirty="0">
                <a:solidFill>
                  <a:srgbClr val="000000"/>
                </a:solidFill>
                <a:latin typeface="Ink Free" panose="03080402000500000000" pitchFamily="66" charset="0"/>
              </a:rPr>
              <a:t>Medicine</a:t>
            </a:r>
          </a:p>
          <a:p>
            <a:pPr marL="171450" indent="-171450">
              <a:buFont typeface="Arial" panose="020B0604020202020204" pitchFamily="34" charset="0"/>
              <a:buChar char="•"/>
            </a:pPr>
            <a:r>
              <a:rPr lang="de-DE" sz="1500" dirty="0" err="1">
                <a:solidFill>
                  <a:srgbClr val="000000"/>
                </a:solidFill>
                <a:latin typeface="Ink Free" panose="03080402000500000000" pitchFamily="66" charset="0"/>
              </a:rPr>
              <a:t>Recreation</a:t>
            </a:r>
            <a:r>
              <a:rPr lang="de-DE" sz="1500" dirty="0">
                <a:solidFill>
                  <a:srgbClr val="000000"/>
                </a:solidFill>
                <a:latin typeface="Ink Free" panose="03080402000500000000" pitchFamily="66" charset="0"/>
              </a:rPr>
              <a:t> </a:t>
            </a:r>
            <a:r>
              <a:rPr lang="de-DE" sz="1500" dirty="0" err="1">
                <a:solidFill>
                  <a:srgbClr val="000000"/>
                </a:solidFill>
                <a:latin typeface="Ink Free" panose="03080402000500000000" pitchFamily="66" charset="0"/>
              </a:rPr>
              <a:t>rooms</a:t>
            </a:r>
            <a:endParaRPr lang="de-DE" sz="1500" dirty="0">
              <a:solidFill>
                <a:srgbClr val="000000"/>
              </a:solidFill>
              <a:latin typeface="Ink Free" panose="03080402000500000000" pitchFamily="66" charset="0"/>
            </a:endParaRPr>
          </a:p>
        </p:txBody>
      </p:sp>
      <p:sp>
        <p:nvSpPr>
          <p:cNvPr id="10" name="Textfeld 9">
            <a:extLst>
              <a:ext uri="{FF2B5EF4-FFF2-40B4-BE49-F238E27FC236}">
                <a16:creationId xmlns:a16="http://schemas.microsoft.com/office/drawing/2014/main" id="{6C67F658-679C-EABA-71E1-A825BF0EFBA0}"/>
              </a:ext>
            </a:extLst>
          </p:cNvPr>
          <p:cNvSpPr txBox="1"/>
          <p:nvPr/>
        </p:nvSpPr>
        <p:spPr>
          <a:xfrm>
            <a:off x="6888333" y="2874991"/>
            <a:ext cx="3402419" cy="1708160"/>
          </a:xfrm>
          <a:prstGeom prst="rect">
            <a:avLst/>
          </a:prstGeom>
          <a:noFill/>
        </p:spPr>
        <p:txBody>
          <a:bodyPr wrap="square" rtlCol="0">
            <a:spAutoFit/>
          </a:bodyPr>
          <a:lstStyle/>
          <a:p>
            <a:pPr marL="171450" indent="-171450">
              <a:buFont typeface="Arial" panose="020B0604020202020204" pitchFamily="34" charset="0"/>
              <a:buChar char="•"/>
            </a:pPr>
            <a:r>
              <a:rPr lang="de-DE" sz="1500" dirty="0">
                <a:solidFill>
                  <a:srgbClr val="000000"/>
                </a:solidFill>
                <a:latin typeface="Ink Free" panose="03080402000500000000" pitchFamily="66" charset="0"/>
              </a:rPr>
              <a:t>Shopping</a:t>
            </a:r>
          </a:p>
          <a:p>
            <a:pPr marL="171450" indent="-171450">
              <a:buFont typeface="Arial" panose="020B0604020202020204" pitchFamily="34" charset="0"/>
              <a:buChar char="•"/>
            </a:pPr>
            <a:r>
              <a:rPr lang="de-DE" sz="1500" dirty="0">
                <a:solidFill>
                  <a:srgbClr val="000000"/>
                </a:solidFill>
                <a:latin typeface="Ink Free" panose="03080402000500000000" pitchFamily="66" charset="0"/>
              </a:rPr>
              <a:t>Cake</a:t>
            </a:r>
          </a:p>
          <a:p>
            <a:pPr marL="171450" indent="-171450">
              <a:buFont typeface="Arial" panose="020B0604020202020204" pitchFamily="34" charset="0"/>
              <a:buChar char="•"/>
            </a:pPr>
            <a:r>
              <a:rPr lang="de-DE" sz="1500" dirty="0" err="1">
                <a:solidFill>
                  <a:srgbClr val="000000"/>
                </a:solidFill>
                <a:latin typeface="Ink Free" panose="03080402000500000000" pitchFamily="66" charset="0"/>
              </a:rPr>
              <a:t>Cuddle</a:t>
            </a:r>
            <a:endParaRPr lang="de-DE" sz="1500" dirty="0">
              <a:solidFill>
                <a:srgbClr val="000000"/>
              </a:solidFill>
              <a:latin typeface="Ink Free" panose="03080402000500000000" pitchFamily="66" charset="0"/>
            </a:endParaRPr>
          </a:p>
          <a:p>
            <a:pPr marL="171450" indent="-171450">
              <a:buFont typeface="Arial" panose="020B0604020202020204" pitchFamily="34" charset="0"/>
              <a:buChar char="•"/>
            </a:pPr>
            <a:r>
              <a:rPr lang="de-DE" sz="1500" dirty="0">
                <a:solidFill>
                  <a:srgbClr val="000000"/>
                </a:solidFill>
                <a:latin typeface="Ink Free" panose="03080402000500000000" pitchFamily="66" charset="0"/>
              </a:rPr>
              <a:t>Sweets</a:t>
            </a:r>
          </a:p>
          <a:p>
            <a:pPr marL="171450" indent="-171450">
              <a:buFont typeface="Arial" panose="020B0604020202020204" pitchFamily="34" charset="0"/>
              <a:buChar char="•"/>
            </a:pPr>
            <a:r>
              <a:rPr lang="de-DE" sz="1500" dirty="0" err="1">
                <a:solidFill>
                  <a:srgbClr val="000000"/>
                </a:solidFill>
                <a:latin typeface="Ink Free" panose="03080402000500000000" pitchFamily="66" charset="0"/>
              </a:rPr>
              <a:t>Decoration</a:t>
            </a:r>
            <a:endParaRPr lang="de-DE" sz="1500" dirty="0">
              <a:solidFill>
                <a:srgbClr val="000000"/>
              </a:solidFill>
              <a:latin typeface="Ink Free" panose="03080402000500000000" pitchFamily="66" charset="0"/>
            </a:endParaRPr>
          </a:p>
          <a:p>
            <a:pPr marL="171450" indent="-171450">
              <a:buFont typeface="Arial" panose="020B0604020202020204" pitchFamily="34" charset="0"/>
              <a:buChar char="•"/>
            </a:pPr>
            <a:r>
              <a:rPr lang="de-DE" sz="1500" dirty="0">
                <a:solidFill>
                  <a:srgbClr val="000000"/>
                </a:solidFill>
                <a:latin typeface="Ink Free" panose="03080402000500000000" pitchFamily="66" charset="0"/>
              </a:rPr>
              <a:t>Music</a:t>
            </a:r>
          </a:p>
          <a:p>
            <a:pPr marL="171450" indent="-171450">
              <a:buFont typeface="Arial" panose="020B0604020202020204" pitchFamily="34" charset="0"/>
              <a:buChar char="•"/>
            </a:pPr>
            <a:r>
              <a:rPr lang="de-DE" sz="1500" dirty="0">
                <a:solidFill>
                  <a:srgbClr val="000000"/>
                </a:solidFill>
                <a:latin typeface="Ink Free" panose="03080402000500000000" pitchFamily="66" charset="0"/>
              </a:rPr>
              <a:t>Joy</a:t>
            </a:r>
          </a:p>
        </p:txBody>
      </p:sp>
      <p:cxnSp>
        <p:nvCxnSpPr>
          <p:cNvPr id="11" name="Gerader Verbinder 10">
            <a:extLst>
              <a:ext uri="{FF2B5EF4-FFF2-40B4-BE49-F238E27FC236}">
                <a16:creationId xmlns:a16="http://schemas.microsoft.com/office/drawing/2014/main" id="{139F6CD4-9285-6013-F75A-719FCD4E8084}"/>
              </a:ext>
            </a:extLst>
          </p:cNvPr>
          <p:cNvCxnSpPr>
            <a:cxnSpLocks/>
          </p:cNvCxnSpPr>
          <p:nvPr/>
        </p:nvCxnSpPr>
        <p:spPr>
          <a:xfrm>
            <a:off x="2152185" y="3065414"/>
            <a:ext cx="4730254" cy="42383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DD1A9F0-A309-0104-857B-B95D6531B299}"/>
              </a:ext>
            </a:extLst>
          </p:cNvPr>
          <p:cNvCxnSpPr>
            <a:cxnSpLocks/>
          </p:cNvCxnSpPr>
          <p:nvPr/>
        </p:nvCxnSpPr>
        <p:spPr>
          <a:xfrm>
            <a:off x="3161498" y="4028719"/>
            <a:ext cx="3716770" cy="132318"/>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5F96AEEE-DBA8-A684-64FB-B3475AF26812}"/>
              </a:ext>
            </a:extLst>
          </p:cNvPr>
          <p:cNvCxnSpPr>
            <a:cxnSpLocks/>
          </p:cNvCxnSpPr>
          <p:nvPr/>
        </p:nvCxnSpPr>
        <p:spPr>
          <a:xfrm flipV="1">
            <a:off x="2847571" y="3072405"/>
            <a:ext cx="4024029" cy="251328"/>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43C5248-1665-7BD4-6145-6072C644B4EF}"/>
              </a:ext>
            </a:extLst>
          </p:cNvPr>
          <p:cNvSpPr txBox="1"/>
          <p:nvPr/>
        </p:nvSpPr>
        <p:spPr>
          <a:xfrm>
            <a:off x="1082523" y="2659256"/>
            <a:ext cx="3643423" cy="307777"/>
          </a:xfrm>
          <a:prstGeom prst="rect">
            <a:avLst/>
          </a:prstGeom>
          <a:noFill/>
        </p:spPr>
        <p:txBody>
          <a:bodyPr wrap="square" rtlCol="0">
            <a:spAutoFit/>
          </a:bodyPr>
          <a:lstStyle/>
          <a:p>
            <a:pPr algn="ctr"/>
            <a:r>
              <a:rPr lang="de-DE" sz="1400" b="1" dirty="0">
                <a:solidFill>
                  <a:srgbClr val="000000"/>
                </a:solidFill>
                <a:latin typeface="Ink Free" panose="03080402000500000000" pitchFamily="66" charset="0"/>
              </a:rPr>
              <a:t>Hospital</a:t>
            </a:r>
          </a:p>
        </p:txBody>
      </p:sp>
      <p:sp>
        <p:nvSpPr>
          <p:cNvPr id="15" name="Textfeld 14">
            <a:extLst>
              <a:ext uri="{FF2B5EF4-FFF2-40B4-BE49-F238E27FC236}">
                <a16:creationId xmlns:a16="http://schemas.microsoft.com/office/drawing/2014/main" id="{11B4C318-F02C-0B2F-BED8-1C5F2FDAB17F}"/>
              </a:ext>
            </a:extLst>
          </p:cNvPr>
          <p:cNvSpPr txBox="1"/>
          <p:nvPr/>
        </p:nvSpPr>
        <p:spPr>
          <a:xfrm>
            <a:off x="6823296" y="2659711"/>
            <a:ext cx="3643423" cy="307777"/>
          </a:xfrm>
          <a:prstGeom prst="rect">
            <a:avLst/>
          </a:prstGeom>
          <a:noFill/>
        </p:spPr>
        <p:txBody>
          <a:bodyPr wrap="square" rtlCol="0">
            <a:spAutoFit/>
          </a:bodyPr>
          <a:lstStyle/>
          <a:p>
            <a:pPr algn="ctr"/>
            <a:r>
              <a:rPr lang="de-DE" sz="1400" b="1" dirty="0">
                <a:solidFill>
                  <a:srgbClr val="000000"/>
                </a:solidFill>
                <a:latin typeface="Ink Free" panose="03080402000500000000" pitchFamily="66" charset="0"/>
              </a:rPr>
              <a:t>Holiday</a:t>
            </a:r>
          </a:p>
        </p:txBody>
      </p:sp>
      <p:sp>
        <p:nvSpPr>
          <p:cNvPr id="16" name="Textfeld 15">
            <a:extLst>
              <a:ext uri="{FF2B5EF4-FFF2-40B4-BE49-F238E27FC236}">
                <a16:creationId xmlns:a16="http://schemas.microsoft.com/office/drawing/2014/main" id="{129D16C5-37F3-120F-8957-549F6CEB4624}"/>
              </a:ext>
            </a:extLst>
          </p:cNvPr>
          <p:cNvSpPr txBox="1"/>
          <p:nvPr/>
        </p:nvSpPr>
        <p:spPr>
          <a:xfrm>
            <a:off x="1130596" y="5292461"/>
            <a:ext cx="9557537" cy="1477328"/>
          </a:xfrm>
          <a:prstGeom prst="rect">
            <a:avLst/>
          </a:prstGeom>
          <a:noFill/>
        </p:spPr>
        <p:txBody>
          <a:bodyPr wrap="square" rtlCol="0">
            <a:spAutoFit/>
          </a:bodyPr>
          <a:lstStyle/>
          <a:p>
            <a:pPr marL="285750" indent="-285750">
              <a:buFont typeface="Arial" panose="020B0604020202020204" pitchFamily="34" charset="0"/>
              <a:buChar char="•"/>
            </a:pPr>
            <a:r>
              <a:rPr lang="en-GB" sz="1800" b="1" dirty="0">
                <a:solidFill>
                  <a:srgbClr val="000000"/>
                </a:solidFill>
                <a:latin typeface="Calibri" panose="020F0502020204030204" pitchFamily="34" charset="0"/>
                <a:ea typeface="Calibri" panose="020F0502020204030204" pitchFamily="34" charset="0"/>
                <a:cs typeface="Calibri" panose="020F0502020204030204" pitchFamily="34" charset="0"/>
              </a:rPr>
              <a:t>Cuddle beds: </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Beds that are large enough for parents, for example, to lie down with their children.</a:t>
            </a:r>
          </a:p>
          <a:p>
            <a:pPr marL="285750" indent="-285750">
              <a:buFont typeface="Arial" panose="020B0604020202020204" pitchFamily="34" charset="0"/>
              <a:buChar char="•"/>
            </a:pPr>
            <a:r>
              <a:rPr lang="en-GB" sz="1800" b="1" dirty="0">
                <a:solidFill>
                  <a:srgbClr val="000000"/>
                </a:solidFill>
                <a:latin typeface="Calibri" panose="020F0502020204030204" pitchFamily="34" charset="0"/>
                <a:ea typeface="Calibri" panose="020F0502020204030204" pitchFamily="34" charset="0"/>
                <a:cs typeface="Calibri" panose="020F0502020204030204" pitchFamily="34" charset="0"/>
              </a:rPr>
              <a:t>Lounge music: </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Music and video game rental in hospital lounges.</a:t>
            </a:r>
          </a:p>
          <a:p>
            <a:pPr marL="285750" indent="-285750">
              <a:buFont typeface="Arial" panose="020B0604020202020204" pitchFamily="34" charset="0"/>
              <a:buChar char="•"/>
            </a:pPr>
            <a:r>
              <a:rPr lang="en-GB" sz="1800" b="1" dirty="0">
                <a:solidFill>
                  <a:srgbClr val="000000"/>
                </a:solidFill>
                <a:latin typeface="Calibri" panose="020F0502020204030204" pitchFamily="34" charset="0"/>
                <a:ea typeface="Calibri" panose="020F0502020204030204" pitchFamily="34" charset="0"/>
                <a:cs typeface="Calibri" panose="020F0502020204030204" pitchFamily="34" charset="0"/>
              </a:rPr>
              <a:t>Canteen food shopping: </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In-hospital supermarkets where patients and their families can get fresh fruit, hygiene products and everything they need at all times.</a:t>
            </a:r>
            <a:endParaRPr lang="de-DE"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DE"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966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41D774-9F0D-445A-FF71-00846125E854}"/>
              </a:ext>
            </a:extLst>
          </p:cNvPr>
          <p:cNvSpPr>
            <a:spLocks noGrp="1"/>
          </p:cNvSpPr>
          <p:nvPr>
            <p:ph type="body" sz="quarter" idx="48"/>
          </p:nvPr>
        </p:nvSpPr>
        <p:spPr/>
        <p:txBody>
          <a:bodyPr/>
          <a:lstStyle/>
          <a:p>
            <a:r>
              <a:rPr lang="en-GB" b="1" dirty="0"/>
              <a:t>Develop your own mash-up!</a:t>
            </a:r>
          </a:p>
          <a:p>
            <a:endParaRPr lang="en-GB" dirty="0"/>
          </a:p>
          <a:p>
            <a:r>
              <a:rPr lang="en-GB" dirty="0"/>
              <a:t>Choose one area (e.g. technologies, human needs or existing services) and think about which elements of it could be useful for your solution. </a:t>
            </a:r>
          </a:p>
          <a:p>
            <a:endParaRPr lang="en-GB" dirty="0"/>
          </a:p>
          <a:p>
            <a:r>
              <a:rPr lang="en-GB" dirty="0"/>
              <a:t>Give free rein to your creativity!</a:t>
            </a:r>
          </a:p>
        </p:txBody>
      </p:sp>
      <p:sp>
        <p:nvSpPr>
          <p:cNvPr id="8" name="Textplatzhalter 7">
            <a:extLst>
              <a:ext uri="{FF2B5EF4-FFF2-40B4-BE49-F238E27FC236}">
                <a16:creationId xmlns:a16="http://schemas.microsoft.com/office/drawing/2014/main" id="{6A26B520-B809-3653-C7A3-785DAB85FDF6}"/>
              </a:ext>
            </a:extLst>
          </p:cNvPr>
          <p:cNvSpPr>
            <a:spLocks noGrp="1"/>
          </p:cNvSpPr>
          <p:nvPr>
            <p:ph type="body" sz="quarter" idx="62"/>
          </p:nvPr>
        </p:nvSpPr>
        <p:spPr>
          <a:xfrm>
            <a:off x="112295" y="578092"/>
            <a:ext cx="4705004" cy="671785"/>
          </a:xfrm>
        </p:spPr>
        <p:txBody>
          <a:bodyPr/>
          <a:lstStyle/>
          <a:p>
            <a:r>
              <a:rPr lang="de-DE" dirty="0"/>
              <a:t>YOUR MASH-UP</a:t>
            </a:r>
            <a:endParaRPr lang="en-GB" dirty="0"/>
          </a:p>
        </p:txBody>
      </p:sp>
      <p:pic>
        <p:nvPicPr>
          <p:cNvPr id="10" name="Bildplatzhalter 9">
            <a:extLst>
              <a:ext uri="{FF2B5EF4-FFF2-40B4-BE49-F238E27FC236}">
                <a16:creationId xmlns:a16="http://schemas.microsoft.com/office/drawing/2014/main" id="{76E1931D-FCDA-CCE6-0A91-CBEB4A517B19}"/>
              </a:ext>
            </a:extLst>
          </p:cNvPr>
          <p:cNvPicPr>
            <a:picLocks noGrp="1" noChangeAspect="1"/>
          </p:cNvPicPr>
          <p:nvPr>
            <p:ph type="pic" sz="quarter" idx="21"/>
          </p:nvPr>
        </p:nvPicPr>
        <p:blipFill>
          <a:blip r:embed="rId2"/>
          <a:srcRect l="3040" r="3040"/>
          <a:stretch/>
        </p:blipFill>
        <p:spPr/>
      </p:pic>
    </p:spTree>
    <p:extLst>
      <p:ext uri="{BB962C8B-B14F-4D97-AF65-F5344CB8AC3E}">
        <p14:creationId xmlns:p14="http://schemas.microsoft.com/office/powerpoint/2010/main" val="323140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847703"/>
            <a:ext cx="9385731" cy="3447552"/>
          </a:xfrm>
        </p:spPr>
        <p:txBody>
          <a:bodyPr/>
          <a:lstStyle/>
          <a:p>
            <a:pPr>
              <a:lnSpc>
                <a:spcPct val="100000"/>
              </a:lnSpc>
              <a:spcBef>
                <a:spcPts val="600"/>
              </a:spcBef>
            </a:pPr>
            <a:r>
              <a:rPr lang="en-GB" dirty="0"/>
              <a:t>Discuss the quality of the ideas in the group and decide on the best idea! </a:t>
            </a:r>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r>
              <a:rPr lang="en-GB" dirty="0"/>
              <a:t>Grab some sticky dots if you can’t agree on one idea. </a:t>
            </a:r>
          </a:p>
          <a:p>
            <a:pPr>
              <a:lnSpc>
                <a:spcPct val="100000"/>
              </a:lnSpc>
              <a:spcBef>
                <a:spcPts val="1200"/>
              </a:spcBef>
            </a:pPr>
            <a:r>
              <a:rPr lang="en-GB" dirty="0"/>
              <a:t>Maybe different aspects of the ideas can be </a:t>
            </a:r>
          </a:p>
          <a:p>
            <a:pPr>
              <a:lnSpc>
                <a:spcPct val="100000"/>
              </a:lnSpc>
            </a:pPr>
            <a:r>
              <a:rPr lang="en-GB" dirty="0"/>
              <a:t>blended together for an even better solution?</a:t>
            </a:r>
          </a:p>
          <a:p>
            <a:pPr>
              <a:lnSpc>
                <a:spcPct val="100000"/>
              </a:lnSpc>
              <a:spcBef>
                <a:spcPts val="600"/>
              </a:spcBef>
            </a:pPr>
            <a:endParaRPr lang="en-GB" dirty="0"/>
          </a:p>
          <a:p>
            <a:pPr>
              <a:lnSpc>
                <a:spcPct val="100000"/>
              </a:lnSpc>
            </a:pPr>
            <a:endParaRPr lang="en-GB" dirty="0"/>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4266502" cy="671785"/>
          </a:xfrm>
        </p:spPr>
        <p:txBody>
          <a:bodyPr/>
          <a:lstStyle/>
          <a:p>
            <a:pPr marL="539750" indent="-361950"/>
            <a:r>
              <a:rPr lang="en-GB" cap="all" dirty="0"/>
              <a:t>Pick the best idea</a:t>
            </a:r>
          </a:p>
        </p:txBody>
      </p:sp>
      <p:pic>
        <p:nvPicPr>
          <p:cNvPr id="5" name="Grafik 4" descr="Nach rechts zeigender Zeigefinger mit Handrücken">
            <a:extLst>
              <a:ext uri="{FF2B5EF4-FFF2-40B4-BE49-F238E27FC236}">
                <a16:creationId xmlns:a16="http://schemas.microsoft.com/office/drawing/2014/main" id="{BB9987DA-0AF4-F0A6-965B-E354F54F1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747" y="4242752"/>
            <a:ext cx="914400" cy="914400"/>
          </a:xfrm>
          <a:prstGeom prst="rect">
            <a:avLst/>
          </a:prstGeom>
        </p:spPr>
      </p:pic>
      <p:sp>
        <p:nvSpPr>
          <p:cNvPr id="3" name="Rechteck 2">
            <a:extLst>
              <a:ext uri="{FF2B5EF4-FFF2-40B4-BE49-F238E27FC236}">
                <a16:creationId xmlns:a16="http://schemas.microsoft.com/office/drawing/2014/main" id="{C1EA98C5-E2CC-4B55-268D-A5B17C796F4C}"/>
              </a:ext>
            </a:extLst>
          </p:cNvPr>
          <p:cNvSpPr/>
          <p:nvPr/>
        </p:nvSpPr>
        <p:spPr>
          <a:xfrm>
            <a:off x="8806829" y="3684360"/>
            <a:ext cx="1368000" cy="1368000"/>
          </a:xfrm>
          <a:prstGeom prst="rect">
            <a:avLst/>
          </a:prstGeom>
          <a:solidFill>
            <a:srgbClr val="793D91"/>
          </a:solidFill>
          <a:ln>
            <a:noFill/>
          </a:ln>
          <a:effectLst>
            <a:outerShdw blurRad="50800" dist="38100" dir="5400000" sx="103000" sy="10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dirty="0" err="1"/>
              <a:t>Idea</a:t>
            </a:r>
            <a:r>
              <a:rPr lang="de-DE" sz="1800" dirty="0"/>
              <a:t> I</a:t>
            </a:r>
            <a:endParaRPr lang="en-GB" sz="1800" dirty="0"/>
          </a:p>
        </p:txBody>
      </p:sp>
      <p:sp>
        <p:nvSpPr>
          <p:cNvPr id="4" name="Rechteck 3">
            <a:extLst>
              <a:ext uri="{FF2B5EF4-FFF2-40B4-BE49-F238E27FC236}">
                <a16:creationId xmlns:a16="http://schemas.microsoft.com/office/drawing/2014/main" id="{32CAC977-60AB-73D2-FF15-160C575660DE}"/>
              </a:ext>
            </a:extLst>
          </p:cNvPr>
          <p:cNvSpPr/>
          <p:nvPr/>
        </p:nvSpPr>
        <p:spPr>
          <a:xfrm>
            <a:off x="9513152" y="5307936"/>
            <a:ext cx="1368000" cy="1368000"/>
          </a:xfrm>
          <a:prstGeom prst="rect">
            <a:avLst/>
          </a:prstGeom>
          <a:solidFill>
            <a:srgbClr val="793D91"/>
          </a:solidFill>
          <a:ln>
            <a:noFill/>
          </a:ln>
          <a:effectLst>
            <a:outerShdw blurRad="50800" dist="38100" dir="5400000" sx="103000" sy="10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err="1"/>
              <a:t>Idea</a:t>
            </a:r>
            <a:r>
              <a:rPr lang="de-DE" sz="2000" dirty="0"/>
              <a:t> III</a:t>
            </a:r>
            <a:endParaRPr lang="en-GB" sz="2000" dirty="0"/>
          </a:p>
        </p:txBody>
      </p:sp>
      <p:sp>
        <p:nvSpPr>
          <p:cNvPr id="6" name="Rechteck 5">
            <a:extLst>
              <a:ext uri="{FF2B5EF4-FFF2-40B4-BE49-F238E27FC236}">
                <a16:creationId xmlns:a16="http://schemas.microsoft.com/office/drawing/2014/main" id="{99C3BA25-E3FB-E253-9516-2CCE8A924588}"/>
              </a:ext>
            </a:extLst>
          </p:cNvPr>
          <p:cNvSpPr/>
          <p:nvPr/>
        </p:nvSpPr>
        <p:spPr>
          <a:xfrm>
            <a:off x="10395454" y="4048537"/>
            <a:ext cx="1368000" cy="1368000"/>
          </a:xfrm>
          <a:prstGeom prst="rect">
            <a:avLst/>
          </a:prstGeom>
          <a:solidFill>
            <a:srgbClr val="793D91"/>
          </a:solidFill>
          <a:ln>
            <a:noFill/>
          </a:ln>
          <a:effectLst>
            <a:outerShdw blurRad="50800" dist="38100" dir="5400000" sx="103000" sy="10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dirty="0" err="1"/>
              <a:t>Idea</a:t>
            </a:r>
            <a:r>
              <a:rPr lang="de-DE" sz="1800" dirty="0"/>
              <a:t> II</a:t>
            </a:r>
            <a:endParaRPr lang="en-GB" dirty="0"/>
          </a:p>
        </p:txBody>
      </p:sp>
      <p:sp>
        <p:nvSpPr>
          <p:cNvPr id="9" name="Ellipse 8">
            <a:extLst>
              <a:ext uri="{FF2B5EF4-FFF2-40B4-BE49-F238E27FC236}">
                <a16:creationId xmlns:a16="http://schemas.microsoft.com/office/drawing/2014/main" id="{FA468A54-7134-964F-6E8E-F6C272CD6808}"/>
              </a:ext>
            </a:extLst>
          </p:cNvPr>
          <p:cNvSpPr/>
          <p:nvPr/>
        </p:nvSpPr>
        <p:spPr>
          <a:xfrm>
            <a:off x="8843900" y="3825030"/>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a:extLst>
              <a:ext uri="{FF2B5EF4-FFF2-40B4-BE49-F238E27FC236}">
                <a16:creationId xmlns:a16="http://schemas.microsoft.com/office/drawing/2014/main" id="{4F7304A9-E970-C608-AB92-7B3DC5DD39E5}"/>
              </a:ext>
            </a:extLst>
          </p:cNvPr>
          <p:cNvSpPr/>
          <p:nvPr/>
        </p:nvSpPr>
        <p:spPr>
          <a:xfrm>
            <a:off x="11256159" y="4197387"/>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19DEF4E5-9391-53FB-946C-22C6B91C49F9}"/>
              </a:ext>
            </a:extLst>
          </p:cNvPr>
          <p:cNvSpPr/>
          <p:nvPr/>
        </p:nvSpPr>
        <p:spPr>
          <a:xfrm>
            <a:off x="10928864" y="5026842"/>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54798D2A-8633-B09B-1750-AD11324798DF}"/>
              </a:ext>
            </a:extLst>
          </p:cNvPr>
          <p:cNvSpPr/>
          <p:nvPr/>
        </p:nvSpPr>
        <p:spPr>
          <a:xfrm>
            <a:off x="11336576" y="4938701"/>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a:extLst>
              <a:ext uri="{FF2B5EF4-FFF2-40B4-BE49-F238E27FC236}">
                <a16:creationId xmlns:a16="http://schemas.microsoft.com/office/drawing/2014/main" id="{ED032CCE-ED74-C180-B2C7-138E1DD8981E}"/>
              </a:ext>
            </a:extLst>
          </p:cNvPr>
          <p:cNvSpPr/>
          <p:nvPr/>
        </p:nvSpPr>
        <p:spPr>
          <a:xfrm>
            <a:off x="9879337" y="6180734"/>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a:extLst>
              <a:ext uri="{FF2B5EF4-FFF2-40B4-BE49-F238E27FC236}">
                <a16:creationId xmlns:a16="http://schemas.microsoft.com/office/drawing/2014/main" id="{AC495258-BFBD-DBB2-077E-7D5CBCCAE41C}"/>
              </a:ext>
            </a:extLst>
          </p:cNvPr>
          <p:cNvSpPr/>
          <p:nvPr/>
        </p:nvSpPr>
        <p:spPr>
          <a:xfrm>
            <a:off x="10507663" y="4102384"/>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a:extLst>
              <a:ext uri="{FF2B5EF4-FFF2-40B4-BE49-F238E27FC236}">
                <a16:creationId xmlns:a16="http://schemas.microsoft.com/office/drawing/2014/main" id="{20121242-E1DA-ACAF-0400-57D5045ADA73}"/>
              </a:ext>
            </a:extLst>
          </p:cNvPr>
          <p:cNvSpPr/>
          <p:nvPr/>
        </p:nvSpPr>
        <p:spPr>
          <a:xfrm>
            <a:off x="9773415" y="4532949"/>
            <a:ext cx="360000" cy="360000"/>
          </a:xfrm>
          <a:prstGeom prst="ellipse">
            <a:avLst/>
          </a:prstGeom>
          <a:solidFill>
            <a:srgbClr val="EE3E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0922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847703"/>
            <a:ext cx="9385731" cy="3447552"/>
          </a:xfrm>
        </p:spPr>
        <p:txBody>
          <a:bodyPr/>
          <a:lstStyle/>
          <a:p>
            <a:pPr>
              <a:lnSpc>
                <a:spcPct val="100000"/>
              </a:lnSpc>
              <a:spcBef>
                <a:spcPts val="600"/>
              </a:spcBef>
            </a:pPr>
            <a:r>
              <a:rPr lang="de-DE" dirty="0"/>
              <a:t>Picture </a:t>
            </a:r>
            <a:r>
              <a:rPr lang="de-DE" dirty="0" err="1"/>
              <a:t>your</a:t>
            </a:r>
            <a:r>
              <a:rPr lang="de-DE" dirty="0"/>
              <a:t> </a:t>
            </a:r>
            <a:r>
              <a:rPr lang="de-DE" dirty="0" err="1"/>
              <a:t>idea</a:t>
            </a:r>
            <a:r>
              <a:rPr lang="de-DE" dirty="0"/>
              <a:t>. </a:t>
            </a:r>
            <a:r>
              <a:rPr lang="en-GB" dirty="0"/>
              <a:t>Imagine a name for your product/service/business. What does it look like? How does it function?</a:t>
            </a:r>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r>
              <a:rPr lang="en-GB" dirty="0"/>
              <a:t>Bring your idea to life: Make it visible, tangible, and concrete!</a:t>
            </a:r>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2" y="578092"/>
            <a:ext cx="5070341" cy="671785"/>
          </a:xfrm>
        </p:spPr>
        <p:txBody>
          <a:bodyPr/>
          <a:lstStyle/>
          <a:p>
            <a:pPr marL="539750" indent="-361950"/>
            <a:r>
              <a:rPr lang="en-GB" cap="all" dirty="0" err="1"/>
              <a:t>DEVelop</a:t>
            </a:r>
            <a:r>
              <a:rPr lang="en-GB" cap="all" dirty="0"/>
              <a:t> a Prototype</a:t>
            </a:r>
          </a:p>
        </p:txBody>
      </p:sp>
      <p:pic>
        <p:nvPicPr>
          <p:cNvPr id="5" name="Grafik 4" descr="Nach rechts zeigender Zeigefinger mit Handrücken">
            <a:extLst>
              <a:ext uri="{FF2B5EF4-FFF2-40B4-BE49-F238E27FC236}">
                <a16:creationId xmlns:a16="http://schemas.microsoft.com/office/drawing/2014/main" id="{BB9987DA-0AF4-F0A6-965B-E354F54F1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747" y="4711390"/>
            <a:ext cx="914400" cy="914400"/>
          </a:xfrm>
          <a:prstGeom prst="rect">
            <a:avLst/>
          </a:prstGeom>
        </p:spPr>
      </p:pic>
    </p:spTree>
    <p:extLst>
      <p:ext uri="{BB962C8B-B14F-4D97-AF65-F5344CB8AC3E}">
        <p14:creationId xmlns:p14="http://schemas.microsoft.com/office/powerpoint/2010/main" val="3535526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A58B6E9-5C7D-1B0B-EF90-3C74792D7625}"/>
              </a:ext>
            </a:extLst>
          </p:cNvPr>
          <p:cNvSpPr>
            <a:spLocks noGrp="1"/>
          </p:cNvSpPr>
          <p:nvPr>
            <p:ph type="body" sz="quarter" idx="48"/>
          </p:nvPr>
        </p:nvSpPr>
        <p:spPr/>
        <p:txBody>
          <a:bodyPr/>
          <a:lstStyle/>
          <a:p>
            <a:pPr>
              <a:spcBef>
                <a:spcPts val="600"/>
              </a:spcBef>
            </a:pPr>
            <a:r>
              <a:rPr lang="en-GB" dirty="0"/>
              <a:t>Prototyping serves to make the selected idea tangible and experienceable, offering an initial version of your idea. </a:t>
            </a:r>
          </a:p>
          <a:p>
            <a:pPr>
              <a:spcBef>
                <a:spcPts val="600"/>
              </a:spcBef>
            </a:pPr>
            <a:r>
              <a:rPr lang="en-GB" dirty="0"/>
              <a:t>Think of prototyping as the step-by-step journey towards the final product or service.</a:t>
            </a:r>
          </a:p>
          <a:p>
            <a:pPr>
              <a:spcBef>
                <a:spcPts val="600"/>
              </a:spcBef>
            </a:pPr>
            <a:endParaRPr lang="en-GB" dirty="0"/>
          </a:p>
          <a:p>
            <a:pPr>
              <a:spcBef>
                <a:spcPts val="600"/>
              </a:spcBef>
            </a:pPr>
            <a:r>
              <a:rPr lang="en-GB" dirty="0"/>
              <a:t>When developing your prototype, follow the design thinking principle </a:t>
            </a:r>
          </a:p>
          <a:p>
            <a:pPr>
              <a:spcBef>
                <a:spcPts val="600"/>
              </a:spcBef>
            </a:pPr>
            <a:r>
              <a:rPr lang="en-GB" dirty="0"/>
              <a:t>“</a:t>
            </a:r>
            <a:r>
              <a:rPr lang="en-GB" b="1" dirty="0"/>
              <a:t>Love it! Change it! Or leave it!</a:t>
            </a:r>
            <a:r>
              <a:rPr lang="en-GB" dirty="0"/>
              <a:t>".</a:t>
            </a:r>
          </a:p>
        </p:txBody>
      </p:sp>
      <p:sp>
        <p:nvSpPr>
          <p:cNvPr id="6" name="Textplatzhalter 5">
            <a:extLst>
              <a:ext uri="{FF2B5EF4-FFF2-40B4-BE49-F238E27FC236}">
                <a16:creationId xmlns:a16="http://schemas.microsoft.com/office/drawing/2014/main" id="{CEBEDF72-9362-7758-3389-E71605D3DB3C}"/>
              </a:ext>
            </a:extLst>
          </p:cNvPr>
          <p:cNvSpPr>
            <a:spLocks noGrp="1"/>
          </p:cNvSpPr>
          <p:nvPr>
            <p:ph type="body" sz="quarter" idx="62"/>
          </p:nvPr>
        </p:nvSpPr>
        <p:spPr>
          <a:xfrm>
            <a:off x="112295" y="578092"/>
            <a:ext cx="4214378" cy="671785"/>
          </a:xfrm>
        </p:spPr>
        <p:txBody>
          <a:bodyPr/>
          <a:lstStyle/>
          <a:p>
            <a:r>
              <a:rPr lang="de-DE" cap="all" dirty="0" err="1"/>
              <a:t>Prototyping</a:t>
            </a:r>
            <a:endParaRPr lang="en-GB" cap="all" dirty="0"/>
          </a:p>
        </p:txBody>
      </p:sp>
      <p:sp>
        <p:nvSpPr>
          <p:cNvPr id="7" name="Rechteck 6">
            <a:extLst>
              <a:ext uri="{FF2B5EF4-FFF2-40B4-BE49-F238E27FC236}">
                <a16:creationId xmlns:a16="http://schemas.microsoft.com/office/drawing/2014/main" id="{48848225-7D1F-6293-C416-BF4C787C74FD}"/>
              </a:ext>
            </a:extLst>
          </p:cNvPr>
          <p:cNvSpPr/>
          <p:nvPr/>
        </p:nvSpPr>
        <p:spPr>
          <a:xfrm>
            <a:off x="8207298" y="1828367"/>
            <a:ext cx="3166946" cy="4466887"/>
          </a:xfrm>
          <a:prstGeom prst="rect">
            <a:avLst/>
          </a:prstGeom>
          <a:solidFill>
            <a:schemeClr val="bg1"/>
          </a:solidFill>
          <a:ln w="28575">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descr="Bleistift">
            <a:extLst>
              <a:ext uri="{FF2B5EF4-FFF2-40B4-BE49-F238E27FC236}">
                <a16:creationId xmlns:a16="http://schemas.microsoft.com/office/drawing/2014/main" id="{3DA37635-5437-C2E1-C50E-D743D819A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5776" y="2096213"/>
            <a:ext cx="914400" cy="914400"/>
          </a:xfrm>
          <a:prstGeom prst="rect">
            <a:avLst/>
          </a:prstGeom>
        </p:spPr>
      </p:pic>
      <p:sp>
        <p:nvSpPr>
          <p:cNvPr id="10" name="Textfeld 9">
            <a:extLst>
              <a:ext uri="{FF2B5EF4-FFF2-40B4-BE49-F238E27FC236}">
                <a16:creationId xmlns:a16="http://schemas.microsoft.com/office/drawing/2014/main" id="{256A9F7A-C6E7-0C73-D33F-3DD37E06150E}"/>
              </a:ext>
            </a:extLst>
          </p:cNvPr>
          <p:cNvSpPr txBox="1"/>
          <p:nvPr/>
        </p:nvSpPr>
        <p:spPr>
          <a:xfrm>
            <a:off x="8619893" y="3278459"/>
            <a:ext cx="2375209" cy="1754326"/>
          </a:xfrm>
          <a:prstGeom prst="rect">
            <a:avLst/>
          </a:prstGeom>
          <a:noFill/>
        </p:spPr>
        <p:txBody>
          <a:bodyPr wrap="square" rtlCol="0">
            <a:spAutoFit/>
          </a:bodyPr>
          <a:lstStyle/>
          <a:p>
            <a:r>
              <a:rPr lang="en-GB" sz="1800" b="1" dirty="0">
                <a:solidFill>
                  <a:srgbClr val="3EA5DC"/>
                </a:solidFill>
                <a:latin typeface="Ink Free" panose="03080402000500000000" pitchFamily="66" charset="0"/>
                <a:ea typeface="Calibri" panose="020F0502020204030204" pitchFamily="34" charset="0"/>
                <a:cs typeface="Calibri" panose="020F0502020204030204" pitchFamily="34" charset="0"/>
              </a:rPr>
              <a:t>Draw a sketch of your prototype! </a:t>
            </a:r>
          </a:p>
          <a:p>
            <a:endParaRPr lang="en-GB" sz="1800" b="1" dirty="0">
              <a:solidFill>
                <a:srgbClr val="3EA5DC"/>
              </a:solidFill>
              <a:latin typeface="Ink Free" panose="03080402000500000000" pitchFamily="66" charset="0"/>
              <a:ea typeface="Calibri" panose="020F0502020204030204" pitchFamily="34" charset="0"/>
              <a:cs typeface="Calibri" panose="020F0502020204030204" pitchFamily="34" charset="0"/>
            </a:endParaRPr>
          </a:p>
          <a:p>
            <a:r>
              <a:rPr lang="en-GB" sz="1800" b="1" dirty="0">
                <a:solidFill>
                  <a:srgbClr val="3EA5DC"/>
                </a:solidFill>
                <a:latin typeface="Ink Free" panose="03080402000500000000" pitchFamily="66" charset="0"/>
                <a:ea typeface="Calibri" panose="020F0502020204030204" pitchFamily="34" charset="0"/>
                <a:cs typeface="Calibri" panose="020F0502020204030204" pitchFamily="34" charset="0"/>
              </a:rPr>
              <a:t>Capture the key elements visually to bring your idea to life.</a:t>
            </a:r>
          </a:p>
        </p:txBody>
      </p:sp>
      <p:sp>
        <p:nvSpPr>
          <p:cNvPr id="12" name="Freihandform: Form 11">
            <a:extLst>
              <a:ext uri="{FF2B5EF4-FFF2-40B4-BE49-F238E27FC236}">
                <a16:creationId xmlns:a16="http://schemas.microsoft.com/office/drawing/2014/main" id="{FC407E19-96AE-4F7A-2254-61086711A3DF}"/>
              </a:ext>
            </a:extLst>
          </p:cNvPr>
          <p:cNvSpPr/>
          <p:nvPr/>
        </p:nvSpPr>
        <p:spPr>
          <a:xfrm>
            <a:off x="8731405" y="2564780"/>
            <a:ext cx="1572322" cy="490936"/>
          </a:xfrm>
          <a:custGeom>
            <a:avLst/>
            <a:gdLst>
              <a:gd name="connsiteX0" fmla="*/ 1572322 w 1572322"/>
              <a:gd name="connsiteY0" fmla="*/ 401444 h 490936"/>
              <a:gd name="connsiteX1" fmla="*/ 1271239 w 1572322"/>
              <a:gd name="connsiteY1" fmla="*/ 490654 h 490936"/>
              <a:gd name="connsiteX2" fmla="*/ 1103971 w 1572322"/>
              <a:gd name="connsiteY2" fmla="*/ 457200 h 490936"/>
              <a:gd name="connsiteX3" fmla="*/ 825190 w 1572322"/>
              <a:gd name="connsiteY3" fmla="*/ 256479 h 490936"/>
              <a:gd name="connsiteX4" fmla="*/ 691375 w 1572322"/>
              <a:gd name="connsiteY4" fmla="*/ 100361 h 490936"/>
              <a:gd name="connsiteX5" fmla="*/ 512956 w 1572322"/>
              <a:gd name="connsiteY5" fmla="*/ 0 h 490936"/>
              <a:gd name="connsiteX6" fmla="*/ 345688 w 1572322"/>
              <a:gd name="connsiteY6" fmla="*/ 22303 h 490936"/>
              <a:gd name="connsiteX7" fmla="*/ 200722 w 1572322"/>
              <a:gd name="connsiteY7" fmla="*/ 156118 h 490936"/>
              <a:gd name="connsiteX8" fmla="*/ 55756 w 1572322"/>
              <a:gd name="connsiteY8" fmla="*/ 234176 h 490936"/>
              <a:gd name="connsiteX9" fmla="*/ 0 w 1572322"/>
              <a:gd name="connsiteY9" fmla="*/ 245327 h 49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2322" h="490936">
                <a:moveTo>
                  <a:pt x="1572322" y="401444"/>
                </a:moveTo>
                <a:cubicBezTo>
                  <a:pt x="1471877" y="444492"/>
                  <a:pt x="1391666" y="483773"/>
                  <a:pt x="1271239" y="490654"/>
                </a:cubicBezTo>
                <a:cubicBezTo>
                  <a:pt x="1214471" y="493898"/>
                  <a:pt x="1159727" y="468351"/>
                  <a:pt x="1103971" y="457200"/>
                </a:cubicBezTo>
                <a:cubicBezTo>
                  <a:pt x="956308" y="383369"/>
                  <a:pt x="970883" y="402172"/>
                  <a:pt x="825190" y="256479"/>
                </a:cubicBezTo>
                <a:cubicBezTo>
                  <a:pt x="776725" y="208014"/>
                  <a:pt x="741007" y="147630"/>
                  <a:pt x="691375" y="100361"/>
                </a:cubicBezTo>
                <a:cubicBezTo>
                  <a:pt x="635050" y="46718"/>
                  <a:pt x="580381" y="28897"/>
                  <a:pt x="512956" y="0"/>
                </a:cubicBezTo>
                <a:cubicBezTo>
                  <a:pt x="457200" y="7434"/>
                  <a:pt x="398551" y="3080"/>
                  <a:pt x="345688" y="22303"/>
                </a:cubicBezTo>
                <a:cubicBezTo>
                  <a:pt x="312671" y="34309"/>
                  <a:pt x="228367" y="134397"/>
                  <a:pt x="200722" y="156118"/>
                </a:cubicBezTo>
                <a:cubicBezTo>
                  <a:pt x="161525" y="186916"/>
                  <a:pt x="105833" y="219153"/>
                  <a:pt x="55756" y="234176"/>
                </a:cubicBezTo>
                <a:cubicBezTo>
                  <a:pt x="37602" y="239622"/>
                  <a:pt x="0" y="245327"/>
                  <a:pt x="0" y="245327"/>
                </a:cubicBezTo>
              </a:path>
            </a:pathLst>
          </a:custGeom>
          <a:noFill/>
          <a:ln>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0982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0B87D8DB-E5B9-4CEA-CD58-AB011C0B2715}"/>
              </a:ext>
            </a:extLst>
          </p:cNvPr>
          <p:cNvSpPr>
            <a:spLocks noGrp="1"/>
          </p:cNvSpPr>
          <p:nvPr>
            <p:ph type="body" sz="quarter" idx="48"/>
          </p:nvPr>
        </p:nvSpPr>
        <p:spPr>
          <a:xfrm>
            <a:off x="931825" y="2670772"/>
            <a:ext cx="5913818" cy="3933404"/>
          </a:xfrm>
        </p:spPr>
        <p:txBody>
          <a:bodyPr/>
          <a:lstStyle/>
          <a:p>
            <a:r>
              <a:rPr lang="en-GB" dirty="0"/>
              <a:t>Especially at the beginning, it is not necessary to build elaborate prototypes (or even to programme). What is important is that the basic idea is illustrated. The simpler the prototypes are designed, the faster they can be adapted and optimised.</a:t>
            </a:r>
          </a:p>
          <a:p>
            <a:endParaRPr lang="en-GB" dirty="0"/>
          </a:p>
          <a:p>
            <a:r>
              <a:rPr lang="en-GB" dirty="0"/>
              <a:t>This video shows what the prototype of an app can look like:</a:t>
            </a:r>
          </a:p>
        </p:txBody>
      </p:sp>
      <p:sp>
        <p:nvSpPr>
          <p:cNvPr id="11" name="Textplatzhalter 10">
            <a:extLst>
              <a:ext uri="{FF2B5EF4-FFF2-40B4-BE49-F238E27FC236}">
                <a16:creationId xmlns:a16="http://schemas.microsoft.com/office/drawing/2014/main" id="{321D6703-4133-A22C-C492-8301BD7ABA99}"/>
              </a:ext>
            </a:extLst>
          </p:cNvPr>
          <p:cNvSpPr>
            <a:spLocks noGrp="1"/>
          </p:cNvSpPr>
          <p:nvPr>
            <p:ph type="body" sz="quarter" idx="62"/>
          </p:nvPr>
        </p:nvSpPr>
        <p:spPr>
          <a:xfrm>
            <a:off x="-8010" y="578092"/>
            <a:ext cx="6347026" cy="671785"/>
          </a:xfrm>
        </p:spPr>
        <p:txBody>
          <a:bodyPr/>
          <a:lstStyle/>
          <a:p>
            <a:r>
              <a:rPr lang="de-DE" cap="all" dirty="0" err="1"/>
              <a:t>Prototyping</a:t>
            </a:r>
            <a:r>
              <a:rPr lang="de-DE" cap="all" dirty="0"/>
              <a:t> </a:t>
            </a:r>
            <a:r>
              <a:rPr lang="de-DE" cap="all" dirty="0" err="1"/>
              <a:t>Example</a:t>
            </a:r>
            <a:endParaRPr lang="en-GB" dirty="0"/>
          </a:p>
        </p:txBody>
      </p:sp>
      <p:pic>
        <p:nvPicPr>
          <p:cNvPr id="12" name="Google Shape;1710;p52" descr="iMac.png">
            <a:extLst>
              <a:ext uri="{FF2B5EF4-FFF2-40B4-BE49-F238E27FC236}">
                <a16:creationId xmlns:a16="http://schemas.microsoft.com/office/drawing/2014/main" id="{C3DA50FE-91B0-A53E-3A81-466951204C30}"/>
              </a:ext>
            </a:extLst>
          </p:cNvPr>
          <p:cNvPicPr preferRelativeResize="0">
            <a:picLocks/>
          </p:cNvPicPr>
          <p:nvPr/>
        </p:nvPicPr>
        <p:blipFill rotWithShape="1">
          <a:blip r:embed="rId4">
            <a:alphaModFix/>
          </a:blip>
          <a:srcRect/>
          <a:stretch/>
        </p:blipFill>
        <p:spPr>
          <a:xfrm>
            <a:off x="6531650" y="2266908"/>
            <a:ext cx="5267090" cy="4455341"/>
          </a:xfrm>
          <a:prstGeom prst="rect">
            <a:avLst/>
          </a:prstGeom>
          <a:noFill/>
          <a:ln>
            <a:noFill/>
          </a:ln>
        </p:spPr>
      </p:pic>
      <p:pic>
        <p:nvPicPr>
          <p:cNvPr id="14" name="Onlinemedien 13" title="Mobile Application Design : Paper Prototype Video">
            <a:hlinkClick r:id="" action="ppaction://media"/>
            <a:extLst>
              <a:ext uri="{FF2B5EF4-FFF2-40B4-BE49-F238E27FC236}">
                <a16:creationId xmlns:a16="http://schemas.microsoft.com/office/drawing/2014/main" id="{7007FED2-533D-D6E4-DE07-A01BD64DEC6C}"/>
              </a:ext>
            </a:extLst>
          </p:cNvPr>
          <p:cNvPicPr>
            <a:picLocks noRot="1" noChangeAspect="1"/>
          </p:cNvPicPr>
          <p:nvPr>
            <a:videoFile r:link="rId1"/>
          </p:nvPr>
        </p:nvPicPr>
        <p:blipFill>
          <a:blip r:embed="rId5"/>
          <a:stretch>
            <a:fillRect/>
          </a:stretch>
        </p:blipFill>
        <p:spPr>
          <a:xfrm>
            <a:off x="7316443" y="2863325"/>
            <a:ext cx="3758381" cy="2123485"/>
          </a:xfrm>
          <a:prstGeom prst="rect">
            <a:avLst/>
          </a:prstGeom>
        </p:spPr>
      </p:pic>
    </p:spTree>
    <p:extLst>
      <p:ext uri="{BB962C8B-B14F-4D97-AF65-F5344CB8AC3E}">
        <p14:creationId xmlns:p14="http://schemas.microsoft.com/office/powerpoint/2010/main" val="136923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847703"/>
            <a:ext cx="9385731" cy="3447552"/>
          </a:xfrm>
        </p:spPr>
        <p:txBody>
          <a:bodyPr/>
          <a:lstStyle/>
          <a:p>
            <a:pPr>
              <a:lnSpc>
                <a:spcPct val="100000"/>
              </a:lnSpc>
              <a:spcBef>
                <a:spcPts val="600"/>
              </a:spcBef>
            </a:pPr>
            <a:r>
              <a:rPr lang="en-GB" dirty="0"/>
              <a:t>Time to pitch your idea!</a:t>
            </a:r>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r>
              <a:rPr lang="en-GB" dirty="0"/>
              <a:t>Collaborate within your group to craft a compelling presentation for your solution idea. Use the questions on the following slide to guide your discussion and structure your presentation.</a:t>
            </a:r>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1" y="578092"/>
            <a:ext cx="4266502" cy="671785"/>
          </a:xfrm>
        </p:spPr>
        <p:txBody>
          <a:bodyPr/>
          <a:lstStyle/>
          <a:p>
            <a:pPr marL="539750" indent="-361950"/>
            <a:r>
              <a:rPr lang="en-GB" cap="all" dirty="0"/>
              <a:t>Pitch your idea</a:t>
            </a:r>
          </a:p>
        </p:txBody>
      </p:sp>
      <p:pic>
        <p:nvPicPr>
          <p:cNvPr id="5" name="Grafik 4" descr="Nach rechts zeigender Zeigefinger mit Handrücken">
            <a:extLst>
              <a:ext uri="{FF2B5EF4-FFF2-40B4-BE49-F238E27FC236}">
                <a16:creationId xmlns:a16="http://schemas.microsoft.com/office/drawing/2014/main" id="{BB9987DA-0AF4-F0A6-965B-E354F54F1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747" y="4711390"/>
            <a:ext cx="914400" cy="914400"/>
          </a:xfrm>
          <a:prstGeom prst="rect">
            <a:avLst/>
          </a:prstGeom>
        </p:spPr>
      </p:pic>
    </p:spTree>
    <p:extLst>
      <p:ext uri="{BB962C8B-B14F-4D97-AF65-F5344CB8AC3E}">
        <p14:creationId xmlns:p14="http://schemas.microsoft.com/office/powerpoint/2010/main" val="3814624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8347B1A3-4EBA-AB6F-FD78-8AF4D2B54790}"/>
              </a:ext>
            </a:extLst>
          </p:cNvPr>
          <p:cNvSpPr>
            <a:spLocks noGrp="1"/>
          </p:cNvSpPr>
          <p:nvPr>
            <p:ph type="body" sz="quarter" idx="62"/>
          </p:nvPr>
        </p:nvSpPr>
        <p:spPr>
          <a:xfrm>
            <a:off x="-8008" y="578092"/>
            <a:ext cx="3655091" cy="671785"/>
          </a:xfrm>
        </p:spPr>
        <p:txBody>
          <a:bodyPr/>
          <a:lstStyle/>
          <a:p>
            <a:r>
              <a:rPr lang="de-DE" cap="all" dirty="0"/>
              <a:t>Pitch</a:t>
            </a:r>
            <a:r>
              <a:rPr lang="de-DE" dirty="0"/>
              <a:t> </a:t>
            </a:r>
            <a:endParaRPr lang="en-GB" dirty="0"/>
          </a:p>
        </p:txBody>
      </p:sp>
      <p:graphicFrame>
        <p:nvGraphicFramePr>
          <p:cNvPr id="15" name="Tabelle 8">
            <a:extLst>
              <a:ext uri="{FF2B5EF4-FFF2-40B4-BE49-F238E27FC236}">
                <a16:creationId xmlns:a16="http://schemas.microsoft.com/office/drawing/2014/main" id="{A36E52F4-7B4A-56AF-DFF0-80491D136B25}"/>
              </a:ext>
            </a:extLst>
          </p:cNvPr>
          <p:cNvGraphicFramePr>
            <a:graphicFrameLocks noGrp="1"/>
          </p:cNvGraphicFramePr>
          <p:nvPr>
            <p:extLst>
              <p:ext uri="{D42A27DB-BD31-4B8C-83A1-F6EECF244321}">
                <p14:modId xmlns:p14="http://schemas.microsoft.com/office/powerpoint/2010/main" val="2151427504"/>
              </p:ext>
            </p:extLst>
          </p:nvPr>
        </p:nvGraphicFramePr>
        <p:xfrm>
          <a:off x="4518061" y="2309864"/>
          <a:ext cx="6978847" cy="4424680"/>
        </p:xfrm>
        <a:graphic>
          <a:graphicData uri="http://schemas.openxmlformats.org/drawingml/2006/table">
            <a:tbl>
              <a:tblPr firstRow="1" bandRow="1">
                <a:tableStyleId>{9D7B26C5-4107-4FEC-AEDC-1716B250A1EF}</a:tableStyleId>
              </a:tblPr>
              <a:tblGrid>
                <a:gridCol w="2094613">
                  <a:extLst>
                    <a:ext uri="{9D8B030D-6E8A-4147-A177-3AD203B41FA5}">
                      <a16:colId xmlns:a16="http://schemas.microsoft.com/office/drawing/2014/main" val="4047557989"/>
                    </a:ext>
                  </a:extLst>
                </a:gridCol>
                <a:gridCol w="4884234">
                  <a:extLst>
                    <a:ext uri="{9D8B030D-6E8A-4147-A177-3AD203B41FA5}">
                      <a16:colId xmlns:a16="http://schemas.microsoft.com/office/drawing/2014/main" val="2871015452"/>
                    </a:ext>
                  </a:extLst>
                </a:gridCol>
              </a:tblGrid>
              <a:tr h="299521">
                <a:tc>
                  <a:txBody>
                    <a:bodyPr/>
                    <a:lstStyle/>
                    <a:p>
                      <a:r>
                        <a:rPr lang="de-DE" sz="1400" dirty="0">
                          <a:latin typeface="Calibri" panose="020F0502020204030204" pitchFamily="34" charset="0"/>
                          <a:ea typeface="Calibri" panose="020F0502020204030204" pitchFamily="34" charset="0"/>
                          <a:cs typeface="Calibri" panose="020F0502020204030204" pitchFamily="34" charset="0"/>
                        </a:rPr>
                        <a:t>Elements</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de-DE" sz="1400" dirty="0">
                          <a:latin typeface="Calibri" panose="020F0502020204030204" pitchFamily="34" charset="0"/>
                          <a:ea typeface="Calibri" panose="020F0502020204030204" pitchFamily="34" charset="0"/>
                          <a:cs typeface="Calibri" panose="020F0502020204030204" pitchFamily="34" charset="0"/>
                        </a:rPr>
                        <a:t>Possible </a:t>
                      </a:r>
                      <a:r>
                        <a:rPr lang="de-DE" sz="1400" dirty="0" err="1">
                          <a:latin typeface="Calibri" panose="020F0502020204030204" pitchFamily="34" charset="0"/>
                          <a:ea typeface="Calibri" panose="020F0502020204030204" pitchFamily="34" charset="0"/>
                          <a:cs typeface="Calibri" panose="020F0502020204030204" pitchFamily="34" charset="0"/>
                        </a:rPr>
                        <a:t>questions</a:t>
                      </a:r>
                      <a:r>
                        <a:rPr lang="de-DE" sz="1400" dirty="0">
                          <a:latin typeface="Calibri" panose="020F0502020204030204" pitchFamily="34" charset="0"/>
                          <a:ea typeface="Calibri" panose="020F0502020204030204" pitchFamily="34" charset="0"/>
                          <a:cs typeface="Calibri" panose="020F0502020204030204" pitchFamily="34" charset="0"/>
                        </a:rPr>
                        <a:t> </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84011289"/>
                  </a:ext>
                </a:extLst>
              </a:tr>
              <a:tr h="370840">
                <a:tc>
                  <a:txBody>
                    <a:bodyPr/>
                    <a:lstStyle/>
                    <a:p>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Getting</a:t>
                      </a:r>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started</a:t>
                      </a:r>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story</a:t>
                      </a:r>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Grab attention with a story</a:t>
                      </a:r>
                    </a:p>
                  </a:txBody>
                  <a:tcPr/>
                </a:tc>
                <a:extLst>
                  <a:ext uri="{0D108BD9-81ED-4DB2-BD59-A6C34878D82A}">
                    <a16:rowId xmlns:a16="http://schemas.microsoft.com/office/drawing/2014/main" val="207879646"/>
                  </a:ext>
                </a:extLst>
              </a:tr>
              <a:tr h="502474">
                <a:tc>
                  <a:txBody>
                    <a:bodyPr/>
                    <a:lstStyle/>
                    <a:p>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Problem</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biggest problem? </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Why is it a problem?</a:t>
                      </a:r>
                    </a:p>
                  </a:txBody>
                  <a:tcPr/>
                </a:tc>
                <a:extLst>
                  <a:ext uri="{0D108BD9-81ED-4DB2-BD59-A6C34878D82A}">
                    <a16:rowId xmlns:a16="http://schemas.microsoft.com/office/drawing/2014/main" val="2899650679"/>
                  </a:ext>
                </a:extLst>
              </a:tr>
              <a:tr h="370840">
                <a:tc>
                  <a:txBody>
                    <a:bodyPr/>
                    <a:lstStyle/>
                    <a:p>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Target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group</a:t>
                      </a:r>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customers</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Who is affected by the problem?</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For whom is it a problem (Persona)?</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extent of the problem?</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015090"/>
                  </a:ext>
                </a:extLst>
              </a:tr>
              <a:tr h="370840">
                <a:tc>
                  <a:txBody>
                    <a:bodyPr/>
                    <a:lstStyle/>
                    <a:p>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Solution /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Idea</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is our solution?</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value proposition? </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makes us unique?</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Why are we better than existing alternatives?</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60794730"/>
                  </a:ext>
                </a:extLst>
              </a:tr>
              <a:tr h="370840">
                <a:tc>
                  <a:txBody>
                    <a:bodyPr/>
                    <a:lstStyle/>
                    <a:p>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Business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model</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How could we get money?</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are the challenges and risks?</a:t>
                      </a:r>
                    </a:p>
                  </a:txBody>
                  <a:tcPr/>
                </a:tc>
                <a:extLst>
                  <a:ext uri="{0D108BD9-81ED-4DB2-BD59-A6C34878D82A}">
                    <a16:rowId xmlns:a16="http://schemas.microsoft.com/office/drawing/2014/main" val="3665105031"/>
                  </a:ext>
                </a:extLst>
              </a:tr>
              <a:tr h="370840">
                <a:tc>
                  <a:txBody>
                    <a:bodyPr/>
                    <a:lstStyle/>
                    <a:p>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Next </a:t>
                      </a:r>
                      <a:r>
                        <a:rPr lang="de-DE"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steps</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will we do next?</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do we need for this?</a:t>
                      </a:r>
                    </a:p>
                  </a:txBody>
                  <a:tcPr/>
                </a:tc>
                <a:extLst>
                  <a:ext uri="{0D108BD9-81ED-4DB2-BD59-A6C34878D82A}">
                    <a16:rowId xmlns:a16="http://schemas.microsoft.com/office/drawing/2014/main" val="3196761710"/>
                  </a:ext>
                </a:extLst>
              </a:tr>
              <a:tr h="370840">
                <a:tc>
                  <a:txBody>
                    <a:bodyPr/>
                    <a:lstStyle/>
                    <a:p>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Summary</a:t>
                      </a:r>
                      <a:endParaRPr lang="en-GB"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Why is it worth solving the problem? </a:t>
                      </a:r>
                    </a:p>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Why now?</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2295385"/>
                  </a:ext>
                </a:extLst>
              </a:tr>
            </a:tbl>
          </a:graphicData>
        </a:graphic>
      </p:graphicFrame>
      <p:pic>
        <p:nvPicPr>
          <p:cNvPr id="3" name="Grafik 2">
            <a:extLst>
              <a:ext uri="{FF2B5EF4-FFF2-40B4-BE49-F238E27FC236}">
                <a16:creationId xmlns:a16="http://schemas.microsoft.com/office/drawing/2014/main" id="{B779ED8E-C375-7189-6BE4-83D6E5EE2B3E}"/>
              </a:ext>
            </a:extLst>
          </p:cNvPr>
          <p:cNvPicPr>
            <a:picLocks noChangeAspect="1"/>
          </p:cNvPicPr>
          <p:nvPr/>
        </p:nvPicPr>
        <p:blipFill rotWithShape="1">
          <a:blip r:embed="rId3"/>
          <a:srcRect t="2602" b="19944"/>
          <a:stretch/>
        </p:blipFill>
        <p:spPr>
          <a:xfrm>
            <a:off x="0" y="2143103"/>
            <a:ext cx="4097435" cy="4758201"/>
          </a:xfrm>
          <a:prstGeom prst="rect">
            <a:avLst/>
          </a:prstGeom>
        </p:spPr>
      </p:pic>
    </p:spTree>
    <p:extLst>
      <p:ext uri="{BB962C8B-B14F-4D97-AF65-F5344CB8AC3E}">
        <p14:creationId xmlns:p14="http://schemas.microsoft.com/office/powerpoint/2010/main" val="3973184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D0AC615-C75A-224C-013D-2D889B74299D}"/>
              </a:ext>
            </a:extLst>
          </p:cNvPr>
          <p:cNvSpPr>
            <a:spLocks noGrp="1"/>
          </p:cNvSpPr>
          <p:nvPr>
            <p:ph type="body" sz="quarter" idx="48"/>
          </p:nvPr>
        </p:nvSpPr>
        <p:spPr>
          <a:xfrm>
            <a:off x="2129883" y="2662907"/>
            <a:ext cx="9285370" cy="833028"/>
          </a:xfrm>
        </p:spPr>
        <p:txBody>
          <a:bodyPr/>
          <a:lstStyle/>
          <a:p>
            <a:r>
              <a:rPr lang="en-GB" dirty="0"/>
              <a:t>Connect all points with a pen by four straight lines without putting the pen down. It can be started at any point. </a:t>
            </a:r>
          </a:p>
        </p:txBody>
      </p:sp>
      <p:sp>
        <p:nvSpPr>
          <p:cNvPr id="6" name="Textplatzhalter 5">
            <a:extLst>
              <a:ext uri="{FF2B5EF4-FFF2-40B4-BE49-F238E27FC236}">
                <a16:creationId xmlns:a16="http://schemas.microsoft.com/office/drawing/2014/main" id="{2AD2460B-FFD8-5AE9-0FBE-360C6A6F7406}"/>
              </a:ext>
            </a:extLst>
          </p:cNvPr>
          <p:cNvSpPr>
            <a:spLocks noGrp="1"/>
          </p:cNvSpPr>
          <p:nvPr>
            <p:ph type="body" sz="quarter" idx="62"/>
          </p:nvPr>
        </p:nvSpPr>
        <p:spPr>
          <a:xfrm>
            <a:off x="-8011" y="578092"/>
            <a:ext cx="4736128" cy="671785"/>
          </a:xfrm>
        </p:spPr>
        <p:txBody>
          <a:bodyPr/>
          <a:lstStyle/>
          <a:p>
            <a:pPr marL="357188"/>
            <a:r>
              <a:rPr lang="en-GB" cap="all" dirty="0"/>
              <a:t>Warm-up exercise</a:t>
            </a:r>
          </a:p>
        </p:txBody>
      </p:sp>
      <p:pic>
        <p:nvPicPr>
          <p:cNvPr id="7" name="Grafik 6" descr="Kopf mit Zahnrädern">
            <a:extLst>
              <a:ext uri="{FF2B5EF4-FFF2-40B4-BE49-F238E27FC236}">
                <a16:creationId xmlns:a16="http://schemas.microsoft.com/office/drawing/2014/main" id="{124839F4-4980-5CD4-573D-4B578A981B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grpSp>
        <p:nvGrpSpPr>
          <p:cNvPr id="8" name="Gruppieren 7">
            <a:extLst>
              <a:ext uri="{FF2B5EF4-FFF2-40B4-BE49-F238E27FC236}">
                <a16:creationId xmlns:a16="http://schemas.microsoft.com/office/drawing/2014/main" id="{082BC13C-FF2A-B5F7-37F0-E2DE7A9D2AE4}"/>
              </a:ext>
            </a:extLst>
          </p:cNvPr>
          <p:cNvGrpSpPr/>
          <p:nvPr/>
        </p:nvGrpSpPr>
        <p:grpSpPr>
          <a:xfrm>
            <a:off x="5107449" y="4158952"/>
            <a:ext cx="1977102" cy="1778311"/>
            <a:chOff x="8203473" y="1963781"/>
            <a:chExt cx="2385600" cy="2145736"/>
          </a:xfrm>
        </p:grpSpPr>
        <p:sp>
          <p:nvSpPr>
            <p:cNvPr id="9" name="Ellipse 8">
              <a:extLst>
                <a:ext uri="{FF2B5EF4-FFF2-40B4-BE49-F238E27FC236}">
                  <a16:creationId xmlns:a16="http://schemas.microsoft.com/office/drawing/2014/main" id="{86411575-4EF3-6471-3136-1213FA10EB17}"/>
                </a:ext>
              </a:extLst>
            </p:cNvPr>
            <p:cNvSpPr/>
            <p:nvPr/>
          </p:nvSpPr>
          <p:spPr>
            <a:xfrm>
              <a:off x="8203473" y="1968136"/>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0" name="Ellipse 9">
              <a:extLst>
                <a:ext uri="{FF2B5EF4-FFF2-40B4-BE49-F238E27FC236}">
                  <a16:creationId xmlns:a16="http://schemas.microsoft.com/office/drawing/2014/main" id="{6B047B7B-1798-A6A8-A3EC-1E05961BFBC2}"/>
                </a:ext>
              </a:extLst>
            </p:cNvPr>
            <p:cNvSpPr/>
            <p:nvPr/>
          </p:nvSpPr>
          <p:spPr>
            <a:xfrm>
              <a:off x="8242935" y="2912193"/>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1" name="Ellipse 10">
              <a:extLst>
                <a:ext uri="{FF2B5EF4-FFF2-40B4-BE49-F238E27FC236}">
                  <a16:creationId xmlns:a16="http://schemas.microsoft.com/office/drawing/2014/main" id="{B18F1E55-6F35-972B-EDFD-F7B4C4965CF2}"/>
                </a:ext>
              </a:extLst>
            </p:cNvPr>
            <p:cNvSpPr/>
            <p:nvPr/>
          </p:nvSpPr>
          <p:spPr>
            <a:xfrm>
              <a:off x="9269997" y="2912193"/>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2" name="Ellipse 11">
              <a:extLst>
                <a:ext uri="{FF2B5EF4-FFF2-40B4-BE49-F238E27FC236}">
                  <a16:creationId xmlns:a16="http://schemas.microsoft.com/office/drawing/2014/main" id="{348910BF-FD17-883B-7D9C-EBFB1478B345}"/>
                </a:ext>
              </a:extLst>
            </p:cNvPr>
            <p:cNvSpPr/>
            <p:nvPr/>
          </p:nvSpPr>
          <p:spPr>
            <a:xfrm>
              <a:off x="8261982" y="3856250"/>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3" name="Ellipse 12">
              <a:extLst>
                <a:ext uri="{FF2B5EF4-FFF2-40B4-BE49-F238E27FC236}">
                  <a16:creationId xmlns:a16="http://schemas.microsoft.com/office/drawing/2014/main" id="{A3C1F0F3-8117-B67A-8479-17B44FCA92EB}"/>
                </a:ext>
              </a:extLst>
            </p:cNvPr>
            <p:cNvSpPr/>
            <p:nvPr/>
          </p:nvSpPr>
          <p:spPr>
            <a:xfrm>
              <a:off x="9270273" y="3857517"/>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4" name="Ellipse 13">
              <a:extLst>
                <a:ext uri="{FF2B5EF4-FFF2-40B4-BE49-F238E27FC236}">
                  <a16:creationId xmlns:a16="http://schemas.microsoft.com/office/drawing/2014/main" id="{61B3E9B5-D7AB-C84C-FBE4-1D93EEFFE513}"/>
                </a:ext>
              </a:extLst>
            </p:cNvPr>
            <p:cNvSpPr/>
            <p:nvPr/>
          </p:nvSpPr>
          <p:spPr>
            <a:xfrm>
              <a:off x="10337073" y="2912193"/>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5" name="Ellipse 14">
              <a:extLst>
                <a:ext uri="{FF2B5EF4-FFF2-40B4-BE49-F238E27FC236}">
                  <a16:creationId xmlns:a16="http://schemas.microsoft.com/office/drawing/2014/main" id="{E1B81621-EABD-47BD-3514-006AAE1FCF52}"/>
                </a:ext>
              </a:extLst>
            </p:cNvPr>
            <p:cNvSpPr/>
            <p:nvPr/>
          </p:nvSpPr>
          <p:spPr>
            <a:xfrm>
              <a:off x="10337073" y="1963781"/>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6" name="Ellipse 15">
              <a:extLst>
                <a:ext uri="{FF2B5EF4-FFF2-40B4-BE49-F238E27FC236}">
                  <a16:creationId xmlns:a16="http://schemas.microsoft.com/office/drawing/2014/main" id="{F6E4AB18-CC8B-6772-096E-105B3702CDC5}"/>
                </a:ext>
              </a:extLst>
            </p:cNvPr>
            <p:cNvSpPr/>
            <p:nvPr/>
          </p:nvSpPr>
          <p:spPr>
            <a:xfrm>
              <a:off x="9270273" y="1968136"/>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17" name="Ellipse 16">
              <a:extLst>
                <a:ext uri="{FF2B5EF4-FFF2-40B4-BE49-F238E27FC236}">
                  <a16:creationId xmlns:a16="http://schemas.microsoft.com/office/drawing/2014/main" id="{0DCF9FD3-C4F3-8245-B914-E7A905A2F288}"/>
                </a:ext>
              </a:extLst>
            </p:cNvPr>
            <p:cNvSpPr/>
            <p:nvPr/>
          </p:nvSpPr>
          <p:spPr>
            <a:xfrm>
              <a:off x="10337073" y="3857517"/>
              <a:ext cx="252000" cy="2520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grpSp>
    </p:spTree>
    <p:extLst>
      <p:ext uri="{BB962C8B-B14F-4D97-AF65-F5344CB8AC3E}">
        <p14:creationId xmlns:p14="http://schemas.microsoft.com/office/powerpoint/2010/main" val="2757154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D0C340-37DF-0AA9-E486-AFBA0FA91E4C}"/>
              </a:ext>
            </a:extLst>
          </p:cNvPr>
          <p:cNvSpPr>
            <a:spLocks noGrp="1"/>
          </p:cNvSpPr>
          <p:nvPr>
            <p:ph type="body" sz="quarter" idx="48"/>
          </p:nvPr>
        </p:nvSpPr>
        <p:spPr>
          <a:xfrm>
            <a:off x="2029522" y="2847703"/>
            <a:ext cx="9385731" cy="3447552"/>
          </a:xfrm>
        </p:spPr>
        <p:txBody>
          <a:bodyPr/>
          <a:lstStyle/>
          <a:p>
            <a:pPr>
              <a:lnSpc>
                <a:spcPct val="100000"/>
              </a:lnSpc>
              <a:spcBef>
                <a:spcPts val="600"/>
              </a:spcBef>
            </a:pPr>
            <a:r>
              <a:rPr lang="en-GB" dirty="0"/>
              <a:t>Collect structured feedback from the other groups to facilitate potential idea refinement!</a:t>
            </a:r>
          </a:p>
          <a:p>
            <a:pPr>
              <a:lnSpc>
                <a:spcPct val="100000"/>
              </a:lnSpc>
              <a:spcBef>
                <a:spcPts val="600"/>
              </a:spcBef>
            </a:pPr>
            <a:endParaRPr lang="en-GB" dirty="0"/>
          </a:p>
          <a:p>
            <a:pPr>
              <a:lnSpc>
                <a:spcPct val="100000"/>
              </a:lnSpc>
              <a:spcBef>
                <a:spcPts val="600"/>
              </a:spcBef>
            </a:pPr>
            <a:endParaRPr lang="en-GB" dirty="0"/>
          </a:p>
          <a:p>
            <a:pPr>
              <a:lnSpc>
                <a:spcPct val="100000"/>
              </a:lnSpc>
              <a:spcBef>
                <a:spcPts val="600"/>
              </a:spcBef>
            </a:pPr>
            <a:r>
              <a:rPr lang="en-GB" dirty="0"/>
              <a:t>After creating each prototype, it's important to conduct testing. In the real world, engaging with potential users is crucial. Testing yields feedback that guides the enhancement of our prototypes. Various methods exist for this; today, we'll employ the feedback capture grid (see the following slide).</a:t>
            </a:r>
          </a:p>
        </p:txBody>
      </p:sp>
      <p:pic>
        <p:nvPicPr>
          <p:cNvPr id="7" name="Grafik 6" descr="Kopf mit Zahnrädern">
            <a:extLst>
              <a:ext uri="{FF2B5EF4-FFF2-40B4-BE49-F238E27FC236}">
                <a16:creationId xmlns:a16="http://schemas.microsoft.com/office/drawing/2014/main" id="{D6BB8306-0A52-88F0-F4EC-C516212437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747" y="2622221"/>
            <a:ext cx="914400" cy="914400"/>
          </a:xfrm>
          <a:prstGeom prst="rect">
            <a:avLst/>
          </a:prstGeom>
        </p:spPr>
      </p:pic>
      <p:sp>
        <p:nvSpPr>
          <p:cNvPr id="8" name="Textplatzhalter 2">
            <a:extLst>
              <a:ext uri="{FF2B5EF4-FFF2-40B4-BE49-F238E27FC236}">
                <a16:creationId xmlns:a16="http://schemas.microsoft.com/office/drawing/2014/main" id="{DC2436F3-9744-C418-6EB9-C893AE624C97}"/>
              </a:ext>
            </a:extLst>
          </p:cNvPr>
          <p:cNvSpPr>
            <a:spLocks noGrp="1"/>
          </p:cNvSpPr>
          <p:nvPr>
            <p:ph type="body" sz="quarter" idx="62"/>
          </p:nvPr>
        </p:nvSpPr>
        <p:spPr>
          <a:xfrm>
            <a:off x="-8012" y="578092"/>
            <a:ext cx="5057089" cy="671785"/>
          </a:xfrm>
        </p:spPr>
        <p:txBody>
          <a:bodyPr/>
          <a:lstStyle/>
          <a:p>
            <a:pPr marL="539750" indent="-361950"/>
            <a:r>
              <a:rPr lang="en-GB" cap="all" dirty="0"/>
              <a:t>Test your prototype</a:t>
            </a:r>
          </a:p>
        </p:txBody>
      </p:sp>
      <p:pic>
        <p:nvPicPr>
          <p:cNvPr id="5" name="Grafik 4" descr="Nach rechts zeigender Zeigefinger mit Handrücken">
            <a:extLst>
              <a:ext uri="{FF2B5EF4-FFF2-40B4-BE49-F238E27FC236}">
                <a16:creationId xmlns:a16="http://schemas.microsoft.com/office/drawing/2014/main" id="{BB9987DA-0AF4-F0A6-965B-E354F54F1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747" y="4711390"/>
            <a:ext cx="914400" cy="914400"/>
          </a:xfrm>
          <a:prstGeom prst="rect">
            <a:avLst/>
          </a:prstGeom>
        </p:spPr>
      </p:pic>
    </p:spTree>
    <p:extLst>
      <p:ext uri="{BB962C8B-B14F-4D97-AF65-F5344CB8AC3E}">
        <p14:creationId xmlns:p14="http://schemas.microsoft.com/office/powerpoint/2010/main" val="3157921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D22940B8-49C6-D9EA-6BD5-1BAC92CBD75B}"/>
              </a:ext>
            </a:extLst>
          </p:cNvPr>
          <p:cNvSpPr>
            <a:spLocks noGrp="1"/>
          </p:cNvSpPr>
          <p:nvPr>
            <p:ph type="body" sz="quarter" idx="11"/>
          </p:nvPr>
        </p:nvSpPr>
        <p:spPr/>
        <p:txBody>
          <a:bodyPr/>
          <a:lstStyle/>
          <a:p>
            <a:endParaRPr lang="en-GB"/>
          </a:p>
        </p:txBody>
      </p:sp>
      <p:sp>
        <p:nvSpPr>
          <p:cNvPr id="5" name="Titel 4">
            <a:extLst>
              <a:ext uri="{FF2B5EF4-FFF2-40B4-BE49-F238E27FC236}">
                <a16:creationId xmlns:a16="http://schemas.microsoft.com/office/drawing/2014/main" id="{A0282356-912D-7A0E-83E5-096B94796854}"/>
              </a:ext>
            </a:extLst>
          </p:cNvPr>
          <p:cNvSpPr>
            <a:spLocks noGrp="1"/>
          </p:cNvSpPr>
          <p:nvPr>
            <p:ph type="title"/>
          </p:nvPr>
        </p:nvSpPr>
        <p:spPr>
          <a:xfrm>
            <a:off x="549410" y="220508"/>
            <a:ext cx="5387564" cy="837227"/>
          </a:xfrm>
        </p:spPr>
        <p:txBody>
          <a:bodyPr>
            <a:normAutofit/>
          </a:bodyPr>
          <a:lstStyle/>
          <a:p>
            <a:r>
              <a:rPr lang="de-DE" sz="3200" dirty="0"/>
              <a:t>Feedback-Capture-</a:t>
            </a:r>
            <a:r>
              <a:rPr lang="de-DE" sz="3200" dirty="0" err="1"/>
              <a:t>Grid</a:t>
            </a:r>
            <a:endParaRPr lang="en-GB" sz="3200" dirty="0"/>
          </a:p>
        </p:txBody>
      </p:sp>
      <p:sp>
        <p:nvSpPr>
          <p:cNvPr id="7" name="Rechteck 6">
            <a:extLst>
              <a:ext uri="{FF2B5EF4-FFF2-40B4-BE49-F238E27FC236}">
                <a16:creationId xmlns:a16="http://schemas.microsoft.com/office/drawing/2014/main" id="{602AE2B6-A7C4-6F10-721A-FF689BEFD1D3}"/>
              </a:ext>
            </a:extLst>
          </p:cNvPr>
          <p:cNvSpPr/>
          <p:nvPr/>
        </p:nvSpPr>
        <p:spPr>
          <a:xfrm>
            <a:off x="8061772" y="2131942"/>
            <a:ext cx="3060000" cy="1800000"/>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de-DE" sz="2400" b="1" dirty="0">
                <a:solidFill>
                  <a:srgbClr val="793D91"/>
                </a:solidFill>
                <a:latin typeface="Ink Free" panose="03080402000500000000" pitchFamily="66" charset="0"/>
              </a:rPr>
              <a:t>I </a:t>
            </a:r>
            <a:r>
              <a:rPr lang="de-DE" sz="2400" b="1" dirty="0" err="1">
                <a:solidFill>
                  <a:srgbClr val="793D91"/>
                </a:solidFill>
                <a:latin typeface="Ink Free" panose="03080402000500000000" pitchFamily="66" charset="0"/>
              </a:rPr>
              <a:t>would</a:t>
            </a:r>
            <a:r>
              <a:rPr lang="de-DE" sz="2400" b="1" dirty="0">
                <a:solidFill>
                  <a:srgbClr val="793D91"/>
                </a:solidFill>
                <a:latin typeface="Ink Free" panose="03080402000500000000" pitchFamily="66" charset="0"/>
              </a:rPr>
              <a:t> </a:t>
            </a:r>
            <a:r>
              <a:rPr lang="de-DE" sz="2400" b="1" dirty="0" err="1">
                <a:solidFill>
                  <a:srgbClr val="793D91"/>
                </a:solidFill>
                <a:latin typeface="Ink Free" panose="03080402000500000000" pitchFamily="66" charset="0"/>
              </a:rPr>
              <a:t>have</a:t>
            </a:r>
            <a:r>
              <a:rPr lang="de-DE" sz="2400" b="1" dirty="0">
                <a:solidFill>
                  <a:srgbClr val="793D91"/>
                </a:solidFill>
                <a:latin typeface="Ink Free" panose="03080402000500000000" pitchFamily="66" charset="0"/>
              </a:rPr>
              <a:t> </a:t>
            </a:r>
            <a:r>
              <a:rPr lang="de-DE" sz="2400" b="1" dirty="0" err="1">
                <a:solidFill>
                  <a:srgbClr val="793D91"/>
                </a:solidFill>
                <a:latin typeface="Ink Free" panose="03080402000500000000" pitchFamily="66" charset="0"/>
              </a:rPr>
              <a:t>wished</a:t>
            </a:r>
            <a:endParaRPr lang="de-DE" sz="2400" b="1" dirty="0">
              <a:solidFill>
                <a:srgbClr val="793D91"/>
              </a:solidFill>
              <a:latin typeface="Ink Free" panose="03080402000500000000" pitchFamily="66" charset="0"/>
            </a:endParaRPr>
          </a:p>
          <a:p>
            <a:pPr algn="r"/>
            <a:r>
              <a:rPr lang="en-GB" sz="1400" dirty="0">
                <a:solidFill>
                  <a:srgbClr val="793D91"/>
                </a:solidFill>
              </a:rPr>
              <a:t>Constructive criticism</a:t>
            </a:r>
          </a:p>
        </p:txBody>
      </p:sp>
      <p:sp>
        <p:nvSpPr>
          <p:cNvPr id="10" name="Rechteck 9">
            <a:extLst>
              <a:ext uri="{FF2B5EF4-FFF2-40B4-BE49-F238E27FC236}">
                <a16:creationId xmlns:a16="http://schemas.microsoft.com/office/drawing/2014/main" id="{3C59AF85-1A54-DF1B-CF88-5601E0E3D2EA}"/>
              </a:ext>
            </a:extLst>
          </p:cNvPr>
          <p:cNvSpPr/>
          <p:nvPr/>
        </p:nvSpPr>
        <p:spPr>
          <a:xfrm>
            <a:off x="4837040" y="2131942"/>
            <a:ext cx="3060000" cy="1800000"/>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de-DE" sz="2400" b="1" dirty="0">
                <a:solidFill>
                  <a:srgbClr val="793D91"/>
                </a:solidFill>
                <a:latin typeface="Ink Free" panose="03080402000500000000" pitchFamily="66" charset="0"/>
              </a:rPr>
              <a:t>I like</a:t>
            </a:r>
          </a:p>
          <a:p>
            <a:r>
              <a:rPr lang="en-GB" sz="1400" dirty="0">
                <a:solidFill>
                  <a:srgbClr val="793D91"/>
                </a:solidFill>
              </a:rPr>
              <a:t>Aspects you like or find remarkable</a:t>
            </a:r>
            <a:r>
              <a:rPr lang="de-DE" sz="1400" dirty="0">
                <a:solidFill>
                  <a:srgbClr val="793D91"/>
                </a:solidFill>
              </a:rPr>
              <a:t> </a:t>
            </a:r>
          </a:p>
          <a:p>
            <a:endParaRPr lang="en-GB" dirty="0">
              <a:solidFill>
                <a:srgbClr val="793D91"/>
              </a:solidFill>
            </a:endParaRPr>
          </a:p>
        </p:txBody>
      </p:sp>
      <p:sp>
        <p:nvSpPr>
          <p:cNvPr id="11" name="Rechteck 10">
            <a:extLst>
              <a:ext uri="{FF2B5EF4-FFF2-40B4-BE49-F238E27FC236}">
                <a16:creationId xmlns:a16="http://schemas.microsoft.com/office/drawing/2014/main" id="{6880AF75-F27E-B108-7A30-3C534D7C22F0}"/>
              </a:ext>
            </a:extLst>
          </p:cNvPr>
          <p:cNvSpPr/>
          <p:nvPr/>
        </p:nvSpPr>
        <p:spPr>
          <a:xfrm>
            <a:off x="8061772" y="4084982"/>
            <a:ext cx="3060000" cy="1800000"/>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r>
              <a:rPr lang="de-DE" sz="2400" b="1" dirty="0" err="1">
                <a:solidFill>
                  <a:srgbClr val="793D91"/>
                </a:solidFill>
                <a:latin typeface="Ink Free" panose="03080402000500000000" pitchFamily="66" charset="0"/>
              </a:rPr>
              <a:t>Ideas</a:t>
            </a:r>
            <a:endParaRPr lang="de-DE" sz="2400" b="1" dirty="0">
              <a:solidFill>
                <a:srgbClr val="793D91"/>
              </a:solidFill>
              <a:latin typeface="Ink Free" panose="03080402000500000000" pitchFamily="66" charset="0"/>
            </a:endParaRPr>
          </a:p>
          <a:p>
            <a:pPr algn="r"/>
            <a:r>
              <a:rPr lang="en-GB" sz="1400" dirty="0">
                <a:solidFill>
                  <a:srgbClr val="793D91"/>
                </a:solidFill>
              </a:rPr>
              <a:t>What is an additional idea?</a:t>
            </a:r>
            <a:endParaRPr lang="de-DE" sz="1400" dirty="0">
              <a:solidFill>
                <a:srgbClr val="793D91"/>
              </a:solidFill>
            </a:endParaRPr>
          </a:p>
        </p:txBody>
      </p:sp>
      <p:sp>
        <p:nvSpPr>
          <p:cNvPr id="12" name="Rechteck 11">
            <a:extLst>
              <a:ext uri="{FF2B5EF4-FFF2-40B4-BE49-F238E27FC236}">
                <a16:creationId xmlns:a16="http://schemas.microsoft.com/office/drawing/2014/main" id="{8D40EA8A-DE45-DAC5-E110-5029CED46E83}"/>
              </a:ext>
            </a:extLst>
          </p:cNvPr>
          <p:cNvSpPr/>
          <p:nvPr/>
        </p:nvSpPr>
        <p:spPr>
          <a:xfrm>
            <a:off x="4837041" y="4084982"/>
            <a:ext cx="3060000" cy="1800000"/>
          </a:xfrm>
          <a:prstGeom prst="rect">
            <a:avLst/>
          </a:prstGeom>
          <a:noFill/>
          <a:ln w="28575">
            <a:solidFill>
              <a:srgbClr val="3EA5D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de-DE" sz="2400" b="1" dirty="0">
                <a:solidFill>
                  <a:srgbClr val="793D91"/>
                </a:solidFill>
                <a:latin typeface="Ink Free" panose="03080402000500000000" pitchFamily="66" charset="0"/>
              </a:rPr>
              <a:t>Questions</a:t>
            </a:r>
          </a:p>
          <a:p>
            <a:r>
              <a:rPr lang="en-GB" sz="1400" dirty="0">
                <a:solidFill>
                  <a:srgbClr val="793D91"/>
                </a:solidFill>
              </a:rPr>
              <a:t>What remains unclear?</a:t>
            </a:r>
          </a:p>
        </p:txBody>
      </p:sp>
      <p:pic>
        <p:nvPicPr>
          <p:cNvPr id="14" name="Grafik 13" descr="Hinzufügen">
            <a:extLst>
              <a:ext uri="{FF2B5EF4-FFF2-40B4-BE49-F238E27FC236}">
                <a16:creationId xmlns:a16="http://schemas.microsoft.com/office/drawing/2014/main" id="{CAB157D0-EC5C-680E-31E5-A04D8C6097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38219" y="3097588"/>
            <a:ext cx="720000" cy="720000"/>
          </a:xfrm>
          <a:prstGeom prst="rect">
            <a:avLst/>
          </a:prstGeom>
        </p:spPr>
      </p:pic>
      <p:pic>
        <p:nvPicPr>
          <p:cNvPr id="16" name="Grafik 15" descr="Fragezeichen">
            <a:extLst>
              <a:ext uri="{FF2B5EF4-FFF2-40B4-BE49-F238E27FC236}">
                <a16:creationId xmlns:a16="http://schemas.microsoft.com/office/drawing/2014/main" id="{7137D1E5-8756-BDF4-9A32-BC020D4E3F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8219" y="4155018"/>
            <a:ext cx="720000" cy="720000"/>
          </a:xfrm>
          <a:prstGeom prst="rect">
            <a:avLst/>
          </a:prstGeom>
        </p:spPr>
      </p:pic>
      <p:pic>
        <p:nvPicPr>
          <p:cNvPr id="18" name="Grafik 17" descr="Glühbirne und Zahnrad">
            <a:extLst>
              <a:ext uri="{FF2B5EF4-FFF2-40B4-BE49-F238E27FC236}">
                <a16:creationId xmlns:a16="http://schemas.microsoft.com/office/drawing/2014/main" id="{421BC8DE-BCAD-93F5-8D60-30FD24A604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36850" y="4155018"/>
            <a:ext cx="720000" cy="720000"/>
          </a:xfrm>
          <a:prstGeom prst="rect">
            <a:avLst/>
          </a:prstGeom>
        </p:spPr>
      </p:pic>
      <p:sp>
        <p:nvSpPr>
          <p:cNvPr id="20" name="Gleichschenkliges Dreieck 19">
            <a:extLst>
              <a:ext uri="{FF2B5EF4-FFF2-40B4-BE49-F238E27FC236}">
                <a16:creationId xmlns:a16="http://schemas.microsoft.com/office/drawing/2014/main" id="{A22C3D5F-C04E-AAC7-BC4F-EFE2DF7245E1}"/>
              </a:ext>
            </a:extLst>
          </p:cNvPr>
          <p:cNvSpPr/>
          <p:nvPr/>
        </p:nvSpPr>
        <p:spPr>
          <a:xfrm>
            <a:off x="8198325" y="3198462"/>
            <a:ext cx="540000" cy="540000"/>
          </a:xfrm>
          <a:prstGeom prst="triangle">
            <a:avLst/>
          </a:prstGeom>
          <a:solidFill>
            <a:srgbClr val="EE3E81"/>
          </a:solidFill>
          <a:ln>
            <a:solidFill>
              <a:srgbClr val="EE3E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22">
            <a:extLst>
              <a:ext uri="{FF2B5EF4-FFF2-40B4-BE49-F238E27FC236}">
                <a16:creationId xmlns:a16="http://schemas.microsoft.com/office/drawing/2014/main" id="{C2EB8F47-443D-359A-B731-4630BFB91364}"/>
              </a:ext>
            </a:extLst>
          </p:cNvPr>
          <p:cNvSpPr txBox="1"/>
          <p:nvPr/>
        </p:nvSpPr>
        <p:spPr>
          <a:xfrm>
            <a:off x="4717774" y="1222026"/>
            <a:ext cx="6546574" cy="707886"/>
          </a:xfrm>
          <a:prstGeom prst="rect">
            <a:avLst/>
          </a:prstGeom>
          <a:noFill/>
        </p:spPr>
        <p:txBody>
          <a:bodyPr wrap="square" rtlCol="0">
            <a:spAutoFit/>
          </a:bodyPr>
          <a:lstStyle/>
          <a:p>
            <a:r>
              <a:rPr lang="en-GB" sz="2000" dirty="0">
                <a:latin typeface="Calibri" panose="020F0502020204030204" pitchFamily="34" charset="0"/>
                <a:ea typeface="Open Sans" panose="020B0606030504020204" pitchFamily="34" charset="0"/>
                <a:cs typeface="Calibri" panose="020F0502020204030204" pitchFamily="34" charset="0"/>
              </a:rPr>
              <a:t>Everyone who has listened to the Pitch Presentation is invited to complete this 4-field matrix:</a:t>
            </a:r>
          </a:p>
        </p:txBody>
      </p:sp>
    </p:spTree>
    <p:extLst>
      <p:ext uri="{BB962C8B-B14F-4D97-AF65-F5344CB8AC3E}">
        <p14:creationId xmlns:p14="http://schemas.microsoft.com/office/powerpoint/2010/main" val="2280450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04</a:t>
            </a:r>
          </a:p>
        </p:txBody>
      </p:sp>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7" y="2428875"/>
            <a:ext cx="3494413" cy="1037185"/>
          </a:xfrm>
        </p:spPr>
        <p:txBody>
          <a:bodyPr/>
          <a:lstStyle/>
          <a:p>
            <a:r>
              <a:rPr lang="en-US" cap="all" dirty="0"/>
              <a:t>Reflection and Conclusion</a:t>
            </a:r>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pic>
        <p:nvPicPr>
          <p:cNvPr id="2" name="Picture 26">
            <a:extLst>
              <a:ext uri="{FF2B5EF4-FFF2-40B4-BE49-F238E27FC236}">
                <a16:creationId xmlns:a16="http://schemas.microsoft.com/office/drawing/2014/main" id="{A09A686D-DA2C-1A3B-EE43-563F151A07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4577" y="473452"/>
            <a:ext cx="3431637" cy="6384548"/>
          </a:xfrm>
          <a:prstGeom prst="rect">
            <a:avLst/>
          </a:prstGeom>
        </p:spPr>
      </p:pic>
    </p:spTree>
    <p:extLst>
      <p:ext uri="{BB962C8B-B14F-4D97-AF65-F5344CB8AC3E}">
        <p14:creationId xmlns:p14="http://schemas.microsoft.com/office/powerpoint/2010/main" val="3559446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8115862-F634-A0E8-CC10-DE18470DFCB4}"/>
              </a:ext>
            </a:extLst>
          </p:cNvPr>
          <p:cNvSpPr>
            <a:spLocks noGrp="1"/>
          </p:cNvSpPr>
          <p:nvPr>
            <p:ph type="body" sz="quarter" idx="48"/>
          </p:nvPr>
        </p:nvSpPr>
        <p:spPr>
          <a:xfrm>
            <a:off x="931824" y="1828367"/>
            <a:ext cx="5848117" cy="4466887"/>
          </a:xfrm>
        </p:spPr>
        <p:txBody>
          <a:bodyPr/>
          <a:lstStyle/>
          <a:p>
            <a:pPr>
              <a:spcBef>
                <a:spcPts val="1200"/>
              </a:spcBef>
            </a:pPr>
            <a:r>
              <a:rPr lang="en-GB" dirty="0"/>
              <a:t>What makes an entrepreneur? </a:t>
            </a:r>
          </a:p>
          <a:p>
            <a:pPr>
              <a:spcBef>
                <a:spcPts val="1200"/>
              </a:spcBef>
            </a:pPr>
            <a:r>
              <a:rPr lang="en-GB" dirty="0"/>
              <a:t>What attributes and skills are essential or desirable for someone to embrace an entrepreneurial role?</a:t>
            </a:r>
          </a:p>
          <a:p>
            <a:pPr>
              <a:spcBef>
                <a:spcPts val="1200"/>
              </a:spcBef>
            </a:pPr>
            <a:endParaRPr lang="en-GB" dirty="0"/>
          </a:p>
          <a:p>
            <a:pPr>
              <a:spcBef>
                <a:spcPts val="1200"/>
              </a:spcBef>
            </a:pPr>
            <a:r>
              <a:rPr lang="en-GB" b="1" dirty="0"/>
              <a:t>Reflect in the group:</a:t>
            </a:r>
          </a:p>
          <a:p>
            <a:pPr>
              <a:spcBef>
                <a:spcPts val="1200"/>
              </a:spcBef>
            </a:pPr>
            <a:r>
              <a:rPr lang="en-GB" b="1" dirty="0"/>
              <a:t>Why are you entrepreneurial?</a:t>
            </a:r>
          </a:p>
          <a:p>
            <a:pPr>
              <a:spcBef>
                <a:spcPts val="1200"/>
              </a:spcBef>
            </a:pPr>
            <a:r>
              <a:rPr lang="en-GB" b="1" dirty="0"/>
              <a:t>What entrepreneurial qualities and competences do you bring to the table?</a:t>
            </a:r>
          </a:p>
        </p:txBody>
      </p:sp>
      <p:sp>
        <p:nvSpPr>
          <p:cNvPr id="7" name="Textplatzhalter 6">
            <a:extLst>
              <a:ext uri="{FF2B5EF4-FFF2-40B4-BE49-F238E27FC236}">
                <a16:creationId xmlns:a16="http://schemas.microsoft.com/office/drawing/2014/main" id="{6BC907A5-B625-F8C5-CF08-E23B0E106624}"/>
              </a:ext>
            </a:extLst>
          </p:cNvPr>
          <p:cNvSpPr>
            <a:spLocks noGrp="1"/>
          </p:cNvSpPr>
          <p:nvPr>
            <p:ph type="body" sz="quarter" idx="62"/>
          </p:nvPr>
        </p:nvSpPr>
        <p:spPr>
          <a:xfrm>
            <a:off x="112296" y="578092"/>
            <a:ext cx="8880690" cy="671785"/>
          </a:xfrm>
        </p:spPr>
        <p:txBody>
          <a:bodyPr/>
          <a:lstStyle/>
          <a:p>
            <a:pPr marL="185738"/>
            <a:r>
              <a:rPr lang="en-GB" cap="all" dirty="0"/>
              <a:t>Let's get back to our initial discussion</a:t>
            </a:r>
          </a:p>
        </p:txBody>
      </p:sp>
      <p:sp>
        <p:nvSpPr>
          <p:cNvPr id="2" name="Foliennummernplatzhalter 1">
            <a:extLst>
              <a:ext uri="{FF2B5EF4-FFF2-40B4-BE49-F238E27FC236}">
                <a16:creationId xmlns:a16="http://schemas.microsoft.com/office/drawing/2014/main" id="{1AA51E38-EE30-9659-06D2-C2FDE3A62710}"/>
              </a:ext>
            </a:extLst>
          </p:cNvPr>
          <p:cNvSpPr>
            <a:spLocks noGrp="1"/>
          </p:cNvSpPr>
          <p:nvPr>
            <p:ph type="sldNum" sz="quarter" idx="4294967295"/>
          </p:nvPr>
        </p:nvSpPr>
        <p:spPr>
          <a:xfrm>
            <a:off x="11818938" y="9571038"/>
            <a:ext cx="373062" cy="363537"/>
          </a:xfrm>
          <a:prstGeom prst="rect">
            <a:avLst/>
          </a:prstGeom>
        </p:spPr>
        <p:txBody>
          <a:bodyPr/>
          <a:lstStyle/>
          <a:p>
            <a:fld id="{9C527BFA-2C0E-4CEC-B6A5-913A56FEF4B4}" type="slidenum">
              <a:rPr lang="fr-CA" smtClean="0"/>
              <a:pPr/>
              <a:t>43</a:t>
            </a:fld>
            <a:endParaRPr lang="fr-CA" dirty="0"/>
          </a:p>
        </p:txBody>
      </p:sp>
      <p:grpSp>
        <p:nvGrpSpPr>
          <p:cNvPr id="8" name="Google Shape;926;p9">
            <a:extLst>
              <a:ext uri="{FF2B5EF4-FFF2-40B4-BE49-F238E27FC236}">
                <a16:creationId xmlns:a16="http://schemas.microsoft.com/office/drawing/2014/main" id="{615ABD60-FE59-2E4D-66A8-459539E2237F}"/>
              </a:ext>
            </a:extLst>
          </p:cNvPr>
          <p:cNvGrpSpPr/>
          <p:nvPr/>
        </p:nvGrpSpPr>
        <p:grpSpPr>
          <a:xfrm>
            <a:off x="8334232" y="1967259"/>
            <a:ext cx="2839057" cy="3603641"/>
            <a:chOff x="14407368" y="4108798"/>
            <a:chExt cx="7568848" cy="9607208"/>
          </a:xfrm>
        </p:grpSpPr>
        <p:sp>
          <p:nvSpPr>
            <p:cNvPr id="9" name="Google Shape;927;p9">
              <a:extLst>
                <a:ext uri="{FF2B5EF4-FFF2-40B4-BE49-F238E27FC236}">
                  <a16:creationId xmlns:a16="http://schemas.microsoft.com/office/drawing/2014/main" id="{940F0620-698F-67A1-A64A-4E895B69D7C6}"/>
                </a:ext>
              </a:extLst>
            </p:cNvPr>
            <p:cNvSpPr/>
            <p:nvPr/>
          </p:nvSpPr>
          <p:spPr>
            <a:xfrm>
              <a:off x="14407368" y="4112416"/>
              <a:ext cx="7568848" cy="9582577"/>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793D9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 name="Google Shape;928;p9">
              <a:extLst>
                <a:ext uri="{FF2B5EF4-FFF2-40B4-BE49-F238E27FC236}">
                  <a16:creationId xmlns:a16="http://schemas.microsoft.com/office/drawing/2014/main" id="{1798C124-15DF-3DD8-4CDA-83B786E8FB62}"/>
                </a:ext>
              </a:extLst>
            </p:cNvPr>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 name="Google Shape;929;p9">
              <a:extLst>
                <a:ext uri="{FF2B5EF4-FFF2-40B4-BE49-F238E27FC236}">
                  <a16:creationId xmlns:a16="http://schemas.microsoft.com/office/drawing/2014/main" id="{875AEC9C-3DDA-1667-E731-C755EA1E9CDE}"/>
                </a:ext>
              </a:extLst>
            </p:cNvPr>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2" name="Google Shape;930;p9">
              <a:extLst>
                <a:ext uri="{FF2B5EF4-FFF2-40B4-BE49-F238E27FC236}">
                  <a16:creationId xmlns:a16="http://schemas.microsoft.com/office/drawing/2014/main" id="{227DA17E-DCA4-E967-334B-D4D409080742}"/>
                </a:ext>
              </a:extLst>
            </p:cNvPr>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3" name="Google Shape;931;p9">
              <a:extLst>
                <a:ext uri="{FF2B5EF4-FFF2-40B4-BE49-F238E27FC236}">
                  <a16:creationId xmlns:a16="http://schemas.microsoft.com/office/drawing/2014/main" id="{9D61E568-3E89-2E07-F50C-BF97EC13453F}"/>
                </a:ext>
              </a:extLst>
            </p:cNvPr>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 name="Google Shape;932;p9">
              <a:extLst>
                <a:ext uri="{FF2B5EF4-FFF2-40B4-BE49-F238E27FC236}">
                  <a16:creationId xmlns:a16="http://schemas.microsoft.com/office/drawing/2014/main" id="{4EEDC99E-D76A-8549-F54A-A820E031B6BF}"/>
                </a:ext>
              </a:extLst>
            </p:cNvPr>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 name="Google Shape;933;p9">
              <a:extLst>
                <a:ext uri="{FF2B5EF4-FFF2-40B4-BE49-F238E27FC236}">
                  <a16:creationId xmlns:a16="http://schemas.microsoft.com/office/drawing/2014/main" id="{824DFFA4-E6B9-BC32-7C78-FF7945C56D6D}"/>
                </a:ext>
              </a:extLst>
            </p:cNvPr>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6" name="Google Shape;934;p9">
              <a:extLst>
                <a:ext uri="{FF2B5EF4-FFF2-40B4-BE49-F238E27FC236}">
                  <a16:creationId xmlns:a16="http://schemas.microsoft.com/office/drawing/2014/main" id="{BA60E347-E1CE-40B5-59EA-76A294CBB276}"/>
                </a:ext>
              </a:extLst>
            </p:cNvPr>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7" name="Google Shape;935;p9">
              <a:extLst>
                <a:ext uri="{FF2B5EF4-FFF2-40B4-BE49-F238E27FC236}">
                  <a16:creationId xmlns:a16="http://schemas.microsoft.com/office/drawing/2014/main" id="{1200BE0E-27D1-23EE-52D5-0E93D7639064}"/>
                </a:ext>
              </a:extLst>
            </p:cNvPr>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8" name="Google Shape;936;p9">
              <a:extLst>
                <a:ext uri="{FF2B5EF4-FFF2-40B4-BE49-F238E27FC236}">
                  <a16:creationId xmlns:a16="http://schemas.microsoft.com/office/drawing/2014/main" id="{5CC3E800-F0BF-8F43-700F-8B4C20F180B8}"/>
                </a:ext>
              </a:extLst>
            </p:cNvPr>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9" name="Google Shape;937;p9">
              <a:extLst>
                <a:ext uri="{FF2B5EF4-FFF2-40B4-BE49-F238E27FC236}">
                  <a16:creationId xmlns:a16="http://schemas.microsoft.com/office/drawing/2014/main" id="{1FF4561D-81A3-40D0-99FC-9AA678ADC3A1}"/>
                </a:ext>
              </a:extLst>
            </p:cNvPr>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0" name="Google Shape;938;p9">
              <a:extLst>
                <a:ext uri="{FF2B5EF4-FFF2-40B4-BE49-F238E27FC236}">
                  <a16:creationId xmlns:a16="http://schemas.microsoft.com/office/drawing/2014/main" id="{B583D958-1526-CC4C-DF65-6EB4EE61E566}"/>
                </a:ext>
              </a:extLst>
            </p:cNvPr>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1" name="Google Shape;939;p9">
              <a:extLst>
                <a:ext uri="{FF2B5EF4-FFF2-40B4-BE49-F238E27FC236}">
                  <a16:creationId xmlns:a16="http://schemas.microsoft.com/office/drawing/2014/main" id="{37C58542-938E-12F3-73C5-26BA6A5065CD}"/>
                </a:ext>
              </a:extLst>
            </p:cNvPr>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2" name="Google Shape;940;p9">
              <a:extLst>
                <a:ext uri="{FF2B5EF4-FFF2-40B4-BE49-F238E27FC236}">
                  <a16:creationId xmlns:a16="http://schemas.microsoft.com/office/drawing/2014/main" id="{DD1A93C0-FD90-019F-BECA-64CBCCBAF1B0}"/>
                </a:ext>
              </a:extLst>
            </p:cNvPr>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3EA5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3" name="Google Shape;941;p9">
              <a:extLst>
                <a:ext uri="{FF2B5EF4-FFF2-40B4-BE49-F238E27FC236}">
                  <a16:creationId xmlns:a16="http://schemas.microsoft.com/office/drawing/2014/main" id="{93F8FFED-5A30-57D9-8C52-E25D72A7EFAD}"/>
                </a:ext>
              </a:extLst>
            </p:cNvPr>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4" name="Google Shape;942;p9">
              <a:extLst>
                <a:ext uri="{FF2B5EF4-FFF2-40B4-BE49-F238E27FC236}">
                  <a16:creationId xmlns:a16="http://schemas.microsoft.com/office/drawing/2014/main" id="{B8C9AC8C-F7EF-0FC4-4190-7FCB22559D8F}"/>
                </a:ext>
              </a:extLst>
            </p:cNvPr>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5" name="Google Shape;943;p9">
              <a:extLst>
                <a:ext uri="{FF2B5EF4-FFF2-40B4-BE49-F238E27FC236}">
                  <a16:creationId xmlns:a16="http://schemas.microsoft.com/office/drawing/2014/main" id="{E87C0A6A-AEB7-EE9D-FBBD-6861287277B7}"/>
                </a:ext>
              </a:extLst>
            </p:cNvPr>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6" name="Google Shape;944;p9">
              <a:extLst>
                <a:ext uri="{FF2B5EF4-FFF2-40B4-BE49-F238E27FC236}">
                  <a16:creationId xmlns:a16="http://schemas.microsoft.com/office/drawing/2014/main" id="{052C651C-39FA-124E-C80D-0F8C96FDEFA4}"/>
                </a:ext>
              </a:extLst>
            </p:cNvPr>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7" name="Google Shape;945;p9">
              <a:extLst>
                <a:ext uri="{FF2B5EF4-FFF2-40B4-BE49-F238E27FC236}">
                  <a16:creationId xmlns:a16="http://schemas.microsoft.com/office/drawing/2014/main" id="{B476E0F0-EF56-1591-2FED-5A1F8BFCFD3E}"/>
                </a:ext>
              </a:extLst>
            </p:cNvPr>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8" name="Google Shape;946;p9">
              <a:extLst>
                <a:ext uri="{FF2B5EF4-FFF2-40B4-BE49-F238E27FC236}">
                  <a16:creationId xmlns:a16="http://schemas.microsoft.com/office/drawing/2014/main" id="{5B1A7E52-786E-E779-2D92-355395B77351}"/>
                </a:ext>
              </a:extLst>
            </p:cNvPr>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29" name="Google Shape;947;p9">
              <a:extLst>
                <a:ext uri="{FF2B5EF4-FFF2-40B4-BE49-F238E27FC236}">
                  <a16:creationId xmlns:a16="http://schemas.microsoft.com/office/drawing/2014/main" id="{6F512D4E-262E-FB10-E4C5-CE157E2C36CF}"/>
                </a:ext>
              </a:extLst>
            </p:cNvPr>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0" name="Google Shape;948;p9">
              <a:extLst>
                <a:ext uri="{FF2B5EF4-FFF2-40B4-BE49-F238E27FC236}">
                  <a16:creationId xmlns:a16="http://schemas.microsoft.com/office/drawing/2014/main" id="{DF577FC8-4029-916C-EEE6-4315DE5BF641}"/>
                </a:ext>
              </a:extLst>
            </p:cNvPr>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1" name="Google Shape;949;p9">
              <a:extLst>
                <a:ext uri="{FF2B5EF4-FFF2-40B4-BE49-F238E27FC236}">
                  <a16:creationId xmlns:a16="http://schemas.microsoft.com/office/drawing/2014/main" id="{0B2FB556-D0FC-EE19-EF4E-F140EEC0E8AD}"/>
                </a:ext>
              </a:extLst>
            </p:cNvPr>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2" name="Google Shape;950;p9">
              <a:extLst>
                <a:ext uri="{FF2B5EF4-FFF2-40B4-BE49-F238E27FC236}">
                  <a16:creationId xmlns:a16="http://schemas.microsoft.com/office/drawing/2014/main" id="{5CCD1446-C648-4415-60B5-FE3397158182}"/>
                </a:ext>
              </a:extLst>
            </p:cNvPr>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3" name="Google Shape;951;p9">
              <a:extLst>
                <a:ext uri="{FF2B5EF4-FFF2-40B4-BE49-F238E27FC236}">
                  <a16:creationId xmlns:a16="http://schemas.microsoft.com/office/drawing/2014/main" id="{66C81419-9502-5292-741D-C21F8D1E3635}"/>
                </a:ext>
              </a:extLst>
            </p:cNvPr>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4" name="Google Shape;952;p9">
              <a:extLst>
                <a:ext uri="{FF2B5EF4-FFF2-40B4-BE49-F238E27FC236}">
                  <a16:creationId xmlns:a16="http://schemas.microsoft.com/office/drawing/2014/main" id="{96EC92D4-89FC-A9BB-1B52-00A820311006}"/>
                </a:ext>
              </a:extLst>
            </p:cNvPr>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5" name="Google Shape;953;p9">
              <a:extLst>
                <a:ext uri="{FF2B5EF4-FFF2-40B4-BE49-F238E27FC236}">
                  <a16:creationId xmlns:a16="http://schemas.microsoft.com/office/drawing/2014/main" id="{D57ED4F6-91A1-42F8-54D4-6F959A3EA3EC}"/>
                </a:ext>
              </a:extLst>
            </p:cNvPr>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6" name="Google Shape;954;p9">
              <a:extLst>
                <a:ext uri="{FF2B5EF4-FFF2-40B4-BE49-F238E27FC236}">
                  <a16:creationId xmlns:a16="http://schemas.microsoft.com/office/drawing/2014/main" id="{9F554266-1838-1539-198F-3ADAC9B67D57}"/>
                </a:ext>
              </a:extLst>
            </p:cNvPr>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7" name="Google Shape;955;p9">
              <a:extLst>
                <a:ext uri="{FF2B5EF4-FFF2-40B4-BE49-F238E27FC236}">
                  <a16:creationId xmlns:a16="http://schemas.microsoft.com/office/drawing/2014/main" id="{B05F66D5-9FEE-CC16-2ABC-8A62A2AAAD20}"/>
                </a:ext>
              </a:extLst>
            </p:cNvPr>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8" name="Google Shape;956;p9">
              <a:extLst>
                <a:ext uri="{FF2B5EF4-FFF2-40B4-BE49-F238E27FC236}">
                  <a16:creationId xmlns:a16="http://schemas.microsoft.com/office/drawing/2014/main" id="{334C1654-7797-723F-3A0B-AFB9A15DEBC1}"/>
                </a:ext>
              </a:extLst>
            </p:cNvPr>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39" name="Google Shape;957;p9">
              <a:extLst>
                <a:ext uri="{FF2B5EF4-FFF2-40B4-BE49-F238E27FC236}">
                  <a16:creationId xmlns:a16="http://schemas.microsoft.com/office/drawing/2014/main" id="{B23C654F-A28E-C60C-1C71-8711CA899948}"/>
                </a:ext>
              </a:extLst>
            </p:cNvPr>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0" name="Google Shape;958;p9">
              <a:extLst>
                <a:ext uri="{FF2B5EF4-FFF2-40B4-BE49-F238E27FC236}">
                  <a16:creationId xmlns:a16="http://schemas.microsoft.com/office/drawing/2014/main" id="{46B83B92-E134-3379-C5EC-812C3C4928DD}"/>
                </a:ext>
              </a:extLst>
            </p:cNvPr>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1" name="Google Shape;959;p9">
              <a:extLst>
                <a:ext uri="{FF2B5EF4-FFF2-40B4-BE49-F238E27FC236}">
                  <a16:creationId xmlns:a16="http://schemas.microsoft.com/office/drawing/2014/main" id="{9CFC604B-2D15-9ACC-4E70-1D6B024D1DC5}"/>
                </a:ext>
              </a:extLst>
            </p:cNvPr>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2" name="Google Shape;960;p9">
              <a:extLst>
                <a:ext uri="{FF2B5EF4-FFF2-40B4-BE49-F238E27FC236}">
                  <a16:creationId xmlns:a16="http://schemas.microsoft.com/office/drawing/2014/main" id="{22BCFD8E-F0EE-3F02-ABA9-1D8C5641FF10}"/>
                </a:ext>
              </a:extLst>
            </p:cNvPr>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3" name="Google Shape;961;p9">
              <a:extLst>
                <a:ext uri="{FF2B5EF4-FFF2-40B4-BE49-F238E27FC236}">
                  <a16:creationId xmlns:a16="http://schemas.microsoft.com/office/drawing/2014/main" id="{EF67507C-7833-9C78-4AE5-95680258A5BC}"/>
                </a:ext>
              </a:extLst>
            </p:cNvPr>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4" name="Google Shape;962;p9">
              <a:extLst>
                <a:ext uri="{FF2B5EF4-FFF2-40B4-BE49-F238E27FC236}">
                  <a16:creationId xmlns:a16="http://schemas.microsoft.com/office/drawing/2014/main" id="{C26BB923-5003-74A5-1EE1-D9BD1D1E0D32}"/>
                </a:ext>
              </a:extLst>
            </p:cNvPr>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5" name="Google Shape;963;p9">
              <a:extLst>
                <a:ext uri="{FF2B5EF4-FFF2-40B4-BE49-F238E27FC236}">
                  <a16:creationId xmlns:a16="http://schemas.microsoft.com/office/drawing/2014/main" id="{8C67A45A-8C32-BF2F-35DE-5B5F418DAEF3}"/>
                </a:ext>
              </a:extLst>
            </p:cNvPr>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6" name="Google Shape;964;p9">
              <a:extLst>
                <a:ext uri="{FF2B5EF4-FFF2-40B4-BE49-F238E27FC236}">
                  <a16:creationId xmlns:a16="http://schemas.microsoft.com/office/drawing/2014/main" id="{8E834278-54A9-4AF0-C9DE-089D0AC9089E}"/>
                </a:ext>
              </a:extLst>
            </p:cNvPr>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7" name="Google Shape;965;p9">
              <a:extLst>
                <a:ext uri="{FF2B5EF4-FFF2-40B4-BE49-F238E27FC236}">
                  <a16:creationId xmlns:a16="http://schemas.microsoft.com/office/drawing/2014/main" id="{A5238195-C2F2-FDF6-5B48-9A6424B38820}"/>
                </a:ext>
              </a:extLst>
            </p:cNvPr>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8" name="Google Shape;966;p9">
              <a:extLst>
                <a:ext uri="{FF2B5EF4-FFF2-40B4-BE49-F238E27FC236}">
                  <a16:creationId xmlns:a16="http://schemas.microsoft.com/office/drawing/2014/main" id="{E98C9621-0263-2FA1-40E0-297AF58E84CA}"/>
                </a:ext>
              </a:extLst>
            </p:cNvPr>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49" name="Google Shape;967;p9">
              <a:extLst>
                <a:ext uri="{FF2B5EF4-FFF2-40B4-BE49-F238E27FC236}">
                  <a16:creationId xmlns:a16="http://schemas.microsoft.com/office/drawing/2014/main" id="{6352CD9E-AB13-5A1B-D1F0-186529DC1EDC}"/>
                </a:ext>
              </a:extLst>
            </p:cNvPr>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0" name="Google Shape;968;p9">
              <a:extLst>
                <a:ext uri="{FF2B5EF4-FFF2-40B4-BE49-F238E27FC236}">
                  <a16:creationId xmlns:a16="http://schemas.microsoft.com/office/drawing/2014/main" id="{22A252C6-1D12-D237-C900-B89ADCB69785}"/>
                </a:ext>
              </a:extLst>
            </p:cNvPr>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1" name="Google Shape;969;p9">
              <a:extLst>
                <a:ext uri="{FF2B5EF4-FFF2-40B4-BE49-F238E27FC236}">
                  <a16:creationId xmlns:a16="http://schemas.microsoft.com/office/drawing/2014/main" id="{CD334AD7-3893-EA61-1FAA-7A2E3E278568}"/>
                </a:ext>
              </a:extLst>
            </p:cNvPr>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2" name="Google Shape;970;p9">
              <a:extLst>
                <a:ext uri="{FF2B5EF4-FFF2-40B4-BE49-F238E27FC236}">
                  <a16:creationId xmlns:a16="http://schemas.microsoft.com/office/drawing/2014/main" id="{57204DE4-2B81-98CF-6172-5255D0594815}"/>
                </a:ext>
              </a:extLst>
            </p:cNvPr>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3" name="Google Shape;971;p9">
              <a:extLst>
                <a:ext uri="{FF2B5EF4-FFF2-40B4-BE49-F238E27FC236}">
                  <a16:creationId xmlns:a16="http://schemas.microsoft.com/office/drawing/2014/main" id="{88EAB9BC-D224-1C21-8504-26681D9A533C}"/>
                </a:ext>
              </a:extLst>
            </p:cNvPr>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4" name="Google Shape;972;p9">
              <a:extLst>
                <a:ext uri="{FF2B5EF4-FFF2-40B4-BE49-F238E27FC236}">
                  <a16:creationId xmlns:a16="http://schemas.microsoft.com/office/drawing/2014/main" id="{FF36CADE-E8DC-591B-8BAC-84081F3679EF}"/>
                </a:ext>
              </a:extLst>
            </p:cNvPr>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5" name="Google Shape;973;p9">
              <a:extLst>
                <a:ext uri="{FF2B5EF4-FFF2-40B4-BE49-F238E27FC236}">
                  <a16:creationId xmlns:a16="http://schemas.microsoft.com/office/drawing/2014/main" id="{7AEE670B-42C1-DE35-E223-31BA9F6C2358}"/>
                </a:ext>
              </a:extLst>
            </p:cNvPr>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6" name="Google Shape;974;p9">
              <a:extLst>
                <a:ext uri="{FF2B5EF4-FFF2-40B4-BE49-F238E27FC236}">
                  <a16:creationId xmlns:a16="http://schemas.microsoft.com/office/drawing/2014/main" id="{C1305081-A7C8-D606-7FD9-03E3BDB46FC5}"/>
                </a:ext>
              </a:extLst>
            </p:cNvPr>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7" name="Google Shape;975;p9">
              <a:extLst>
                <a:ext uri="{FF2B5EF4-FFF2-40B4-BE49-F238E27FC236}">
                  <a16:creationId xmlns:a16="http://schemas.microsoft.com/office/drawing/2014/main" id="{2A42C9D2-B1F3-076D-1127-B2A2DAD0EB9A}"/>
                </a:ext>
              </a:extLst>
            </p:cNvPr>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8" name="Google Shape;976;p9">
              <a:extLst>
                <a:ext uri="{FF2B5EF4-FFF2-40B4-BE49-F238E27FC236}">
                  <a16:creationId xmlns:a16="http://schemas.microsoft.com/office/drawing/2014/main" id="{74B67C5F-A315-E3F2-45DC-F0209BA09F32}"/>
                </a:ext>
              </a:extLst>
            </p:cNvPr>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59" name="Google Shape;977;p9">
              <a:extLst>
                <a:ext uri="{FF2B5EF4-FFF2-40B4-BE49-F238E27FC236}">
                  <a16:creationId xmlns:a16="http://schemas.microsoft.com/office/drawing/2014/main" id="{D8F1196F-3D8C-D959-2021-3BDA16EB82FD}"/>
                </a:ext>
              </a:extLst>
            </p:cNvPr>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0" name="Google Shape;978;p9">
              <a:extLst>
                <a:ext uri="{FF2B5EF4-FFF2-40B4-BE49-F238E27FC236}">
                  <a16:creationId xmlns:a16="http://schemas.microsoft.com/office/drawing/2014/main" id="{690C019C-4F29-33D4-D268-178819C7D14A}"/>
                </a:ext>
              </a:extLst>
            </p:cNvPr>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1" name="Google Shape;979;p9">
              <a:extLst>
                <a:ext uri="{FF2B5EF4-FFF2-40B4-BE49-F238E27FC236}">
                  <a16:creationId xmlns:a16="http://schemas.microsoft.com/office/drawing/2014/main" id="{F27CF405-B6D8-A087-60A0-0FF6E212EC1C}"/>
                </a:ext>
              </a:extLst>
            </p:cNvPr>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2" name="Google Shape;980;p9">
              <a:extLst>
                <a:ext uri="{FF2B5EF4-FFF2-40B4-BE49-F238E27FC236}">
                  <a16:creationId xmlns:a16="http://schemas.microsoft.com/office/drawing/2014/main" id="{BF5BFA51-3058-064C-D005-721AE2DCB081}"/>
                </a:ext>
              </a:extLst>
            </p:cNvPr>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3" name="Google Shape;981;p9">
              <a:extLst>
                <a:ext uri="{FF2B5EF4-FFF2-40B4-BE49-F238E27FC236}">
                  <a16:creationId xmlns:a16="http://schemas.microsoft.com/office/drawing/2014/main" id="{7D669EDC-2291-74F2-FB2D-C5D5543AECCA}"/>
                </a:ext>
              </a:extLst>
            </p:cNvPr>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4" name="Google Shape;982;p9">
              <a:extLst>
                <a:ext uri="{FF2B5EF4-FFF2-40B4-BE49-F238E27FC236}">
                  <a16:creationId xmlns:a16="http://schemas.microsoft.com/office/drawing/2014/main" id="{861E6392-0BAA-F54A-2824-8E1C3B84129A}"/>
                </a:ext>
              </a:extLst>
            </p:cNvPr>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5" name="Google Shape;983;p9">
              <a:extLst>
                <a:ext uri="{FF2B5EF4-FFF2-40B4-BE49-F238E27FC236}">
                  <a16:creationId xmlns:a16="http://schemas.microsoft.com/office/drawing/2014/main" id="{34B5DFE4-96A7-8FCB-4AA3-8E2AF5018DA2}"/>
                </a:ext>
              </a:extLst>
            </p:cNvPr>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6" name="Google Shape;984;p9">
              <a:extLst>
                <a:ext uri="{FF2B5EF4-FFF2-40B4-BE49-F238E27FC236}">
                  <a16:creationId xmlns:a16="http://schemas.microsoft.com/office/drawing/2014/main" id="{0E9BB840-CE74-6999-2AA7-8B2D5F6106D5}"/>
                </a:ext>
              </a:extLst>
            </p:cNvPr>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7" name="Google Shape;985;p9">
              <a:extLst>
                <a:ext uri="{FF2B5EF4-FFF2-40B4-BE49-F238E27FC236}">
                  <a16:creationId xmlns:a16="http://schemas.microsoft.com/office/drawing/2014/main" id="{1A395476-31FB-1A73-B4F6-7FE806C77AC7}"/>
                </a:ext>
              </a:extLst>
            </p:cNvPr>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8" name="Google Shape;986;p9">
              <a:extLst>
                <a:ext uri="{FF2B5EF4-FFF2-40B4-BE49-F238E27FC236}">
                  <a16:creationId xmlns:a16="http://schemas.microsoft.com/office/drawing/2014/main" id="{0292D6A6-82C6-435E-FC23-C207717F27D5}"/>
                </a:ext>
              </a:extLst>
            </p:cNvPr>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69" name="Google Shape;987;p9">
              <a:extLst>
                <a:ext uri="{FF2B5EF4-FFF2-40B4-BE49-F238E27FC236}">
                  <a16:creationId xmlns:a16="http://schemas.microsoft.com/office/drawing/2014/main" id="{12E4F337-CE19-8195-9735-3B2690B0FD90}"/>
                </a:ext>
              </a:extLst>
            </p:cNvPr>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0" name="Google Shape;988;p9">
              <a:extLst>
                <a:ext uri="{FF2B5EF4-FFF2-40B4-BE49-F238E27FC236}">
                  <a16:creationId xmlns:a16="http://schemas.microsoft.com/office/drawing/2014/main" id="{E17EBC0A-9C02-0A70-A7B6-539171E85608}"/>
                </a:ext>
              </a:extLst>
            </p:cNvPr>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1" name="Google Shape;989;p9">
              <a:extLst>
                <a:ext uri="{FF2B5EF4-FFF2-40B4-BE49-F238E27FC236}">
                  <a16:creationId xmlns:a16="http://schemas.microsoft.com/office/drawing/2014/main" id="{EAD39DFA-1B5E-64AA-C3E8-166FAFEF8E06}"/>
                </a:ext>
              </a:extLst>
            </p:cNvPr>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2" name="Google Shape;990;p9">
              <a:extLst>
                <a:ext uri="{FF2B5EF4-FFF2-40B4-BE49-F238E27FC236}">
                  <a16:creationId xmlns:a16="http://schemas.microsoft.com/office/drawing/2014/main" id="{B0AF38C2-084D-80AE-2313-7408A72FC25A}"/>
                </a:ext>
              </a:extLst>
            </p:cNvPr>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3" name="Google Shape;991;p9">
              <a:extLst>
                <a:ext uri="{FF2B5EF4-FFF2-40B4-BE49-F238E27FC236}">
                  <a16:creationId xmlns:a16="http://schemas.microsoft.com/office/drawing/2014/main" id="{B3882B34-30F1-600E-E278-8BED202BF5F0}"/>
                </a:ext>
              </a:extLst>
            </p:cNvPr>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4" name="Google Shape;992;p9">
              <a:extLst>
                <a:ext uri="{FF2B5EF4-FFF2-40B4-BE49-F238E27FC236}">
                  <a16:creationId xmlns:a16="http://schemas.microsoft.com/office/drawing/2014/main" id="{4F2569CD-7BE9-698F-AF0D-978AAB599BDB}"/>
                </a:ext>
              </a:extLst>
            </p:cNvPr>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5" name="Google Shape;993;p9">
              <a:extLst>
                <a:ext uri="{FF2B5EF4-FFF2-40B4-BE49-F238E27FC236}">
                  <a16:creationId xmlns:a16="http://schemas.microsoft.com/office/drawing/2014/main" id="{084640F3-6C0A-E2EE-05E8-B545B93698C8}"/>
                </a:ext>
              </a:extLst>
            </p:cNvPr>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6" name="Google Shape;994;p9">
              <a:extLst>
                <a:ext uri="{FF2B5EF4-FFF2-40B4-BE49-F238E27FC236}">
                  <a16:creationId xmlns:a16="http://schemas.microsoft.com/office/drawing/2014/main" id="{DA8796FA-8945-15FB-EC42-C742C46FA7A8}"/>
                </a:ext>
              </a:extLst>
            </p:cNvPr>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7" name="Google Shape;995;p9">
              <a:extLst>
                <a:ext uri="{FF2B5EF4-FFF2-40B4-BE49-F238E27FC236}">
                  <a16:creationId xmlns:a16="http://schemas.microsoft.com/office/drawing/2014/main" id="{28E414A8-2747-C632-4387-7F00C36D9DA5}"/>
                </a:ext>
              </a:extLst>
            </p:cNvPr>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8" name="Google Shape;996;p9">
              <a:extLst>
                <a:ext uri="{FF2B5EF4-FFF2-40B4-BE49-F238E27FC236}">
                  <a16:creationId xmlns:a16="http://schemas.microsoft.com/office/drawing/2014/main" id="{B9CE2EBC-2969-F7BA-E9C5-D78439DCE554}"/>
                </a:ext>
              </a:extLst>
            </p:cNvPr>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79" name="Google Shape;997;p9">
              <a:extLst>
                <a:ext uri="{FF2B5EF4-FFF2-40B4-BE49-F238E27FC236}">
                  <a16:creationId xmlns:a16="http://schemas.microsoft.com/office/drawing/2014/main" id="{3725680E-6C47-ED5B-D50D-179ED1EA2D3C}"/>
                </a:ext>
              </a:extLst>
            </p:cNvPr>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3EA5DC"/>
            </a:solidFill>
            <a:ln>
              <a:noFill/>
            </a:ln>
          </p:spPr>
          <p:txBody>
            <a:bodyPr spcFirstLastPara="1" wrap="square" lIns="0" tIns="0" rIns="0" bIns="0" anchor="t" anchorCtr="0">
              <a:noAutofit/>
            </a:bodyPr>
            <a:lstStyle/>
            <a:p>
              <a:endParaRPr sz="1899">
                <a:solidFill>
                  <a:schemeClr val="dk1"/>
                </a:solidFill>
                <a:latin typeface="Lato Light"/>
                <a:ea typeface="Lato Light"/>
                <a:cs typeface="Lato Light"/>
                <a:sym typeface="Lato Light"/>
              </a:endParaRPr>
            </a:p>
          </p:txBody>
        </p:sp>
        <p:sp>
          <p:nvSpPr>
            <p:cNvPr id="80" name="Google Shape;998;p9">
              <a:extLst>
                <a:ext uri="{FF2B5EF4-FFF2-40B4-BE49-F238E27FC236}">
                  <a16:creationId xmlns:a16="http://schemas.microsoft.com/office/drawing/2014/main" id="{39886F5C-6348-D719-5D95-2C66F71F4B3D}"/>
                </a:ext>
              </a:extLst>
            </p:cNvPr>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1" name="Google Shape;999;p9">
              <a:extLst>
                <a:ext uri="{FF2B5EF4-FFF2-40B4-BE49-F238E27FC236}">
                  <a16:creationId xmlns:a16="http://schemas.microsoft.com/office/drawing/2014/main" id="{D21C14DD-162A-5B00-02F3-C882A79264B6}"/>
                </a:ext>
              </a:extLst>
            </p:cNvPr>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2" name="Google Shape;1000;p9">
              <a:extLst>
                <a:ext uri="{FF2B5EF4-FFF2-40B4-BE49-F238E27FC236}">
                  <a16:creationId xmlns:a16="http://schemas.microsoft.com/office/drawing/2014/main" id="{32397DA8-65D2-3E8D-F0A3-A1D782E7A4A5}"/>
                </a:ext>
              </a:extLst>
            </p:cNvPr>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3" name="Google Shape;1001;p9">
              <a:extLst>
                <a:ext uri="{FF2B5EF4-FFF2-40B4-BE49-F238E27FC236}">
                  <a16:creationId xmlns:a16="http://schemas.microsoft.com/office/drawing/2014/main" id="{9250FD2A-F7D7-B985-6EEE-86B67E6C5F4E}"/>
                </a:ext>
              </a:extLst>
            </p:cNvPr>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4" name="Google Shape;1002;p9">
              <a:extLst>
                <a:ext uri="{FF2B5EF4-FFF2-40B4-BE49-F238E27FC236}">
                  <a16:creationId xmlns:a16="http://schemas.microsoft.com/office/drawing/2014/main" id="{35C92F27-A806-FA18-407C-F48D51D7DB84}"/>
                </a:ext>
              </a:extLst>
            </p:cNvPr>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5" name="Google Shape;1003;p9">
              <a:extLst>
                <a:ext uri="{FF2B5EF4-FFF2-40B4-BE49-F238E27FC236}">
                  <a16:creationId xmlns:a16="http://schemas.microsoft.com/office/drawing/2014/main" id="{DF74A9A0-6BBE-A402-87E0-F27FDFC6D32E}"/>
                </a:ext>
              </a:extLst>
            </p:cNvPr>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6" name="Google Shape;1004;p9">
              <a:extLst>
                <a:ext uri="{FF2B5EF4-FFF2-40B4-BE49-F238E27FC236}">
                  <a16:creationId xmlns:a16="http://schemas.microsoft.com/office/drawing/2014/main" id="{9D34F37B-AB6B-5BB7-61E3-B1EFCC191FDB}"/>
                </a:ext>
              </a:extLst>
            </p:cNvPr>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7" name="Google Shape;1005;p9">
              <a:extLst>
                <a:ext uri="{FF2B5EF4-FFF2-40B4-BE49-F238E27FC236}">
                  <a16:creationId xmlns:a16="http://schemas.microsoft.com/office/drawing/2014/main" id="{7ADB0F14-4707-A345-EEB2-F0DABC1BB332}"/>
                </a:ext>
              </a:extLst>
            </p:cNvPr>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8" name="Google Shape;1006;p9">
              <a:extLst>
                <a:ext uri="{FF2B5EF4-FFF2-40B4-BE49-F238E27FC236}">
                  <a16:creationId xmlns:a16="http://schemas.microsoft.com/office/drawing/2014/main" id="{0BC1D86A-3B3D-C3E5-2C77-B467B1BD8049}"/>
                </a:ext>
              </a:extLst>
            </p:cNvPr>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89" name="Google Shape;1007;p9">
              <a:extLst>
                <a:ext uri="{FF2B5EF4-FFF2-40B4-BE49-F238E27FC236}">
                  <a16:creationId xmlns:a16="http://schemas.microsoft.com/office/drawing/2014/main" id="{CC5CD18A-9BBA-2355-4045-FDD3EE489A41}"/>
                </a:ext>
              </a:extLst>
            </p:cNvPr>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0" name="Google Shape;1008;p9">
              <a:extLst>
                <a:ext uri="{FF2B5EF4-FFF2-40B4-BE49-F238E27FC236}">
                  <a16:creationId xmlns:a16="http://schemas.microsoft.com/office/drawing/2014/main" id="{E5721093-AF97-86C2-A4FB-4F462F59485A}"/>
                </a:ext>
              </a:extLst>
            </p:cNvPr>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1" name="Google Shape;1009;p9">
              <a:extLst>
                <a:ext uri="{FF2B5EF4-FFF2-40B4-BE49-F238E27FC236}">
                  <a16:creationId xmlns:a16="http://schemas.microsoft.com/office/drawing/2014/main" id="{CF127BE3-1910-EE84-D7DD-69DA67F51461}"/>
                </a:ext>
              </a:extLst>
            </p:cNvPr>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2" name="Google Shape;1010;p9">
              <a:extLst>
                <a:ext uri="{FF2B5EF4-FFF2-40B4-BE49-F238E27FC236}">
                  <a16:creationId xmlns:a16="http://schemas.microsoft.com/office/drawing/2014/main" id="{48F283C1-DC38-3878-FF22-7DB72CA2383A}"/>
                </a:ext>
              </a:extLst>
            </p:cNvPr>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3" name="Google Shape;1011;p9">
              <a:extLst>
                <a:ext uri="{FF2B5EF4-FFF2-40B4-BE49-F238E27FC236}">
                  <a16:creationId xmlns:a16="http://schemas.microsoft.com/office/drawing/2014/main" id="{90FD6CB8-D6A1-AA1E-ED45-C7B67F795482}"/>
                </a:ext>
              </a:extLst>
            </p:cNvPr>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4" name="Google Shape;1012;p9">
              <a:extLst>
                <a:ext uri="{FF2B5EF4-FFF2-40B4-BE49-F238E27FC236}">
                  <a16:creationId xmlns:a16="http://schemas.microsoft.com/office/drawing/2014/main" id="{05F9519B-9EE4-8D72-4405-D9905B369CB0}"/>
                </a:ext>
              </a:extLst>
            </p:cNvPr>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5" name="Google Shape;1013;p9">
              <a:extLst>
                <a:ext uri="{FF2B5EF4-FFF2-40B4-BE49-F238E27FC236}">
                  <a16:creationId xmlns:a16="http://schemas.microsoft.com/office/drawing/2014/main" id="{3FBE1D26-ABE6-17C3-7EAB-0C3F24E15C33}"/>
                </a:ext>
              </a:extLst>
            </p:cNvPr>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6" name="Google Shape;1014;p9">
              <a:extLst>
                <a:ext uri="{FF2B5EF4-FFF2-40B4-BE49-F238E27FC236}">
                  <a16:creationId xmlns:a16="http://schemas.microsoft.com/office/drawing/2014/main" id="{C485D30A-A599-5DA8-E5CD-6DD766851674}"/>
                </a:ext>
              </a:extLst>
            </p:cNvPr>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7" name="Google Shape;1015;p9">
              <a:extLst>
                <a:ext uri="{FF2B5EF4-FFF2-40B4-BE49-F238E27FC236}">
                  <a16:creationId xmlns:a16="http://schemas.microsoft.com/office/drawing/2014/main" id="{334E10CC-0130-7A3B-75F2-C63AAD0EDCD4}"/>
                </a:ext>
              </a:extLst>
            </p:cNvPr>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8" name="Google Shape;1016;p9">
              <a:extLst>
                <a:ext uri="{FF2B5EF4-FFF2-40B4-BE49-F238E27FC236}">
                  <a16:creationId xmlns:a16="http://schemas.microsoft.com/office/drawing/2014/main" id="{B035A5C2-1BC8-C9AC-F57A-EBC2775917FB}"/>
                </a:ext>
              </a:extLst>
            </p:cNvPr>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99" name="Google Shape;1017;p9">
              <a:extLst>
                <a:ext uri="{FF2B5EF4-FFF2-40B4-BE49-F238E27FC236}">
                  <a16:creationId xmlns:a16="http://schemas.microsoft.com/office/drawing/2014/main" id="{5A8A3651-4BA0-0706-F579-61A417EC7826}"/>
                </a:ext>
              </a:extLst>
            </p:cNvPr>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0" name="Google Shape;1018;p9">
              <a:extLst>
                <a:ext uri="{FF2B5EF4-FFF2-40B4-BE49-F238E27FC236}">
                  <a16:creationId xmlns:a16="http://schemas.microsoft.com/office/drawing/2014/main" id="{B90508E7-8903-F216-38ED-A9E5B159CB1F}"/>
                </a:ext>
              </a:extLst>
            </p:cNvPr>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1" name="Google Shape;1019;p9">
              <a:extLst>
                <a:ext uri="{FF2B5EF4-FFF2-40B4-BE49-F238E27FC236}">
                  <a16:creationId xmlns:a16="http://schemas.microsoft.com/office/drawing/2014/main" id="{03705006-8E6F-6F81-3A6C-7B5405F06E68}"/>
                </a:ext>
              </a:extLst>
            </p:cNvPr>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2" name="Google Shape;1020;p9">
              <a:extLst>
                <a:ext uri="{FF2B5EF4-FFF2-40B4-BE49-F238E27FC236}">
                  <a16:creationId xmlns:a16="http://schemas.microsoft.com/office/drawing/2014/main" id="{4ECBE4A1-ABF4-B1A7-CD1D-784A294458F5}"/>
                </a:ext>
              </a:extLst>
            </p:cNvPr>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3" name="Google Shape;1021;p9">
              <a:extLst>
                <a:ext uri="{FF2B5EF4-FFF2-40B4-BE49-F238E27FC236}">
                  <a16:creationId xmlns:a16="http://schemas.microsoft.com/office/drawing/2014/main" id="{1900752C-4070-FD28-FBFB-87A9D2EDE8FE}"/>
                </a:ext>
              </a:extLst>
            </p:cNvPr>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4" name="Google Shape;1022;p9">
              <a:extLst>
                <a:ext uri="{FF2B5EF4-FFF2-40B4-BE49-F238E27FC236}">
                  <a16:creationId xmlns:a16="http://schemas.microsoft.com/office/drawing/2014/main" id="{C59B12D6-98E2-4F16-B0BC-63DAE6AEFFCF}"/>
                </a:ext>
              </a:extLst>
            </p:cNvPr>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5" name="Google Shape;1023;p9">
              <a:extLst>
                <a:ext uri="{FF2B5EF4-FFF2-40B4-BE49-F238E27FC236}">
                  <a16:creationId xmlns:a16="http://schemas.microsoft.com/office/drawing/2014/main" id="{710BD728-51D8-14B7-1C68-BC8ED7066A27}"/>
                </a:ext>
              </a:extLst>
            </p:cNvPr>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6" name="Google Shape;1024;p9">
              <a:extLst>
                <a:ext uri="{FF2B5EF4-FFF2-40B4-BE49-F238E27FC236}">
                  <a16:creationId xmlns:a16="http://schemas.microsoft.com/office/drawing/2014/main" id="{44176A40-E921-7587-354F-31649FC6C147}"/>
                </a:ext>
              </a:extLst>
            </p:cNvPr>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3EA5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7" name="Google Shape;1025;p9">
              <a:extLst>
                <a:ext uri="{FF2B5EF4-FFF2-40B4-BE49-F238E27FC236}">
                  <a16:creationId xmlns:a16="http://schemas.microsoft.com/office/drawing/2014/main" id="{D1F5DC29-2B3B-2612-151D-C0A257D43B61}"/>
                </a:ext>
              </a:extLst>
            </p:cNvPr>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8" name="Google Shape;1026;p9">
              <a:extLst>
                <a:ext uri="{FF2B5EF4-FFF2-40B4-BE49-F238E27FC236}">
                  <a16:creationId xmlns:a16="http://schemas.microsoft.com/office/drawing/2014/main" id="{AC01B38D-7971-0D8A-6886-C977C51D475C}"/>
                </a:ext>
              </a:extLst>
            </p:cNvPr>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09" name="Google Shape;1027;p9">
              <a:extLst>
                <a:ext uri="{FF2B5EF4-FFF2-40B4-BE49-F238E27FC236}">
                  <a16:creationId xmlns:a16="http://schemas.microsoft.com/office/drawing/2014/main" id="{879B1840-11C0-0EC2-0EC5-B74AB5F85462}"/>
                </a:ext>
              </a:extLst>
            </p:cNvPr>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0" name="Google Shape;1028;p9">
              <a:extLst>
                <a:ext uri="{FF2B5EF4-FFF2-40B4-BE49-F238E27FC236}">
                  <a16:creationId xmlns:a16="http://schemas.microsoft.com/office/drawing/2014/main" id="{3981C07E-34F1-71CF-5E57-516B9B3901F0}"/>
                </a:ext>
              </a:extLst>
            </p:cNvPr>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11" name="Google Shape;1029;p9">
              <a:extLst>
                <a:ext uri="{FF2B5EF4-FFF2-40B4-BE49-F238E27FC236}">
                  <a16:creationId xmlns:a16="http://schemas.microsoft.com/office/drawing/2014/main" id="{A40534A3-59CC-70B9-E849-F8BDE01D6EB1}"/>
                </a:ext>
              </a:extLst>
            </p:cNvPr>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extLst>
      <p:ext uri="{BB962C8B-B14F-4D97-AF65-F5344CB8AC3E}">
        <p14:creationId xmlns:p14="http://schemas.microsoft.com/office/powerpoint/2010/main" val="1133080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321625F-750C-32CC-89C1-83AF85B2E912}"/>
              </a:ext>
            </a:extLst>
          </p:cNvPr>
          <p:cNvSpPr>
            <a:spLocks noGrp="1"/>
          </p:cNvSpPr>
          <p:nvPr>
            <p:ph type="body" sz="quarter" idx="48"/>
          </p:nvPr>
        </p:nvSpPr>
        <p:spPr/>
        <p:txBody>
          <a:bodyPr/>
          <a:lstStyle/>
          <a:p>
            <a:pPr>
              <a:spcBef>
                <a:spcPts val="1200"/>
              </a:spcBef>
            </a:pPr>
            <a:r>
              <a:rPr lang="en-GB" dirty="0"/>
              <a:t>What did we learn?</a:t>
            </a:r>
          </a:p>
          <a:p>
            <a:pPr>
              <a:spcBef>
                <a:spcPts val="1200"/>
              </a:spcBef>
            </a:pPr>
            <a:r>
              <a:rPr lang="en-GB" dirty="0"/>
              <a:t>How did it feel to work creatively in this way?</a:t>
            </a:r>
          </a:p>
          <a:p>
            <a:pPr>
              <a:spcBef>
                <a:spcPts val="1200"/>
              </a:spcBef>
            </a:pPr>
            <a:r>
              <a:rPr lang="en-GB" dirty="0"/>
              <a:t>Which task was a blast?</a:t>
            </a:r>
          </a:p>
          <a:p>
            <a:pPr>
              <a:spcBef>
                <a:spcPts val="1200"/>
              </a:spcBef>
            </a:pPr>
            <a:r>
              <a:rPr lang="en-GB" dirty="0"/>
              <a:t>Which task was particularly challenging?</a:t>
            </a:r>
          </a:p>
          <a:p>
            <a:pPr>
              <a:spcBef>
                <a:spcPts val="1200"/>
              </a:spcBef>
            </a:pPr>
            <a:r>
              <a:rPr lang="en-GB" dirty="0"/>
              <a:t>How did we tackle challenges as a team?</a:t>
            </a:r>
          </a:p>
          <a:p>
            <a:pPr>
              <a:spcBef>
                <a:spcPts val="1200"/>
              </a:spcBef>
            </a:pPr>
            <a:r>
              <a:rPr lang="en-GB" dirty="0"/>
              <a:t>What insights or learnings do you have about idea development?</a:t>
            </a:r>
          </a:p>
          <a:p>
            <a:pPr>
              <a:spcBef>
                <a:spcPts val="1200"/>
              </a:spcBef>
            </a:pPr>
            <a:r>
              <a:rPr lang="en-GB" dirty="0"/>
              <a:t>How can you apply your learnings going forward?</a:t>
            </a:r>
          </a:p>
        </p:txBody>
      </p:sp>
      <p:sp>
        <p:nvSpPr>
          <p:cNvPr id="2" name="Textplatzhalter 1">
            <a:extLst>
              <a:ext uri="{FF2B5EF4-FFF2-40B4-BE49-F238E27FC236}">
                <a16:creationId xmlns:a16="http://schemas.microsoft.com/office/drawing/2014/main" id="{F8A76780-BBFB-398E-BC73-FB7B04140232}"/>
              </a:ext>
            </a:extLst>
          </p:cNvPr>
          <p:cNvSpPr>
            <a:spLocks noGrp="1"/>
          </p:cNvSpPr>
          <p:nvPr>
            <p:ph type="body" sz="quarter" idx="62"/>
          </p:nvPr>
        </p:nvSpPr>
        <p:spPr>
          <a:xfrm>
            <a:off x="112295" y="578092"/>
            <a:ext cx="3957900" cy="671785"/>
          </a:xfrm>
        </p:spPr>
        <p:txBody>
          <a:bodyPr/>
          <a:lstStyle/>
          <a:p>
            <a:r>
              <a:rPr lang="de-DE" dirty="0"/>
              <a:t>REFLECTION</a:t>
            </a:r>
            <a:endParaRPr lang="en-GB" dirty="0"/>
          </a:p>
        </p:txBody>
      </p:sp>
      <p:pic>
        <p:nvPicPr>
          <p:cNvPr id="8" name="Bildplatzhalter 7">
            <a:extLst>
              <a:ext uri="{FF2B5EF4-FFF2-40B4-BE49-F238E27FC236}">
                <a16:creationId xmlns:a16="http://schemas.microsoft.com/office/drawing/2014/main" id="{5BE00EF7-0DFD-38CD-B44C-15C1C7968D47}"/>
              </a:ext>
            </a:extLst>
          </p:cNvPr>
          <p:cNvPicPr>
            <a:picLocks noGrp="1" noChangeAspect="1"/>
          </p:cNvPicPr>
          <p:nvPr>
            <p:ph type="pic" sz="quarter" idx="21"/>
          </p:nvPr>
        </p:nvPicPr>
        <p:blipFill>
          <a:blip r:embed="rId2"/>
          <a:srcRect l="18648" r="18648"/>
          <a:stretch/>
        </p:blipFill>
        <p:spPr/>
      </p:pic>
    </p:spTree>
    <p:extLst>
      <p:ext uri="{BB962C8B-B14F-4D97-AF65-F5344CB8AC3E}">
        <p14:creationId xmlns:p14="http://schemas.microsoft.com/office/powerpoint/2010/main" val="3652719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3AD9EF-F4D1-7E92-2087-1A8376A4A8F7}"/>
              </a:ext>
            </a:extLst>
          </p:cNvPr>
          <p:cNvSpPr>
            <a:spLocks noGrp="1"/>
          </p:cNvSpPr>
          <p:nvPr>
            <p:ph type="body" sz="quarter" idx="62"/>
          </p:nvPr>
        </p:nvSpPr>
        <p:spPr>
          <a:xfrm>
            <a:off x="6953069" y="2757215"/>
            <a:ext cx="4491853" cy="671785"/>
          </a:xfrm>
        </p:spPr>
        <p:txBody>
          <a:bodyPr/>
          <a:lstStyle/>
          <a:p>
            <a:pPr algn="r"/>
            <a:r>
              <a:rPr lang="en-US" dirty="0"/>
              <a:t>FOLLOW OUR JOURNEY </a:t>
            </a:r>
          </a:p>
        </p:txBody>
      </p:sp>
      <p:sp>
        <p:nvSpPr>
          <p:cNvPr id="5" name="Text Placeholder 4">
            <a:extLst>
              <a:ext uri="{FF2B5EF4-FFF2-40B4-BE49-F238E27FC236}">
                <a16:creationId xmlns:a16="http://schemas.microsoft.com/office/drawing/2014/main" id="{9CDA372D-906F-3128-6D73-398C5EFC1510}"/>
              </a:ext>
            </a:extLst>
          </p:cNvPr>
          <p:cNvSpPr>
            <a:spLocks noGrp="1"/>
          </p:cNvSpPr>
          <p:nvPr>
            <p:ph type="body" sz="quarter" idx="24"/>
          </p:nvPr>
        </p:nvSpPr>
        <p:spPr>
          <a:xfrm>
            <a:off x="5252224" y="4658876"/>
            <a:ext cx="6192698" cy="649221"/>
          </a:xfrm>
        </p:spPr>
        <p:txBody>
          <a:bodyPr/>
          <a:lstStyle/>
          <a:p>
            <a:r>
              <a:rPr lang="en-US" b="1" dirty="0"/>
              <a:t>www.entrepreneurshiplabs.eu</a:t>
            </a:r>
            <a:endParaRPr lang="en-US" dirty="0"/>
          </a:p>
        </p:txBody>
      </p:sp>
      <p:grpSp>
        <p:nvGrpSpPr>
          <p:cNvPr id="126" name="Group 125">
            <a:extLst>
              <a:ext uri="{FF2B5EF4-FFF2-40B4-BE49-F238E27FC236}">
                <a16:creationId xmlns:a16="http://schemas.microsoft.com/office/drawing/2014/main" id="{4B7E4105-597A-8F0F-C420-568AA064F023}"/>
              </a:ext>
            </a:extLst>
          </p:cNvPr>
          <p:cNvGrpSpPr/>
          <p:nvPr/>
        </p:nvGrpSpPr>
        <p:grpSpPr>
          <a:xfrm>
            <a:off x="10003448" y="4371162"/>
            <a:ext cx="1189505" cy="278992"/>
            <a:chOff x="3244859" y="9797084"/>
            <a:chExt cx="1936438" cy="454180"/>
          </a:xfrm>
          <a:solidFill>
            <a:schemeClr val="bg1"/>
          </a:solidFill>
        </p:grpSpPr>
        <p:sp>
          <p:nvSpPr>
            <p:cNvPr id="127" name="Freeform 5">
              <a:extLst>
                <a:ext uri="{FF2B5EF4-FFF2-40B4-BE49-F238E27FC236}">
                  <a16:creationId xmlns:a16="http://schemas.microsoft.com/office/drawing/2014/main" id="{876F36C2-5264-94AF-E7F0-807B94DDA80E}"/>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sp>
          <p:nvSpPr>
            <p:cNvPr id="128" name="Freeform 9">
              <a:extLst>
                <a:ext uri="{FF2B5EF4-FFF2-40B4-BE49-F238E27FC236}">
                  <a16:creationId xmlns:a16="http://schemas.microsoft.com/office/drawing/2014/main" id="{1AE07ABF-2F9D-CC3B-5CC2-976213DEDBA2}"/>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sp>
          <p:nvSpPr>
            <p:cNvPr id="129" name="Freeform 128">
              <a:extLst>
                <a:ext uri="{FF2B5EF4-FFF2-40B4-BE49-F238E27FC236}">
                  <a16:creationId xmlns:a16="http://schemas.microsoft.com/office/drawing/2014/main" id="{5330927A-5E3D-ED22-0AFE-F1B0559A1A70}"/>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solidFill>
                  <a:srgbClr val="F16924"/>
                </a:solidFill>
              </a:endParaRPr>
            </a:p>
          </p:txBody>
        </p:sp>
      </p:grpSp>
      <p:pic>
        <p:nvPicPr>
          <p:cNvPr id="3" name="Grafik 2">
            <a:extLst>
              <a:ext uri="{FF2B5EF4-FFF2-40B4-BE49-F238E27FC236}">
                <a16:creationId xmlns:a16="http://schemas.microsoft.com/office/drawing/2014/main" id="{A9D2E9F8-DDD9-9849-D6BA-F148779337B0}"/>
              </a:ext>
            </a:extLst>
          </p:cNvPr>
          <p:cNvPicPr>
            <a:picLocks noChangeAspect="1"/>
          </p:cNvPicPr>
          <p:nvPr/>
        </p:nvPicPr>
        <p:blipFill>
          <a:blip r:embed="rId3"/>
          <a:srcRect l="25" r="25"/>
          <a:stretch/>
        </p:blipFill>
        <p:spPr>
          <a:xfrm flipH="1">
            <a:off x="241300" y="943626"/>
            <a:ext cx="6407138" cy="4273561"/>
          </a:xfrm>
          <a:prstGeom prst="hexagon">
            <a:avLst/>
          </a:prstGeom>
        </p:spPr>
      </p:pic>
    </p:spTree>
    <p:extLst>
      <p:ext uri="{BB962C8B-B14F-4D97-AF65-F5344CB8AC3E}">
        <p14:creationId xmlns:p14="http://schemas.microsoft.com/office/powerpoint/2010/main" val="203832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E05883E-6CEE-EA23-03FE-48CCF909CF55}"/>
              </a:ext>
            </a:extLst>
          </p:cNvPr>
          <p:cNvSpPr>
            <a:spLocks noGrp="1"/>
          </p:cNvSpPr>
          <p:nvPr>
            <p:ph type="body" sz="quarter" idx="48"/>
          </p:nvPr>
        </p:nvSpPr>
        <p:spPr>
          <a:xfrm>
            <a:off x="4958575" y="1577898"/>
            <a:ext cx="6768790" cy="4984332"/>
          </a:xfrm>
        </p:spPr>
        <p:txBody>
          <a:bodyPr/>
          <a:lstStyle/>
          <a:p>
            <a:r>
              <a:rPr lang="en-GB" sz="2800" b="1" dirty="0">
                <a:solidFill>
                  <a:srgbClr val="EE3E81"/>
                </a:solidFill>
              </a:rPr>
              <a:t>Think out of the box!</a:t>
            </a:r>
          </a:p>
          <a:p>
            <a:endParaRPr lang="en-GB" sz="2200" b="1" dirty="0">
              <a:solidFill>
                <a:schemeClr val="tx1"/>
              </a:solidFill>
            </a:endParaRPr>
          </a:p>
          <a:p>
            <a:r>
              <a:rPr lang="en-GB" sz="2200" b="1" dirty="0">
                <a:solidFill>
                  <a:schemeClr val="tx1"/>
                </a:solidFill>
              </a:rPr>
              <a:t>Examine the boundaries</a:t>
            </a:r>
          </a:p>
          <a:p>
            <a:r>
              <a:rPr lang="en-GB" sz="2200" dirty="0">
                <a:solidFill>
                  <a:schemeClr val="tx1"/>
                </a:solidFill>
              </a:rPr>
              <a:t>What are the boundaries into which the solution must fit?</a:t>
            </a:r>
          </a:p>
          <a:p>
            <a:r>
              <a:rPr lang="en-GB" sz="2200" dirty="0">
                <a:solidFill>
                  <a:schemeClr val="tx1"/>
                </a:solidFill>
              </a:rPr>
              <a:t>Are the boundaries your own perceptions or reality?</a:t>
            </a:r>
          </a:p>
          <a:p>
            <a:r>
              <a:rPr lang="en-GB" sz="2200" dirty="0">
                <a:solidFill>
                  <a:schemeClr val="tx1"/>
                </a:solidFill>
              </a:rPr>
              <a:t>What are the possibilities if you cross the boundaries?</a:t>
            </a:r>
          </a:p>
          <a:p>
            <a:r>
              <a:rPr lang="en-GB" sz="2200" dirty="0">
                <a:solidFill>
                  <a:schemeClr val="tx1"/>
                </a:solidFill>
              </a:rPr>
              <a:t>What are the benefits of small boundary changes?</a:t>
            </a:r>
          </a:p>
          <a:p>
            <a:endParaRPr lang="en-GB" sz="2200" dirty="0">
              <a:solidFill>
                <a:schemeClr val="tx1"/>
              </a:solidFill>
            </a:endParaRPr>
          </a:p>
          <a:p>
            <a:r>
              <a:rPr lang="en-GB" sz="2200" b="1" dirty="0">
                <a:solidFill>
                  <a:schemeClr val="tx1"/>
                </a:solidFill>
              </a:rPr>
              <a:t>Hard work alone is not the solution</a:t>
            </a:r>
          </a:p>
          <a:p>
            <a:r>
              <a:rPr lang="en-GB" sz="2200" dirty="0">
                <a:solidFill>
                  <a:schemeClr val="tx1"/>
                </a:solidFill>
              </a:rPr>
              <a:t>Repeating the same wrong process over and over again with more emphasis does not work. You can be very close to a solution without getting any closer to it. Only with reflection can you find the solution.</a:t>
            </a:r>
            <a:endParaRPr lang="en-GB" sz="2200" dirty="0"/>
          </a:p>
        </p:txBody>
      </p:sp>
      <p:sp>
        <p:nvSpPr>
          <p:cNvPr id="3" name="Textplatzhalter 2">
            <a:extLst>
              <a:ext uri="{FF2B5EF4-FFF2-40B4-BE49-F238E27FC236}">
                <a16:creationId xmlns:a16="http://schemas.microsoft.com/office/drawing/2014/main" id="{8EFF12E5-C04F-4AE0-8BA1-9FFCE91A1087}"/>
              </a:ext>
            </a:extLst>
          </p:cNvPr>
          <p:cNvSpPr>
            <a:spLocks noGrp="1"/>
          </p:cNvSpPr>
          <p:nvPr>
            <p:ph type="body" sz="quarter" idx="62"/>
          </p:nvPr>
        </p:nvSpPr>
        <p:spPr>
          <a:xfrm>
            <a:off x="112295" y="578092"/>
            <a:ext cx="4638125" cy="671785"/>
          </a:xfrm>
        </p:spPr>
        <p:txBody>
          <a:bodyPr/>
          <a:lstStyle/>
          <a:p>
            <a:r>
              <a:rPr lang="de-DE" cap="all" dirty="0"/>
              <a:t>The </a:t>
            </a:r>
            <a:r>
              <a:rPr lang="de-DE" cap="all" dirty="0" err="1"/>
              <a:t>solution</a:t>
            </a:r>
            <a:endParaRPr lang="en-GB" cap="all" dirty="0"/>
          </a:p>
        </p:txBody>
      </p:sp>
      <p:pic>
        <p:nvPicPr>
          <p:cNvPr id="8" name="Picture 4">
            <a:extLst>
              <a:ext uri="{FF2B5EF4-FFF2-40B4-BE49-F238E27FC236}">
                <a16:creationId xmlns:a16="http://schemas.microsoft.com/office/drawing/2014/main" id="{601E7B7D-3E8F-B89E-E08D-9D0D7ADAC280}"/>
              </a:ext>
            </a:extLst>
          </p:cNvPr>
          <p:cNvPicPr>
            <a:picLocks noChangeAspect="1"/>
          </p:cNvPicPr>
          <p:nvPr/>
        </p:nvPicPr>
        <p:blipFill>
          <a:blip r:embed="rId2"/>
          <a:stretch>
            <a:fillRect/>
          </a:stretch>
        </p:blipFill>
        <p:spPr>
          <a:xfrm>
            <a:off x="1231323" y="2574631"/>
            <a:ext cx="2303476" cy="2319585"/>
          </a:xfrm>
          <a:prstGeom prst="rect">
            <a:avLst/>
          </a:prstGeom>
        </p:spPr>
      </p:pic>
    </p:spTree>
    <p:extLst>
      <p:ext uri="{BB962C8B-B14F-4D97-AF65-F5344CB8AC3E}">
        <p14:creationId xmlns:p14="http://schemas.microsoft.com/office/powerpoint/2010/main" val="395902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F79E50EE-6503-0F4E-0AF5-736CB71C2FE9}"/>
              </a:ext>
            </a:extLst>
          </p:cNvPr>
          <p:cNvSpPr>
            <a:spLocks noGrp="1"/>
          </p:cNvSpPr>
          <p:nvPr>
            <p:ph type="body" sz="quarter" idx="48"/>
          </p:nvPr>
        </p:nvSpPr>
        <p:spPr>
          <a:xfrm>
            <a:off x="959618" y="2976178"/>
            <a:ext cx="6205953" cy="1410472"/>
          </a:xfrm>
        </p:spPr>
        <p:txBody>
          <a:bodyPr/>
          <a:lstStyle/>
          <a:p>
            <a:r>
              <a:rPr lang="en-GB" dirty="0"/>
              <a:t>Airbnb disrupted the traditional hospitality industry by offering a unique and innovative platform for people to rent out their homes or spare rooms to </a:t>
            </a:r>
            <a:r>
              <a:rPr lang="en-GB" dirty="0" err="1"/>
              <a:t>travelers</a:t>
            </a:r>
            <a:r>
              <a:rPr lang="en-GB" dirty="0"/>
              <a:t>. Instead of following the conventional hotel model (</a:t>
            </a:r>
            <a:r>
              <a:rPr lang="en-GB" b="1" dirty="0">
                <a:solidFill>
                  <a:srgbClr val="EE3E81"/>
                </a:solidFill>
              </a:rPr>
              <a:t>the box!</a:t>
            </a:r>
            <a:r>
              <a:rPr lang="en-GB" dirty="0"/>
              <a:t>), Airbnb provided an entirely new way for people to travel and experience a destination by staying in homes, apartments, or unique accommodations. </a:t>
            </a:r>
          </a:p>
        </p:txBody>
      </p:sp>
      <p:pic>
        <p:nvPicPr>
          <p:cNvPr id="14" name="Bildplatzhalter 13">
            <a:extLst>
              <a:ext uri="{FF2B5EF4-FFF2-40B4-BE49-F238E27FC236}">
                <a16:creationId xmlns:a16="http://schemas.microsoft.com/office/drawing/2014/main" id="{E411839C-00AD-75B9-E555-A0B984FF7C96}"/>
              </a:ext>
            </a:extLst>
          </p:cNvPr>
          <p:cNvPicPr>
            <a:picLocks noGrp="1" noChangeAspect="1"/>
          </p:cNvPicPr>
          <p:nvPr>
            <p:ph type="pic" sz="quarter" idx="10"/>
          </p:nvPr>
        </p:nvPicPr>
        <p:blipFill>
          <a:blip r:embed="rId3"/>
          <a:srcRect t="8008" b="8008"/>
          <a:stretch/>
        </p:blipFill>
        <p:spPr>
          <a:xfrm>
            <a:off x="7165571" y="894739"/>
            <a:ext cx="4693561" cy="3941806"/>
          </a:xfrm>
        </p:spPr>
      </p:pic>
      <p:sp>
        <p:nvSpPr>
          <p:cNvPr id="2" name="Textplatzhalter 1">
            <a:extLst>
              <a:ext uri="{FF2B5EF4-FFF2-40B4-BE49-F238E27FC236}">
                <a16:creationId xmlns:a16="http://schemas.microsoft.com/office/drawing/2014/main" id="{242F587C-8043-5ED9-54E8-A859216D0BF4}"/>
              </a:ext>
            </a:extLst>
          </p:cNvPr>
          <p:cNvSpPr>
            <a:spLocks noGrp="1"/>
          </p:cNvSpPr>
          <p:nvPr>
            <p:ph type="body" sz="quarter" idx="62"/>
          </p:nvPr>
        </p:nvSpPr>
        <p:spPr>
          <a:xfrm>
            <a:off x="959618" y="1411537"/>
            <a:ext cx="4897485" cy="671785"/>
          </a:xfrm>
        </p:spPr>
        <p:txBody>
          <a:bodyPr/>
          <a:lstStyle/>
          <a:p>
            <a:r>
              <a:rPr lang="en-GB" cap="all" dirty="0"/>
              <a:t>Think out of the box:</a:t>
            </a:r>
          </a:p>
        </p:txBody>
      </p:sp>
      <p:sp>
        <p:nvSpPr>
          <p:cNvPr id="3" name="Textplatzhalter 2">
            <a:extLst>
              <a:ext uri="{FF2B5EF4-FFF2-40B4-BE49-F238E27FC236}">
                <a16:creationId xmlns:a16="http://schemas.microsoft.com/office/drawing/2014/main" id="{3E355DA8-0A7A-40F8-E816-F7FB46EBFB80}"/>
              </a:ext>
            </a:extLst>
          </p:cNvPr>
          <p:cNvSpPr>
            <a:spLocks noGrp="1"/>
          </p:cNvSpPr>
          <p:nvPr>
            <p:ph type="body" sz="quarter" idx="63"/>
          </p:nvPr>
        </p:nvSpPr>
        <p:spPr>
          <a:xfrm>
            <a:off x="931823" y="2193857"/>
            <a:ext cx="5308339" cy="671785"/>
          </a:xfrm>
        </p:spPr>
        <p:txBody>
          <a:bodyPr/>
          <a:lstStyle/>
          <a:p>
            <a:r>
              <a:rPr lang="en-GB" cap="all" dirty="0"/>
              <a:t>Example from practice</a:t>
            </a:r>
          </a:p>
        </p:txBody>
      </p:sp>
      <p:sp>
        <p:nvSpPr>
          <p:cNvPr id="4" name="Textplatzhalter 9">
            <a:extLst>
              <a:ext uri="{FF2B5EF4-FFF2-40B4-BE49-F238E27FC236}">
                <a16:creationId xmlns:a16="http://schemas.microsoft.com/office/drawing/2014/main" id="{56FCC135-4C73-CA53-C06E-4A5EC89946BE}"/>
              </a:ext>
            </a:extLst>
          </p:cNvPr>
          <p:cNvSpPr txBox="1">
            <a:spLocks/>
          </p:cNvSpPr>
          <p:nvPr/>
        </p:nvSpPr>
        <p:spPr>
          <a:xfrm>
            <a:off x="959618" y="5519195"/>
            <a:ext cx="7047560" cy="1410472"/>
          </a:xfrm>
          <a:prstGeom prst="rect">
            <a:avLst/>
          </a:prstGeom>
        </p:spPr>
        <p:txBody>
          <a:bodyPr vert="horz" lIns="91440" tIns="45720" rIns="91440" bIns="45720" numCol="1" spcCol="288000" rtlCol="0" anchor="t">
            <a:noAutofit/>
          </a:bodyPr>
          <a:lstStyle>
            <a:lvl1pPr marL="0" indent="0" algn="l" defTabSz="3343281" rtl="0" eaLnBrk="1" latinLnBrk="0" hangingPunct="1">
              <a:lnSpc>
                <a:spcPts val="2480"/>
              </a:lnSpc>
              <a:spcBef>
                <a:spcPts val="0"/>
              </a:spcBef>
              <a:buFont typeface="Arial" panose="020B0604020202020204" pitchFamily="34" charset="0"/>
              <a:buNone/>
              <a:defRPr sz="2400" b="0" i="0" kern="1200">
                <a:solidFill>
                  <a:schemeClr val="bg1">
                    <a:lumMod val="95000"/>
                  </a:schemeClr>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dirty="0"/>
              <a:t>This unconventional approach created a sense of belonging and authenticity that hotels couldn't offer.</a:t>
            </a:r>
          </a:p>
        </p:txBody>
      </p:sp>
    </p:spTree>
    <p:extLst>
      <p:ext uri="{BB962C8B-B14F-4D97-AF65-F5344CB8AC3E}">
        <p14:creationId xmlns:p14="http://schemas.microsoft.com/office/powerpoint/2010/main" val="4276645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B221EBCD-4BD8-8F82-8042-6720C587873E}"/>
              </a:ext>
            </a:extLst>
          </p:cNvPr>
          <p:cNvSpPr>
            <a:spLocks noGrp="1"/>
          </p:cNvSpPr>
          <p:nvPr>
            <p:ph type="body" sz="quarter" idx="48"/>
          </p:nvPr>
        </p:nvSpPr>
        <p:spPr/>
        <p:txBody>
          <a:bodyPr/>
          <a:lstStyle/>
          <a:p>
            <a:r>
              <a:rPr lang="en-GB" dirty="0"/>
              <a:t>How did you solve the problem? (Trial and error or strategy?)</a:t>
            </a:r>
          </a:p>
          <a:p>
            <a:endParaRPr lang="en-GB" dirty="0"/>
          </a:p>
          <a:p>
            <a:r>
              <a:rPr lang="en-GB" dirty="0"/>
              <a:t>What was the greatest difficulty?</a:t>
            </a:r>
          </a:p>
          <a:p>
            <a:endParaRPr lang="en-GB" dirty="0"/>
          </a:p>
          <a:p>
            <a:r>
              <a:rPr lang="en-GB" dirty="0"/>
              <a:t>What can you learn from this exercise?</a:t>
            </a:r>
          </a:p>
          <a:p>
            <a:endParaRPr lang="en-GB" dirty="0"/>
          </a:p>
          <a:p>
            <a:endParaRPr lang="en-GB" dirty="0"/>
          </a:p>
          <a:p>
            <a:r>
              <a:rPr lang="en-GB" b="1" dirty="0"/>
              <a:t>Keep your findings in mind for the following workshop!</a:t>
            </a:r>
          </a:p>
        </p:txBody>
      </p:sp>
      <p:sp>
        <p:nvSpPr>
          <p:cNvPr id="6" name="Textplatzhalter 5">
            <a:extLst>
              <a:ext uri="{FF2B5EF4-FFF2-40B4-BE49-F238E27FC236}">
                <a16:creationId xmlns:a16="http://schemas.microsoft.com/office/drawing/2014/main" id="{5BCB48C5-8281-6C97-7DE4-A53CB08060AF}"/>
              </a:ext>
            </a:extLst>
          </p:cNvPr>
          <p:cNvSpPr>
            <a:spLocks noGrp="1"/>
          </p:cNvSpPr>
          <p:nvPr>
            <p:ph type="body" sz="quarter" idx="62"/>
          </p:nvPr>
        </p:nvSpPr>
        <p:spPr>
          <a:xfrm>
            <a:off x="112295" y="578092"/>
            <a:ext cx="4504310" cy="671785"/>
          </a:xfrm>
        </p:spPr>
        <p:txBody>
          <a:bodyPr/>
          <a:lstStyle/>
          <a:p>
            <a:r>
              <a:rPr lang="de-DE" cap="all" dirty="0" err="1"/>
              <a:t>Your</a:t>
            </a:r>
            <a:r>
              <a:rPr lang="de-DE" cap="all" dirty="0"/>
              <a:t> </a:t>
            </a:r>
            <a:r>
              <a:rPr lang="de-DE" cap="all" dirty="0" err="1"/>
              <a:t>findings</a:t>
            </a:r>
            <a:endParaRPr lang="en-GB" cap="all" dirty="0"/>
          </a:p>
        </p:txBody>
      </p:sp>
      <p:pic>
        <p:nvPicPr>
          <p:cNvPr id="8" name="Bildplatzhalter 7">
            <a:extLst>
              <a:ext uri="{FF2B5EF4-FFF2-40B4-BE49-F238E27FC236}">
                <a16:creationId xmlns:a16="http://schemas.microsoft.com/office/drawing/2014/main" id="{894D02E2-761A-B267-0640-F3A6FE603948}"/>
              </a:ext>
            </a:extLst>
          </p:cNvPr>
          <p:cNvPicPr>
            <a:picLocks noGrp="1" noChangeAspect="1"/>
          </p:cNvPicPr>
          <p:nvPr>
            <p:ph type="pic" sz="quarter" idx="21"/>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t="2997" b="2997"/>
          <a:stretch/>
        </p:blipFill>
        <p:spPr/>
      </p:pic>
    </p:spTree>
    <p:extLst>
      <p:ext uri="{BB962C8B-B14F-4D97-AF65-F5344CB8AC3E}">
        <p14:creationId xmlns:p14="http://schemas.microsoft.com/office/powerpoint/2010/main" val="143897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a:t>Introduction and Motivation</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Concept and Basics </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Practical Skills Development</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Reflection and Conclusion</a:t>
            </a:r>
          </a:p>
        </p:txBody>
      </p:sp>
      <p:sp>
        <p:nvSpPr>
          <p:cNvPr id="6" name="Text Placeholder 5">
            <a:extLst>
              <a:ext uri="{FF2B5EF4-FFF2-40B4-BE49-F238E27FC236}">
                <a16:creationId xmlns:a16="http://schemas.microsoft.com/office/drawing/2014/main" id="{D4326ECC-000D-3303-394C-F9D0FC353004}"/>
              </a:ext>
            </a:extLst>
          </p:cNvPr>
          <p:cNvSpPr>
            <a:spLocks noGrp="1"/>
          </p:cNvSpPr>
          <p:nvPr>
            <p:ph type="body" sz="quarter" idx="62"/>
          </p:nvPr>
        </p:nvSpPr>
        <p:spPr/>
        <p:txBody>
          <a:bodyPr/>
          <a:lstStyle/>
          <a:p>
            <a:r>
              <a:rPr lang="en-US" dirty="0"/>
              <a:t>TABLE OF CONTENTS</a:t>
            </a:r>
          </a:p>
        </p:txBody>
      </p:sp>
      <p:sp>
        <p:nvSpPr>
          <p:cNvPr id="8" name="Text Placeholder 7">
            <a:extLst>
              <a:ext uri="{FF2B5EF4-FFF2-40B4-BE49-F238E27FC236}">
                <a16:creationId xmlns:a16="http://schemas.microsoft.com/office/drawing/2014/main" id="{37AF150C-15DE-64BB-1897-7B514621291D}"/>
              </a:ext>
            </a:extLst>
          </p:cNvPr>
          <p:cNvSpPr>
            <a:spLocks noGrp="1"/>
          </p:cNvSpPr>
          <p:nvPr>
            <p:ph type="body" sz="quarter" idx="11"/>
          </p:nvPr>
        </p:nvSpPr>
        <p:spPr/>
        <p:txBody>
          <a:bodyPr/>
          <a:lstStyle/>
          <a:p>
            <a:r>
              <a:rPr lang="en-US" dirty="0"/>
              <a:t>01</a:t>
            </a:r>
          </a:p>
        </p:txBody>
      </p:sp>
      <p:sp>
        <p:nvSpPr>
          <p:cNvPr id="25" name="Text Placeholder 24">
            <a:extLst>
              <a:ext uri="{FF2B5EF4-FFF2-40B4-BE49-F238E27FC236}">
                <a16:creationId xmlns:a16="http://schemas.microsoft.com/office/drawing/2014/main" id="{2C7B670D-93E0-143F-BFED-FF449FA71DDF}"/>
              </a:ext>
            </a:extLst>
          </p:cNvPr>
          <p:cNvSpPr>
            <a:spLocks noGrp="1"/>
          </p:cNvSpPr>
          <p:nvPr>
            <p:ph type="body" sz="quarter" idx="13"/>
          </p:nvPr>
        </p:nvSpPr>
        <p:spPr/>
        <p:txBody>
          <a:bodyPr/>
          <a:lstStyle/>
          <a:p>
            <a:r>
              <a:rPr lang="en-US" dirty="0"/>
              <a:t>02</a:t>
            </a:r>
          </a:p>
        </p:txBody>
      </p:sp>
      <p:sp>
        <p:nvSpPr>
          <p:cNvPr id="27" name="Text Placeholder 26">
            <a:extLst>
              <a:ext uri="{FF2B5EF4-FFF2-40B4-BE49-F238E27FC236}">
                <a16:creationId xmlns:a16="http://schemas.microsoft.com/office/drawing/2014/main" id="{C584965E-5819-BBF6-358D-08993EDF1D72}"/>
              </a:ext>
            </a:extLst>
          </p:cNvPr>
          <p:cNvSpPr>
            <a:spLocks noGrp="1"/>
          </p:cNvSpPr>
          <p:nvPr>
            <p:ph type="body" sz="quarter" idx="15"/>
          </p:nvPr>
        </p:nvSpPr>
        <p:spPr/>
        <p:txBody>
          <a:bodyPr/>
          <a:lstStyle/>
          <a:p>
            <a:r>
              <a:rPr lang="en-US" dirty="0"/>
              <a:t>03</a:t>
            </a:r>
          </a:p>
        </p:txBody>
      </p:sp>
      <p:sp>
        <p:nvSpPr>
          <p:cNvPr id="33" name="Text Placeholder 32">
            <a:extLst>
              <a:ext uri="{FF2B5EF4-FFF2-40B4-BE49-F238E27FC236}">
                <a16:creationId xmlns:a16="http://schemas.microsoft.com/office/drawing/2014/main" id="{D34F604F-285B-1953-275F-60A2981237EB}"/>
              </a:ext>
            </a:extLst>
          </p:cNvPr>
          <p:cNvSpPr>
            <a:spLocks noGrp="1"/>
          </p:cNvSpPr>
          <p:nvPr>
            <p:ph type="body" sz="quarter" idx="17"/>
          </p:nvPr>
        </p:nvSpPr>
        <p:spPr/>
        <p:txBody>
          <a:bodyPr/>
          <a:lstStyle/>
          <a:p>
            <a:r>
              <a:rPr lang="en-US" dirty="0"/>
              <a:t>04</a:t>
            </a:r>
          </a:p>
        </p:txBody>
      </p:sp>
      <p:grpSp>
        <p:nvGrpSpPr>
          <p:cNvPr id="3" name="Graphic 4">
            <a:extLst>
              <a:ext uri="{FF2B5EF4-FFF2-40B4-BE49-F238E27FC236}">
                <a16:creationId xmlns:a16="http://schemas.microsoft.com/office/drawing/2014/main" id="{EC8A9901-AD39-1EF1-9C3F-C23A6FA159A2}"/>
              </a:ext>
            </a:extLst>
          </p:cNvPr>
          <p:cNvGrpSpPr/>
          <p:nvPr/>
        </p:nvGrpSpPr>
        <p:grpSpPr>
          <a:xfrm>
            <a:off x="-807609" y="396129"/>
            <a:ext cx="1988628" cy="1318666"/>
            <a:chOff x="5072479" y="4905026"/>
            <a:chExt cx="803439" cy="532763"/>
          </a:xfrm>
        </p:grpSpPr>
        <p:sp>
          <p:nvSpPr>
            <p:cNvPr id="4" name="Freeform 3">
              <a:extLst>
                <a:ext uri="{FF2B5EF4-FFF2-40B4-BE49-F238E27FC236}">
                  <a16:creationId xmlns:a16="http://schemas.microsoft.com/office/drawing/2014/main" id="{F7CE8C73-5EC8-C290-A55B-CAB3AEA55332}"/>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DB932A2-6420-68CA-CB9D-F63391B2C4B8}"/>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B6FD762-2084-1311-3162-8965734EEEE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6C20AE0-CC0E-2795-3B96-4186F28157B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401068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97A8F2-1540-C0A2-D245-7A3A65EAF806}"/>
              </a:ext>
            </a:extLst>
          </p:cNvPr>
          <p:cNvSpPr>
            <a:spLocks noGrp="1"/>
          </p:cNvSpPr>
          <p:nvPr>
            <p:ph type="body" sz="quarter" idx="14"/>
          </p:nvPr>
        </p:nvSpPr>
        <p:spPr/>
        <p:txBody>
          <a:bodyPr/>
          <a:lstStyle/>
          <a:p>
            <a:r>
              <a:rPr lang="en-US" dirty="0"/>
              <a:t>01</a:t>
            </a:r>
          </a:p>
        </p:txBody>
      </p:sp>
      <p:pic>
        <p:nvPicPr>
          <p:cNvPr id="2" name="Picture 1">
            <a:extLst>
              <a:ext uri="{FF2B5EF4-FFF2-40B4-BE49-F238E27FC236}">
                <a16:creationId xmlns:a16="http://schemas.microsoft.com/office/drawing/2014/main" id="{224998B8-6828-7A3D-9A80-8BC09C5BD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015"/>
          <a:stretch/>
        </p:blipFill>
        <p:spPr>
          <a:xfrm flipH="1">
            <a:off x="4071979" y="1669635"/>
            <a:ext cx="4048042" cy="5333136"/>
          </a:xfrm>
          <a:prstGeom prst="rect">
            <a:avLst/>
          </a:prstGeom>
        </p:spPr>
      </p:pic>
      <p:sp>
        <p:nvSpPr>
          <p:cNvPr id="3" name="Freeform 2">
            <a:extLst>
              <a:ext uri="{FF2B5EF4-FFF2-40B4-BE49-F238E27FC236}">
                <a16:creationId xmlns:a16="http://schemas.microsoft.com/office/drawing/2014/main" id="{383F99E8-FC62-965A-CE93-9008FE061712}"/>
              </a:ext>
            </a:extLst>
          </p:cNvPr>
          <p:cNvSpPr/>
          <p:nvPr/>
        </p:nvSpPr>
        <p:spPr>
          <a:xfrm>
            <a:off x="8242840" y="1104489"/>
            <a:ext cx="2553683" cy="2025678"/>
          </a:xfrm>
          <a:custGeom>
            <a:avLst/>
            <a:gdLst>
              <a:gd name="connsiteX0" fmla="*/ 1157279 w 1317367"/>
              <a:gd name="connsiteY0" fmla="*/ 1031680 h 1044986"/>
              <a:gd name="connsiteX1" fmla="*/ 770440 w 1317367"/>
              <a:gd name="connsiteY1" fmla="*/ 1021331 h 1044986"/>
              <a:gd name="connsiteX2" fmla="*/ 418140 w 1317367"/>
              <a:gd name="connsiteY2" fmla="*/ 866094 h 1044986"/>
              <a:gd name="connsiteX3" fmla="*/ 148735 w 1317367"/>
              <a:gd name="connsiteY3" fmla="*/ 590117 h 1044986"/>
              <a:gd name="connsiteX4" fmla="*/ 3671 w 1317367"/>
              <a:gd name="connsiteY4" fmla="*/ 234797 h 1044986"/>
              <a:gd name="connsiteX5" fmla="*/ 159097 w 1317367"/>
              <a:gd name="connsiteY5" fmla="*/ 3666 h 1044986"/>
              <a:gd name="connsiteX6" fmla="*/ 390509 w 1317367"/>
              <a:gd name="connsiteY6" fmla="*/ 158903 h 1044986"/>
              <a:gd name="connsiteX7" fmla="*/ 476857 w 1317367"/>
              <a:gd name="connsiteY7" fmla="*/ 376235 h 1044986"/>
              <a:gd name="connsiteX8" fmla="*/ 639191 w 1317367"/>
              <a:gd name="connsiteY8" fmla="*/ 545271 h 1044986"/>
              <a:gd name="connsiteX9" fmla="*/ 853334 w 1317367"/>
              <a:gd name="connsiteY9" fmla="*/ 638413 h 1044986"/>
              <a:gd name="connsiteX10" fmla="*/ 1084746 w 1317367"/>
              <a:gd name="connsiteY10" fmla="*/ 645313 h 1044986"/>
              <a:gd name="connsiteX11" fmla="*/ 1312705 w 1317367"/>
              <a:gd name="connsiteY11" fmla="*/ 807449 h 1044986"/>
              <a:gd name="connsiteX12" fmla="*/ 1157279 w 1317367"/>
              <a:gd name="connsiteY12" fmla="*/ 1031680 h 10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67" h="1044986">
                <a:moveTo>
                  <a:pt x="1157279" y="1031680"/>
                </a:moveTo>
                <a:cubicBezTo>
                  <a:pt x="1029483" y="1052379"/>
                  <a:pt x="898235" y="1048929"/>
                  <a:pt x="770440" y="1021331"/>
                </a:cubicBezTo>
                <a:cubicBezTo>
                  <a:pt x="642645" y="993733"/>
                  <a:pt x="525212" y="938538"/>
                  <a:pt x="418140" y="866094"/>
                </a:cubicBezTo>
                <a:cubicBezTo>
                  <a:pt x="311069" y="793650"/>
                  <a:pt x="221267" y="700508"/>
                  <a:pt x="148735" y="590117"/>
                </a:cubicBezTo>
                <a:cubicBezTo>
                  <a:pt x="79657" y="483176"/>
                  <a:pt x="27848" y="362436"/>
                  <a:pt x="3671" y="234797"/>
                </a:cubicBezTo>
                <a:cubicBezTo>
                  <a:pt x="-17053" y="127856"/>
                  <a:pt x="52025" y="24364"/>
                  <a:pt x="159097" y="3666"/>
                </a:cubicBezTo>
                <a:cubicBezTo>
                  <a:pt x="266168" y="-17032"/>
                  <a:pt x="369786" y="51962"/>
                  <a:pt x="390509" y="158903"/>
                </a:cubicBezTo>
                <a:cubicBezTo>
                  <a:pt x="404325" y="234797"/>
                  <a:pt x="435410" y="310691"/>
                  <a:pt x="476857" y="376235"/>
                </a:cubicBezTo>
                <a:cubicBezTo>
                  <a:pt x="518304" y="441780"/>
                  <a:pt x="573567" y="500425"/>
                  <a:pt x="639191" y="545271"/>
                </a:cubicBezTo>
                <a:cubicBezTo>
                  <a:pt x="704816" y="590117"/>
                  <a:pt x="777348" y="621165"/>
                  <a:pt x="853334" y="638413"/>
                </a:cubicBezTo>
                <a:cubicBezTo>
                  <a:pt x="929320" y="655662"/>
                  <a:pt x="1008760" y="659111"/>
                  <a:pt x="1084746" y="645313"/>
                </a:cubicBezTo>
                <a:cubicBezTo>
                  <a:pt x="1191818" y="628064"/>
                  <a:pt x="1291981" y="700508"/>
                  <a:pt x="1312705" y="807449"/>
                </a:cubicBezTo>
                <a:cubicBezTo>
                  <a:pt x="1336882" y="910940"/>
                  <a:pt x="1264350" y="1014432"/>
                  <a:pt x="1157279" y="1031680"/>
                </a:cubicBezTo>
              </a:path>
            </a:pathLst>
          </a:custGeom>
          <a:solidFill>
            <a:srgbClr val="EE3E81"/>
          </a:solidFill>
          <a:ln w="3451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4D0E5E0-094F-0147-B62C-D82BF5C36992}"/>
              </a:ext>
            </a:extLst>
          </p:cNvPr>
          <p:cNvSpPr/>
          <p:nvPr/>
        </p:nvSpPr>
        <p:spPr>
          <a:xfrm>
            <a:off x="7757309" y="5058260"/>
            <a:ext cx="971063" cy="969882"/>
          </a:xfrm>
          <a:custGeom>
            <a:avLst/>
            <a:gdLst>
              <a:gd name="connsiteX0" fmla="*/ 152035 w 500942"/>
              <a:gd name="connsiteY0" fmla="*/ 20761 h 500333"/>
              <a:gd name="connsiteX1" fmla="*/ 20786 w 500942"/>
              <a:gd name="connsiteY1" fmla="*/ 348483 h 500333"/>
              <a:gd name="connsiteX2" fmla="*/ 348908 w 500942"/>
              <a:gd name="connsiteY2" fmla="*/ 479572 h 500333"/>
              <a:gd name="connsiteX3" fmla="*/ 480157 w 500942"/>
              <a:gd name="connsiteY3" fmla="*/ 151850 h 500333"/>
              <a:gd name="connsiteX4" fmla="*/ 152035 w 500942"/>
              <a:gd name="connsiteY4" fmla="*/ 20761 h 50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42" h="500333">
                <a:moveTo>
                  <a:pt x="152035" y="20761"/>
                </a:moveTo>
                <a:cubicBezTo>
                  <a:pt x="24240" y="75956"/>
                  <a:pt x="-34477" y="220844"/>
                  <a:pt x="20786" y="348483"/>
                </a:cubicBezTo>
                <a:cubicBezTo>
                  <a:pt x="76049" y="476123"/>
                  <a:pt x="221113" y="534768"/>
                  <a:pt x="348908" y="479572"/>
                </a:cubicBezTo>
                <a:cubicBezTo>
                  <a:pt x="476703" y="424377"/>
                  <a:pt x="535419" y="279489"/>
                  <a:pt x="480157" y="151850"/>
                </a:cubicBezTo>
                <a:cubicBezTo>
                  <a:pt x="424894" y="24210"/>
                  <a:pt x="279830" y="-34435"/>
                  <a:pt x="152035" y="20761"/>
                </a:cubicBezTo>
              </a:path>
            </a:pathLst>
          </a:custGeom>
          <a:solidFill>
            <a:srgbClr val="3EA5DC"/>
          </a:solidFill>
          <a:ln w="34512"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0E83ACCB-3DC3-F5A5-787F-9C5C329AE70C}"/>
              </a:ext>
            </a:extLst>
          </p:cNvPr>
          <p:cNvSpPr>
            <a:spLocks noGrp="1"/>
          </p:cNvSpPr>
          <p:nvPr>
            <p:ph type="body" sz="quarter" idx="62"/>
          </p:nvPr>
        </p:nvSpPr>
        <p:spPr>
          <a:xfrm>
            <a:off x="563238" y="2428875"/>
            <a:ext cx="3684912" cy="1037185"/>
          </a:xfrm>
        </p:spPr>
        <p:txBody>
          <a:bodyPr/>
          <a:lstStyle/>
          <a:p>
            <a:r>
              <a:rPr lang="en-US" dirty="0"/>
              <a:t>INTRODUCTION </a:t>
            </a:r>
            <a:r>
              <a:rPr lang="en-US" cap="all" dirty="0"/>
              <a:t>and motivation</a:t>
            </a:r>
          </a:p>
        </p:txBody>
      </p:sp>
      <p:grpSp>
        <p:nvGrpSpPr>
          <p:cNvPr id="9" name="Graphic 4">
            <a:extLst>
              <a:ext uri="{FF2B5EF4-FFF2-40B4-BE49-F238E27FC236}">
                <a16:creationId xmlns:a16="http://schemas.microsoft.com/office/drawing/2014/main" id="{CE205692-93C6-25C5-58AD-04DAC56EC125}"/>
              </a:ext>
            </a:extLst>
          </p:cNvPr>
          <p:cNvGrpSpPr/>
          <p:nvPr/>
        </p:nvGrpSpPr>
        <p:grpSpPr>
          <a:xfrm>
            <a:off x="-649996" y="4709476"/>
            <a:ext cx="1988628" cy="1318666"/>
            <a:chOff x="5072479" y="4905026"/>
            <a:chExt cx="803439" cy="532763"/>
          </a:xfrm>
        </p:grpSpPr>
        <p:sp>
          <p:nvSpPr>
            <p:cNvPr id="10" name="Freeform 9">
              <a:extLst>
                <a:ext uri="{FF2B5EF4-FFF2-40B4-BE49-F238E27FC236}">
                  <a16:creationId xmlns:a16="http://schemas.microsoft.com/office/drawing/2014/main" id="{C412E785-74E3-FEC7-0ADD-7B4EF3CF0C2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E89924D-F3BD-6C77-7F77-F78102616D5F}"/>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2700" cap="flat">
              <a:solidFill>
                <a:srgbClr val="3EA5DC"/>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AD0E338-5DB8-5285-9BA0-590E0F9ED174}"/>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00A544F-604F-C5CF-6184-7BE540604637}"/>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2700" cap="flat">
              <a:solidFill>
                <a:srgbClr val="3EA5DC"/>
              </a:solidFill>
              <a:prstDash val="solid"/>
              <a:miter/>
            </a:ln>
          </p:spPr>
          <p:txBody>
            <a:bodyPr rtlCol="0" anchor="ctr"/>
            <a:lstStyle/>
            <a:p>
              <a:endParaRPr lang="en-US"/>
            </a:p>
          </p:txBody>
        </p:sp>
      </p:grpSp>
    </p:spTree>
    <p:extLst>
      <p:ext uri="{BB962C8B-B14F-4D97-AF65-F5344CB8AC3E}">
        <p14:creationId xmlns:p14="http://schemas.microsoft.com/office/powerpoint/2010/main" val="87145572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334ABE1725AD546A0718A12DDE892CF" ma:contentTypeVersion="14" ma:contentTypeDescription="Ein neues Dokument erstellen." ma:contentTypeScope="" ma:versionID="97e4622ea98c3b99695a57078e94d175">
  <xsd:schema xmlns:xsd="http://www.w3.org/2001/XMLSchema" xmlns:xs="http://www.w3.org/2001/XMLSchema" xmlns:p="http://schemas.microsoft.com/office/2006/metadata/properties" xmlns:ns2="dd34db74-4d35-4e18-8a72-9b1bc5183849" xmlns:ns3="aabdb8d6-f71b-4f0b-a1f1-674c3652b43c" targetNamespace="http://schemas.microsoft.com/office/2006/metadata/properties" ma:root="true" ma:fieldsID="4a27234c4ae80c91e9d300d034c5466f" ns2:_="" ns3:_="">
    <xsd:import namespace="dd34db74-4d35-4e18-8a72-9b1bc5183849"/>
    <xsd:import namespace="aabdb8d6-f71b-4f0b-a1f1-674c3652b43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4db74-4d35-4e18-8a72-9b1bc51838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77bb5f2b-d4a0-4b54-bd97-63e1ab2bf35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bdb8d6-f71b-4f0b-a1f1-674c3652b43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b052e51-d624-4a1f-bc3e-a43645dce8e9}" ma:internalName="TaxCatchAll" ma:showField="CatchAllData" ma:web="aabdb8d6-f71b-4f0b-a1f1-674c3652b43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34db74-4d35-4e18-8a72-9b1bc5183849">
      <Terms xmlns="http://schemas.microsoft.com/office/infopath/2007/PartnerControls"/>
    </lcf76f155ced4ddcb4097134ff3c332f>
    <TaxCatchAll xmlns="aabdb8d6-f71b-4f0b-a1f1-674c3652b43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033038-BE63-4865-A588-7D9942BEA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34db74-4d35-4e18-8a72-9b1bc5183849"/>
    <ds:schemaRef ds:uri="aabdb8d6-f71b-4f0b-a1f1-674c3652b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dd34db74-4d35-4e18-8a72-9b1bc5183849"/>
    <ds:schemaRef ds:uri="aabdb8d6-f71b-4f0b-a1f1-674c3652b43c"/>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2980</Words>
  <Application>Microsoft Office PowerPoint</Application>
  <PresentationFormat>Breitbild</PresentationFormat>
  <Paragraphs>377</Paragraphs>
  <Slides>45</Slides>
  <Notes>16</Notes>
  <HiddenSlides>0</HiddenSlides>
  <MMClips>1</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45</vt:i4>
      </vt:variant>
    </vt:vector>
  </HeadingPairs>
  <TitlesOfParts>
    <vt:vector size="57" baseType="lpstr">
      <vt:lpstr>Arial</vt:lpstr>
      <vt:lpstr>Calibri</vt:lpstr>
      <vt:lpstr>Calibri Light</vt:lpstr>
      <vt:lpstr>Courier New</vt:lpstr>
      <vt:lpstr>docs-Calibri</vt:lpstr>
      <vt:lpstr>Ink Free</vt:lpstr>
      <vt:lpstr>Lato Light</vt:lpstr>
      <vt:lpstr>Montserrat</vt:lpstr>
      <vt:lpstr>Open Sans</vt:lpstr>
      <vt:lpstr>Söhne</vt:lpstr>
      <vt:lpstr>Office Theme</vt:lpstr>
      <vt:lpstr>Custom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Feedback-Capture-Grid</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Julia Grey</cp:lastModifiedBy>
  <cp:revision>532</cp:revision>
  <dcterms:created xsi:type="dcterms:W3CDTF">2021-06-15T11:45:52Z</dcterms:created>
  <dcterms:modified xsi:type="dcterms:W3CDTF">2024-06-12T12:40:31Z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y fmtid="{D5CDD505-2E9C-101B-9397-08002B2CF9AE}" pid="3" name="MediaServiceImageTags">
    <vt:lpwstr/>
  </property>
</Properties>
</file>